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2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3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4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charts/chart5.xml" ContentType="application/vnd.openxmlformats-officedocument.drawingml.chart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charts/chart6.xml" ContentType="application/vnd.openxmlformats-officedocument.drawingml.chart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charts/chart7.xml" ContentType="application/vnd.openxmlformats-officedocument.drawingml.chart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12df5966ea1465c" /><Relationship Type="http://schemas.openxmlformats.org/officeDocument/2006/relationships/extended-properties" Target="/docProps/app.xml" Id="Rc2ef6aedb0fc4da8" /><Relationship Type="http://schemas.openxmlformats.org/officeDocument/2006/relationships/officeDocument" Target="/ppt/presentation.xml" Id="Rb47aa078d13649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33e5ee1e5ac4f2f"/>
  </p:sldMasterIdLst>
  <p:notesMasterIdLst>
    <p:notesMasterId xmlns:r="http://schemas.openxmlformats.org/officeDocument/2006/relationships" r:id="R8649bb654f7e4d2c"/>
  </p:notesMasterIdLst>
  <p:sldIdLst>
    <p:sldId xmlns:r="http://schemas.openxmlformats.org/officeDocument/2006/relationships" id="256" r:id="R5a439c1dd5c04a91"/>
    <p:sldId xmlns:r="http://schemas.openxmlformats.org/officeDocument/2006/relationships" id="257" r:id="Rbed71e6f692a4636"/>
    <p:sldId xmlns:r="http://schemas.openxmlformats.org/officeDocument/2006/relationships" id="258" r:id="Rd1f2224a90124082"/>
    <p:sldId xmlns:r="http://schemas.openxmlformats.org/officeDocument/2006/relationships" id="259" r:id="Rdf762e4e5c984c2e"/>
    <p:sldId xmlns:r="http://schemas.openxmlformats.org/officeDocument/2006/relationships" id="260" r:id="R72a45108ea7d49a7"/>
    <p:sldId xmlns:r="http://schemas.openxmlformats.org/officeDocument/2006/relationships" id="261" r:id="R8fab9f4e1d3d4925"/>
    <p:sldId xmlns:r="http://schemas.openxmlformats.org/officeDocument/2006/relationships" id="262" r:id="R8dba849394534733"/>
    <p:sldId xmlns:r="http://schemas.openxmlformats.org/officeDocument/2006/relationships" id="263" r:id="Rc0583489bad74727"/>
    <p:sldId xmlns:r="http://schemas.openxmlformats.org/officeDocument/2006/relationships" id="264" r:id="Redd46fd139ec4d48"/>
    <p:sldId xmlns:r="http://schemas.openxmlformats.org/officeDocument/2006/relationships" id="265" r:id="Ra5b4620d17b74bd3"/>
    <p:sldId xmlns:r="http://schemas.openxmlformats.org/officeDocument/2006/relationships" id="266" r:id="Rbb83a5bb3c134d6a"/>
    <p:sldId xmlns:r="http://schemas.openxmlformats.org/officeDocument/2006/relationships" id="267" r:id="Rc9577372ff1d49c2"/>
    <p:sldId xmlns:r="http://schemas.openxmlformats.org/officeDocument/2006/relationships" id="268" r:id="R32bd9125e248498e"/>
    <p:sldId xmlns:r="http://schemas.openxmlformats.org/officeDocument/2006/relationships" id="269" r:id="R3d89d201458a46b7"/>
    <p:sldId xmlns:r="http://schemas.openxmlformats.org/officeDocument/2006/relationships" id="270" r:id="R87a52c7321e34717"/>
    <p:sldId xmlns:r="http://schemas.openxmlformats.org/officeDocument/2006/relationships" id="271" r:id="R9092f076cb984a1e"/>
    <p:sldId xmlns:r="http://schemas.openxmlformats.org/officeDocument/2006/relationships" id="272" r:id="Re7f925966ccf43e5"/>
    <p:sldId xmlns:r="http://schemas.openxmlformats.org/officeDocument/2006/relationships" id="273" r:id="Rbc19db3133214286"/>
    <p:sldId xmlns:r="http://schemas.openxmlformats.org/officeDocument/2006/relationships" id="274" r:id="Rfc9815ddd0534f5a"/>
    <p:sldId xmlns:r="http://schemas.openxmlformats.org/officeDocument/2006/relationships" id="275" r:id="Rd12ed156c09a4cab"/>
    <p:sldId xmlns:r="http://schemas.openxmlformats.org/officeDocument/2006/relationships" id="276" r:id="Rb7479fc143074bf0"/>
    <p:sldId xmlns:r="http://schemas.openxmlformats.org/officeDocument/2006/relationships" id="277" r:id="R982dfe76deeb4fdf"/>
    <p:sldId xmlns:r="http://schemas.openxmlformats.org/officeDocument/2006/relationships" id="278" r:id="Rc4ecf0c7ac744bfe"/>
    <p:sldId xmlns:r="http://schemas.openxmlformats.org/officeDocument/2006/relationships" id="279" r:id="R48645150e77f4966"/>
    <p:sldId xmlns:r="http://schemas.openxmlformats.org/officeDocument/2006/relationships" id="280" r:id="R7d98c97462b34afb"/>
    <p:sldId xmlns:r="http://schemas.openxmlformats.org/officeDocument/2006/relationships" id="281" r:id="R25143dd590664363"/>
    <p:sldId xmlns:r="http://schemas.openxmlformats.org/officeDocument/2006/relationships" id="282" r:id="R9d0f159d5ba24fc1"/>
    <p:sldId xmlns:r="http://schemas.openxmlformats.org/officeDocument/2006/relationships" id="283" r:id="R56ef6c4393cc474f"/>
    <p:sldId xmlns:r="http://schemas.openxmlformats.org/officeDocument/2006/relationships" id="284" r:id="R7a9ec90ad08b453e"/>
    <p:sldId xmlns:r="http://schemas.openxmlformats.org/officeDocument/2006/relationships" id="285" r:id="Rcb64ccdf40444c23"/>
    <p:sldId xmlns:r="http://schemas.openxmlformats.org/officeDocument/2006/relationships" id="286" r:id="R7b3329d079034b38"/>
    <p:sldId xmlns:r="http://schemas.openxmlformats.org/officeDocument/2006/relationships" id="287" r:id="R42f80ca786f4490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b9819d5c8b4788" /><Relationship Type="http://schemas.openxmlformats.org/officeDocument/2006/relationships/slideMaster" Target="/ppt/slideMasters/slideMaster1.xml" Id="R333e5ee1e5ac4f2f" /><Relationship Type="http://schemas.openxmlformats.org/officeDocument/2006/relationships/notesMaster" Target="/ppt/notesMasters/notesMaster1.xml" Id="R8649bb654f7e4d2c" /><Relationship Type="http://schemas.openxmlformats.org/officeDocument/2006/relationships/presProps" Target="/ppt/presProps.xml" Id="R67bc0e2feb28455b" /><Relationship Type="http://schemas.openxmlformats.org/officeDocument/2006/relationships/tableStyles" Target="/ppt/tableStyles.xml" Id="Rc93725e8f1dd49de" /><Relationship Type="http://schemas.openxmlformats.org/officeDocument/2006/relationships/slide" Target="/ppt/slides/slide1.xml" Id="R5a439c1dd5c04a91" /><Relationship Type="http://schemas.openxmlformats.org/officeDocument/2006/relationships/slide" Target="/ppt/slides/slide2.xml" Id="Rbed71e6f692a4636" /><Relationship Type="http://schemas.openxmlformats.org/officeDocument/2006/relationships/slide" Target="/ppt/slides/slide3.xml" Id="Rd1f2224a90124082" /><Relationship Type="http://schemas.openxmlformats.org/officeDocument/2006/relationships/slide" Target="/ppt/slides/slide4.xml" Id="Rdf762e4e5c984c2e" /><Relationship Type="http://schemas.openxmlformats.org/officeDocument/2006/relationships/slide" Target="/ppt/slides/slide5.xml" Id="R72a45108ea7d49a7" /><Relationship Type="http://schemas.openxmlformats.org/officeDocument/2006/relationships/slide" Target="/ppt/slides/slide6.xml" Id="R8fab9f4e1d3d4925" /><Relationship Type="http://schemas.openxmlformats.org/officeDocument/2006/relationships/slide" Target="/ppt/slides/slide7.xml" Id="R8dba849394534733" /><Relationship Type="http://schemas.openxmlformats.org/officeDocument/2006/relationships/slide" Target="/ppt/slides/slide8.xml" Id="Rc0583489bad74727" /><Relationship Type="http://schemas.openxmlformats.org/officeDocument/2006/relationships/slide" Target="/ppt/slides/slide9.xml" Id="Redd46fd139ec4d48" /><Relationship Type="http://schemas.openxmlformats.org/officeDocument/2006/relationships/slide" Target="/ppt/slides/slide10.xml" Id="Ra5b4620d17b74bd3" /><Relationship Type="http://schemas.openxmlformats.org/officeDocument/2006/relationships/slide" Target="/ppt/slides/slide11.xml" Id="Rbb83a5bb3c134d6a" /><Relationship Type="http://schemas.openxmlformats.org/officeDocument/2006/relationships/slide" Target="/ppt/slides/slide12.xml" Id="Rc9577372ff1d49c2" /><Relationship Type="http://schemas.openxmlformats.org/officeDocument/2006/relationships/slide" Target="/ppt/slides/slide13.xml" Id="R32bd9125e248498e" /><Relationship Type="http://schemas.openxmlformats.org/officeDocument/2006/relationships/slide" Target="/ppt/slides/slide14.xml" Id="R3d89d201458a46b7" /><Relationship Type="http://schemas.openxmlformats.org/officeDocument/2006/relationships/slide" Target="/ppt/slides/slide15.xml" Id="R87a52c7321e34717" /><Relationship Type="http://schemas.openxmlformats.org/officeDocument/2006/relationships/slide" Target="/ppt/slides/slide16.xml" Id="R9092f076cb984a1e" /><Relationship Type="http://schemas.openxmlformats.org/officeDocument/2006/relationships/slide" Target="/ppt/slides/slide17.xml" Id="Re7f925966ccf43e5" /><Relationship Type="http://schemas.openxmlformats.org/officeDocument/2006/relationships/slide" Target="/ppt/slides/slide18.xml" Id="Rbc19db3133214286" /><Relationship Type="http://schemas.openxmlformats.org/officeDocument/2006/relationships/slide" Target="/ppt/slides/slide19.xml" Id="Rfc9815ddd0534f5a" /><Relationship Type="http://schemas.openxmlformats.org/officeDocument/2006/relationships/slide" Target="/ppt/slides/slide20.xml" Id="Rd12ed156c09a4cab" /><Relationship Type="http://schemas.openxmlformats.org/officeDocument/2006/relationships/slide" Target="/ppt/slides/slide21.xml" Id="Rb7479fc143074bf0" /><Relationship Type="http://schemas.openxmlformats.org/officeDocument/2006/relationships/slide" Target="/ppt/slides/slide22.xml" Id="R982dfe76deeb4fdf" /><Relationship Type="http://schemas.openxmlformats.org/officeDocument/2006/relationships/slide" Target="/ppt/slides/slide23.xml" Id="Rc4ecf0c7ac744bfe" /><Relationship Type="http://schemas.openxmlformats.org/officeDocument/2006/relationships/slide" Target="/ppt/slides/slide24.xml" Id="R48645150e77f4966" /><Relationship Type="http://schemas.openxmlformats.org/officeDocument/2006/relationships/slide" Target="/ppt/slides/slide25.xml" Id="R7d98c97462b34afb" /><Relationship Type="http://schemas.openxmlformats.org/officeDocument/2006/relationships/slide" Target="/ppt/slides/slide26.xml" Id="R25143dd590664363" /><Relationship Type="http://schemas.openxmlformats.org/officeDocument/2006/relationships/slide" Target="/ppt/slides/slide27.xml" Id="R9d0f159d5ba24fc1" /><Relationship Type="http://schemas.openxmlformats.org/officeDocument/2006/relationships/slide" Target="/ppt/slides/slide28.xml" Id="R56ef6c4393cc474f" /><Relationship Type="http://schemas.openxmlformats.org/officeDocument/2006/relationships/slide" Target="/ppt/slides/slide29.xml" Id="R7a9ec90ad08b453e" /><Relationship Type="http://schemas.openxmlformats.org/officeDocument/2006/relationships/slide" Target="/ppt/slides/slide30.xml" Id="Rcb64ccdf40444c23" /><Relationship Type="http://schemas.openxmlformats.org/officeDocument/2006/relationships/slide" Target="/ppt/slides/slide31.xml" Id="R7b3329d079034b38" /><Relationship Type="http://schemas.openxmlformats.org/officeDocument/2006/relationships/slide" Target="/ppt/slides/slide32.xml" Id="R42f80ca786f4490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a2e0e9e2d924f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e655dd4e224098" /><Relationship Type="http://schemas.openxmlformats.org/officeDocument/2006/relationships/notesMaster" Target="/ppt/notesMasters/notesMaster1.xml" Id="R0c584d4c660340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050e3b38054fab" /><Relationship Type="http://schemas.openxmlformats.org/officeDocument/2006/relationships/notesMaster" Target="/ppt/notesMasters/notesMaster1.xml" Id="Rf13fc8fbd0544dc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ed0c96d316340ae" /><Relationship Type="http://schemas.openxmlformats.org/officeDocument/2006/relationships/notesMaster" Target="/ppt/notesMasters/notesMaster1.xml" Id="R3f78bfac157642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f4430d4dd1a4eb3" /><Relationship Type="http://schemas.openxmlformats.org/officeDocument/2006/relationships/notesMaster" Target="/ppt/notesMasters/notesMaster1.xml" Id="R6ea105316a5a480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bf7cc9543b4fc7" /><Relationship Type="http://schemas.openxmlformats.org/officeDocument/2006/relationships/notesMaster" Target="/ppt/notesMasters/notesMaster1.xml" Id="R98b59faa60544fc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89fb8b8b484a76" /><Relationship Type="http://schemas.openxmlformats.org/officeDocument/2006/relationships/notesMaster" Target="/ppt/notesMasters/notesMaster1.xml" Id="R6eb6ab9166ee45f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ea21edf22545dd" /><Relationship Type="http://schemas.openxmlformats.org/officeDocument/2006/relationships/notesMaster" Target="/ppt/notesMasters/notesMaster1.xml" Id="Rf5ba1c69eef14d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1d71e116a794bda" /><Relationship Type="http://schemas.openxmlformats.org/officeDocument/2006/relationships/notesMaster" Target="/ppt/notesMasters/notesMaster1.xml" Id="R2fed3d664a2149b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3866372829451c" /><Relationship Type="http://schemas.openxmlformats.org/officeDocument/2006/relationships/notesMaster" Target="/ppt/notesMasters/notesMaster1.xml" Id="R8991ae4aff48458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9467b32fa944a8" /><Relationship Type="http://schemas.openxmlformats.org/officeDocument/2006/relationships/notesMaster" Target="/ppt/notesMasters/notesMaster1.xml" Id="R34d5530e77ce47a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a742969dc7470b" /><Relationship Type="http://schemas.openxmlformats.org/officeDocument/2006/relationships/notesMaster" Target="/ppt/notesMasters/notesMaster1.xml" Id="R265f46723b8c45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2d70e8c63c84537" /><Relationship Type="http://schemas.openxmlformats.org/officeDocument/2006/relationships/notesMaster" Target="/ppt/notesMasters/notesMaster1.xml" Id="Rcd7338fe565e411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e9991b4cbd1431a" /><Relationship Type="http://schemas.openxmlformats.org/officeDocument/2006/relationships/notesMaster" Target="/ppt/notesMasters/notesMaster1.xml" Id="R544ec0508557414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f151bf588bb483d" /><Relationship Type="http://schemas.openxmlformats.org/officeDocument/2006/relationships/notesMaster" Target="/ppt/notesMasters/notesMaster1.xml" Id="Rad2962971ec14f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b7fd5904d9a4a03" /><Relationship Type="http://schemas.openxmlformats.org/officeDocument/2006/relationships/notesMaster" Target="/ppt/notesMasters/notesMaster1.xml" Id="R67cfbc44bd184a2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a42b607bcf4a2f" /><Relationship Type="http://schemas.openxmlformats.org/officeDocument/2006/relationships/notesMaster" Target="/ppt/notesMasters/notesMaster1.xml" Id="R6bf4d3457321426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3673b12b9594d6a" /><Relationship Type="http://schemas.openxmlformats.org/officeDocument/2006/relationships/notesMaster" Target="/ppt/notesMasters/notesMaster1.xml" Id="Rb0acdb30de374dc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0f8ccb26f754042" /><Relationship Type="http://schemas.openxmlformats.org/officeDocument/2006/relationships/notesMaster" Target="/ppt/notesMasters/notesMaster1.xml" Id="Rc53e58b898c4442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0c98fbfae5b4aa3" /><Relationship Type="http://schemas.openxmlformats.org/officeDocument/2006/relationships/notesMaster" Target="/ppt/notesMasters/notesMaster1.xml" Id="Rafef8f2003c1464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d6f225aec1d42ca" /><Relationship Type="http://schemas.openxmlformats.org/officeDocument/2006/relationships/notesMaster" Target="/ppt/notesMasters/notesMaster1.xml" Id="Raa99cc7398524ac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bae58573d8848e5" /><Relationship Type="http://schemas.openxmlformats.org/officeDocument/2006/relationships/notesMaster" Target="/ppt/notesMasters/notesMaster1.xml" Id="R86e5cabe1500484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ae2e1d29b814790" /><Relationship Type="http://schemas.openxmlformats.org/officeDocument/2006/relationships/notesMaster" Target="/ppt/notesMasters/notesMaster1.xml" Id="R370e4fd513974e6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001de6fd11a4e09" /><Relationship Type="http://schemas.openxmlformats.org/officeDocument/2006/relationships/notesMaster" Target="/ppt/notesMasters/notesMaster1.xml" Id="Ra7984f9be00c41f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288afe174d84dc0" /><Relationship Type="http://schemas.openxmlformats.org/officeDocument/2006/relationships/notesMaster" Target="/ppt/notesMasters/notesMaster1.xml" Id="R841223e2512e4ce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5a95b77853d4226" /><Relationship Type="http://schemas.openxmlformats.org/officeDocument/2006/relationships/notesMaster" Target="/ppt/notesMasters/notesMaster1.xml" Id="Refe08dd1f702400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d1b389ed7cf4983" /><Relationship Type="http://schemas.openxmlformats.org/officeDocument/2006/relationships/notesMaster" Target="/ppt/notesMasters/notesMaster1.xml" Id="R2176327ea0b94a6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ab07894501446b8" /><Relationship Type="http://schemas.openxmlformats.org/officeDocument/2006/relationships/notesMaster" Target="/ppt/notesMasters/notesMaster1.xml" Id="Rb2afe037bf41457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09401a4953a4cda" /><Relationship Type="http://schemas.openxmlformats.org/officeDocument/2006/relationships/notesMaster" Target="/ppt/notesMasters/notesMaster1.xml" Id="R7f8dbbb320154de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f1322da8ff949b4" /><Relationship Type="http://schemas.openxmlformats.org/officeDocument/2006/relationships/notesMaster" Target="/ppt/notesMasters/notesMaster1.xml" Id="Rbe10427c73124b3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96acb83b4de4504" /><Relationship Type="http://schemas.openxmlformats.org/officeDocument/2006/relationships/notesMaster" Target="/ppt/notesMasters/notesMaster1.xml" Id="Rf6776da7fd544b9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fc0c7bef7974991" /><Relationship Type="http://schemas.openxmlformats.org/officeDocument/2006/relationships/notesMaster" Target="/ppt/notesMasters/notesMaster1.xml" Id="Rcc1de02d8a6e454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717b79bfae594d7b" /><Relationship Type="http://schemas.openxmlformats.org/officeDocument/2006/relationships/notesMaster" Target="/ppt/notesMasters/notesMaster1.xml" Id="R763e90f14cd3434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 BabyX First Words before this slide: https://vimeo.com/103501130. Official university lab film; internet required. The rest of the core demonstration is local.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Film source: Laboratory for Animate Technologies, University of Auckland: https://vimeo.com/103501130. Ask what is sensed, designed and learned. Poster source: Vimeo oEmbed thumbnail for BabyX First Words, Lab for Animate Technologies.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Explain the full lifecycle before the calculations. Fitting is training in this parameter-estimation example. All observations are synthetic.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Newton cooling assumes constant room temperature and effective cooling coefficient. This is a synthetic illustration. t is minutes, k is per minute. Equation: dT/dt=-k(T-25), T(0)=80.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Seven training observations at 0–30 minutes. Data are synthetic and intentionally noisy. Held-out temperatures at 35 and 40 minutes are not used to fit 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Fitting and training both refer here to choosing k to minimise training MSE. Start k=.015 per minute. Gradient descent optimises log(k), learning rate .001, 180 updates.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values calculated by retained Python builder. Initial k=.015, final k=0.03978592 per minute. MSE decreases from 175.46056 to 0.09379 °C².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plotted loss is training MSE from the deterministic gradient descent run, not test performance. Display every tenth update.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35-minute actual=38.4°C, predicted=38.665°C. 40-minute actual=36.2°C, predicted=36.2°C. Mean absolute error 0.133°C. Tiny synthetic check, not an operational validation study.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45 minutes lies beyond the 0–30 minute training range, so this is extrapolation under the same cooling assumptions. No observed 45-minute value is supplied to the model.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Discuss changing room temperature, vessel, contents and measurement accuracy. Extrapolation and physical validity are distinct from low training error.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Switch from cooling data to separate 600-row synthetic campus dataset. These are independent fictional scenarios, not a real campus time series.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Regression predicts a number; classification predicts a category/probability; clustering groups without labelled outcomes; forecasting respects temporal order; generation produces content.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Left is an illustrative linear relationship, not empirical evidence. Logistic regression estimates class probability. The final decision threshold is separate.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Native editable conceptual diagrams; points are schematic, not model results. KNN looks at neighbours. SVM chooses a separating margin. Feature scaling matters.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editable tree. Random forest combines many trees; XGBoost builds boosted trees sequentially. This is a schematic, not a fitted campus tree.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native cluster diagram. K must be chosen; clusters are not ground truth classes. Owner-provided Unit 5 illustration is a visual metaphor only.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sequence diagram. An LSTM is a gated recurrent architecture. Compare against seasonal or simple baselines and evaluate on later periods. The campus scenarios are not sequence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Attention diagram is conceptual, not measured attention weights. Transformer paper: https://arxiv.org/abs/1706.03762. GPT/Gemini refer to product/model families, not individual classical learning algorithms.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KNN/SVM supervised methods; K-means unsupervised clustering; XGBoost boosted-tree implementation; LSTM sequence architecture; transformers architecture; GPT/Gemini model families. They are not an intelligence ladder.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Frozen synthetic validation comparison: mean baseline 19.53 kWh MAE vs allowed-input linear model 7.46. Same 120 validation cases. Test remains separate.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planted end_of_day_meter_kwh equals the outcome and is known too late. Show leaked model on local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Observed demand ≥125kWh defines high-demand label. 0.3 is a selected probability threshold under an illustrative cost assumption of 5 per missed event,1 per false alarm.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applications; no claim of clinical or field validation. Owner-provided photo from college Unit 3 is a visual concept.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High-level typical stages only; exact proprietary recipes may not be public. Source official model cards: https://deepmind.google/models/model-cards/ and https://developers.openai.com/api/docs/models.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Verified official catalogues: https://developers.openai.com/api/docs/models lists GPT-6 Astra and GPT-6.1 Sol. https://deepmind.google/models/model-cards/ lists Gemini 4 Argon. No universal ranking is asserted.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90/100 is an arithmetic example only, not a real model result. Ask which task, dataset, metric, date and conditions. Provider reports and independent reproduction differ.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Fabricated citation shown as a deliberate fictional example, not a real source. Verify source text and arithmetic. Retrieval may reduce unsupported output but does not guarantee truth.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editable loop: goal, plan, tool, observe, revise. Harmless demo reads synthetic CSV, counts missing entries, drafts report, asks for approval. Tools need explicit permissions and stop rules.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Do not imply inevitable job replacement. Discuss bounded assistance, verification, system integration and accountability. Illustration, if used, is generated editorial concept.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project routes on learner page. Apollo ABS-100 is a reference assembly, GFIS Upgrade a simulation, AI Deception Lab bounded synthetic events. No clinical/physical validation is inferred.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Exit task: decision, prediction time, target, two usable inputs, baseline, metric, likely failure and human reviewer. Learner page includes cooling notebook and CSV plus campus notebooks.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0ff441ba84476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e4515bd4454b1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19353250054e2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0b1404d44d436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098080f66b4f7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ada72d7db1498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3B2D929-B39C-47BC-9FA5-A6CCEFDC7FF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1043253-1356-4CCA-AF1C-1D22046A4F6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39DF8E5-9586-4C86-A1A4-0FECEFE5DB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3BF780E-97A3-4F74-90A7-2F0A5BFE01C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FF65F51-CB2B-43FD-A27F-A4AD14B11C2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77820B9-8B7B-4F50-B2FB-1703678B3E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F964685-A606-4BA1-80B5-D85F0E8D5EC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D9D2A50-B776-4B2F-B601-302A251232B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F4925C2-82D3-4CEC-AAE5-E1F1826AEF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A3E7A0-6D5F-4B1D-98D2-5AC26561CB0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b19fd1abb3495a" /><Relationship Type="http://schemas.openxmlformats.org/officeDocument/2006/relationships/slideLayout" Target="/ppt/slideLayouts/slideLayout1.xml" Id="R1f03aab1b0054e20" /><Relationship Type="http://schemas.openxmlformats.org/officeDocument/2006/relationships/slideLayout" Target="/ppt/slideLayouts/slideLayout2.xml" Id="R41918f28e857444d" /><Relationship Type="http://schemas.openxmlformats.org/officeDocument/2006/relationships/slideLayout" Target="/ppt/slideLayouts/slideLayout3.xml" Id="R71b7fcbbf1bc40f8" /><Relationship Type="http://schemas.openxmlformats.org/officeDocument/2006/relationships/slideLayout" Target="/ppt/slideLayouts/slideLayout4.xml" Id="Rca0919a3725f41cd" /><Relationship Type="http://schemas.openxmlformats.org/officeDocument/2006/relationships/slideLayout" Target="/ppt/slideLayouts/slideLayout5.xml" Id="R9d603407aa774015" /><Relationship Type="http://schemas.openxmlformats.org/officeDocument/2006/relationships/slideLayout" Target="/ppt/slideLayouts/slideLayout6.xml" Id="Re9d2fd621e314ca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f03aab1b0054e20"/>
    <p:sldLayoutId xmlns:r="http://schemas.openxmlformats.org/officeDocument/2006/relationships" id="2147483650" r:id="R41918f28e857444d"/>
    <p:sldLayoutId xmlns:r="http://schemas.openxmlformats.org/officeDocument/2006/relationships" id="2147483651" r:id="R71b7fcbbf1bc40f8"/>
    <p:sldLayoutId xmlns:r="http://schemas.openxmlformats.org/officeDocument/2006/relationships" id="2147483652" r:id="Rca0919a3725f41cd"/>
    <p:sldLayoutId xmlns:r="http://schemas.openxmlformats.org/officeDocument/2006/relationships" id="2147483653" r:id="R9d603407aa774015"/>
    <p:sldLayoutId xmlns:r="http://schemas.openxmlformats.org/officeDocument/2006/relationships" id="2147483654" r:id="Re9d2fd621e314ca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630df90785439b" /><Relationship Type="http://schemas.openxmlformats.org/officeDocument/2006/relationships/image" Target="/ppt/media/image.png" Id="R7643e4b98f4640c6" /><Relationship Type="http://schemas.openxmlformats.org/officeDocument/2006/relationships/image" Target="/ppt/media/image2.png" Id="R4f3c09128f2b412a" /><Relationship Type="http://schemas.openxmlformats.org/officeDocument/2006/relationships/image" Target="/ppt/media/image3.png" Id="R30d5208d24ae4206" /><Relationship Type="http://schemas.openxmlformats.org/officeDocument/2006/relationships/notesSlide" Target="/ppt/notesSlides/notesSlide1.xml" Id="R9cb7ce4d349147d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46c2a7e6c54c61" /><Relationship Type="http://schemas.openxmlformats.org/officeDocument/2006/relationships/image" Target="/ppt/media/image4.png" Id="Re7de9b98192a4c51" /><Relationship Type="http://schemas.openxmlformats.org/officeDocument/2006/relationships/image" Target="/ppt/media/image.jpeg" Id="Rae3813f2a6394a4a" /><Relationship Type="http://schemas.openxmlformats.org/officeDocument/2006/relationships/notesSlide" Target="/ppt/notesSlides/notesSlide2.xml" Id="R10384aa7a30a4c4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7323c7fb014f1c" /><Relationship Type="http://schemas.openxmlformats.org/officeDocument/2006/relationships/image" Target="/ppt/media/image5.png" Id="R7d1eedd867aa43a0" /><Relationship Type="http://schemas.openxmlformats.org/officeDocument/2006/relationships/notesSlide" Target="/ppt/notesSlides/notesSlide3.xml" Id="R5b48b86d2ca44d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4fd92dbe1544ad" /><Relationship Type="http://schemas.openxmlformats.org/officeDocument/2006/relationships/image" Target="/ppt/media/image6.png" Id="Rd8404af5335145ed" /><Relationship Type="http://schemas.openxmlformats.org/officeDocument/2006/relationships/notesSlide" Target="/ppt/notesSlides/notesSlide4.xml" Id="Rcebf8b7428a9444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bcfafbc9aa47ec" /><Relationship Type="http://schemas.openxmlformats.org/officeDocument/2006/relationships/image" Target="/ppt/media/image7.png" Id="R3dbfb422d75d4461" /><Relationship Type="http://schemas.openxmlformats.org/officeDocument/2006/relationships/chart" Target="/ppt/slides/charts/chart1.xml" Id="R01286cee7e754a55" /><Relationship Type="http://schemas.openxmlformats.org/officeDocument/2006/relationships/notesSlide" Target="/ppt/notesSlides/notesSlide5.xml" Id="Ra9d7e2186388476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9874642cb74d60" /><Relationship Type="http://schemas.openxmlformats.org/officeDocument/2006/relationships/image" Target="/ppt/media/image8.png" Id="R630772708cf64c21" /><Relationship Type="http://schemas.openxmlformats.org/officeDocument/2006/relationships/notesSlide" Target="/ppt/notesSlides/notesSlide6.xml" Id="R3baadb826daf4e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592d9734dd4356" /><Relationship Type="http://schemas.openxmlformats.org/officeDocument/2006/relationships/image" Target="/ppt/media/image9.png" Id="R0c609eed1fc3467a" /><Relationship Type="http://schemas.openxmlformats.org/officeDocument/2006/relationships/chart" Target="/ppt/slides/charts/chart2.xml" Id="R380651c21a3546db" /><Relationship Type="http://schemas.openxmlformats.org/officeDocument/2006/relationships/notesSlide" Target="/ppt/notesSlides/notesSlide7.xml" Id="R8cde26fc9ce6467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23fe818cf3402b" /><Relationship Type="http://schemas.openxmlformats.org/officeDocument/2006/relationships/image" Target="/ppt/media/image10.png" Id="R05102553cabd4882" /><Relationship Type="http://schemas.openxmlformats.org/officeDocument/2006/relationships/chart" Target="/ppt/slides/charts/chart3.xml" Id="R7ceded7c09754eb4" /><Relationship Type="http://schemas.openxmlformats.org/officeDocument/2006/relationships/notesSlide" Target="/ppt/notesSlides/notesSlide8.xml" Id="R0e6b8203ac8344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887288763844a1" /><Relationship Type="http://schemas.openxmlformats.org/officeDocument/2006/relationships/image" Target="/ppt/media/image11.png" Id="Re60ecf34407c4643" /><Relationship Type="http://schemas.openxmlformats.org/officeDocument/2006/relationships/chart" Target="/ppt/slides/charts/chart4.xml" Id="Ra6c02ca7c83744cd" /><Relationship Type="http://schemas.openxmlformats.org/officeDocument/2006/relationships/notesSlide" Target="/ppt/notesSlides/notesSlide9.xml" Id="R3d08e163a1c94f9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349f1398a14613" /><Relationship Type="http://schemas.openxmlformats.org/officeDocument/2006/relationships/image" Target="/ppt/media/image12.png" Id="R47fe36218a23458c" /><Relationship Type="http://schemas.openxmlformats.org/officeDocument/2006/relationships/notesSlide" Target="/ppt/notesSlides/notesSlide10.xml" Id="Rf26930907ab1406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a994311dd394982" /><Relationship Type="http://schemas.openxmlformats.org/officeDocument/2006/relationships/image" Target="/ppt/media/image13.png" Id="R00dc9a1f6bf14516" /><Relationship Type="http://schemas.openxmlformats.org/officeDocument/2006/relationships/image" Target="/ppt/media/image14.png" Id="R76ce90d213334eab" /><Relationship Type="http://schemas.openxmlformats.org/officeDocument/2006/relationships/notesSlide" Target="/ppt/notesSlides/notesSlide11.xml" Id="R2b189201fd50424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44ca068b584876" /><Relationship Type="http://schemas.openxmlformats.org/officeDocument/2006/relationships/image" Target="/ppt/media/image15.png" Id="R9dbf8b7383454f99" /><Relationship Type="http://schemas.openxmlformats.org/officeDocument/2006/relationships/chart" Target="/ppt/slides/charts/chart5.xml" Id="R9e28e32a45af4743" /><Relationship Type="http://schemas.openxmlformats.org/officeDocument/2006/relationships/notesSlide" Target="/ppt/notesSlides/notesSlide12.xml" Id="R0008dbd638b84e5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9b5f8d31da462e" /><Relationship Type="http://schemas.openxmlformats.org/officeDocument/2006/relationships/image" Target="/ppt/media/image16.png" Id="R945d3034796f49a3" /><Relationship Type="http://schemas.openxmlformats.org/officeDocument/2006/relationships/notesSlide" Target="/ppt/notesSlides/notesSlide13.xml" Id="R4b040d48bc904b6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0e91337d3534a8f" /><Relationship Type="http://schemas.openxmlformats.org/officeDocument/2006/relationships/image" Target="/ppt/media/image17.png" Id="R2498118dbf9d48d6" /><Relationship Type="http://schemas.openxmlformats.org/officeDocument/2006/relationships/chart" Target="/ppt/slides/charts/chart6.xml" Id="R1ed40a46b55f4d2a" /><Relationship Type="http://schemas.openxmlformats.org/officeDocument/2006/relationships/notesSlide" Target="/ppt/notesSlides/notesSlide14.xml" Id="R33278b22ec43427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2c54cd9e5d4777" /><Relationship Type="http://schemas.openxmlformats.org/officeDocument/2006/relationships/image" Target="/ppt/media/image18.png" Id="R0b4d11adf80a443d" /><Relationship Type="http://schemas.openxmlformats.org/officeDocument/2006/relationships/notesSlide" Target="/ppt/notesSlides/notesSlide15.xml" Id="Rf9b7bb29393b49b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051fcb77f04f07" /><Relationship Type="http://schemas.openxmlformats.org/officeDocument/2006/relationships/image" Target="/ppt/media/image19.png" Id="R59283bb3b3d54cf0" /><Relationship Type="http://schemas.openxmlformats.org/officeDocument/2006/relationships/notesSlide" Target="/ppt/notesSlides/notesSlide16.xml" Id="R2db277b0f878484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6a10caaee44781" /><Relationship Type="http://schemas.openxmlformats.org/officeDocument/2006/relationships/image" Target="/ppt/media/image20.png" Id="R7617345b35bf4620" /><Relationship Type="http://schemas.openxmlformats.org/officeDocument/2006/relationships/image" Target="/ppt/media/image21.png" Id="R966b52e889ca420b" /><Relationship Type="http://schemas.openxmlformats.org/officeDocument/2006/relationships/notesSlide" Target="/ppt/notesSlides/notesSlide17.xml" Id="R326e5fada7ee423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c4fc04ba21470a" /><Relationship Type="http://schemas.openxmlformats.org/officeDocument/2006/relationships/image" Target="/ppt/media/image22.png" Id="Rcf1504f0f62f4b28" /><Relationship Type="http://schemas.openxmlformats.org/officeDocument/2006/relationships/notesSlide" Target="/ppt/notesSlides/notesSlide18.xml" Id="R06366ed2ae504d7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839c4d8e244d8b" /><Relationship Type="http://schemas.openxmlformats.org/officeDocument/2006/relationships/image" Target="/ppt/media/image23.png" Id="Rb251c20787fd4bb2" /><Relationship Type="http://schemas.openxmlformats.org/officeDocument/2006/relationships/notesSlide" Target="/ppt/notesSlides/notesSlide19.xml" Id="R76e0d0d6abb847a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f6a456e8a64600" /><Relationship Type="http://schemas.openxmlformats.org/officeDocument/2006/relationships/image" Target="/ppt/media/image24.png" Id="R9e918cef738c4368" /><Relationship Type="http://schemas.openxmlformats.org/officeDocument/2006/relationships/notesSlide" Target="/ppt/notesSlides/notesSlide20.xml" Id="Rf733312d96a4480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2aaef419744f32" /><Relationship Type="http://schemas.openxmlformats.org/officeDocument/2006/relationships/image" Target="/ppt/media/image25.png" Id="R006e317d9f3c41b8" /><Relationship Type="http://schemas.openxmlformats.org/officeDocument/2006/relationships/chart" Target="/ppt/slides/charts/chart7.xml" Id="Rbd9979c3261d4ea8" /><Relationship Type="http://schemas.openxmlformats.org/officeDocument/2006/relationships/notesSlide" Target="/ppt/notesSlides/notesSlide21.xml" Id="Rea7c8f26c66b4d0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f672873e454c9f" /><Relationship Type="http://schemas.openxmlformats.org/officeDocument/2006/relationships/image" Target="/ppt/media/image26.png" Id="R146370bd565849ac" /><Relationship Type="http://schemas.openxmlformats.org/officeDocument/2006/relationships/notesSlide" Target="/ppt/notesSlides/notesSlide22.xml" Id="R25d36ccc2dbd46eb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faa53304754c69" /><Relationship Type="http://schemas.openxmlformats.org/officeDocument/2006/relationships/image" Target="/ppt/media/image27.png" Id="R8581426d73154799" /><Relationship Type="http://schemas.openxmlformats.org/officeDocument/2006/relationships/notesSlide" Target="/ppt/notesSlides/notesSlide23.xml" Id="R2943af3756644ba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bc3f62ff7b489c" /><Relationship Type="http://schemas.openxmlformats.org/officeDocument/2006/relationships/image" Target="/ppt/media/image28.png" Id="Re477b6c90c0e4396" /><Relationship Type="http://schemas.openxmlformats.org/officeDocument/2006/relationships/image" Target="/ppt/media/image29.png" Id="R6c4a762dacad4918" /><Relationship Type="http://schemas.openxmlformats.org/officeDocument/2006/relationships/notesSlide" Target="/ppt/notesSlides/notesSlide24.xml" Id="R1f2b7216e743434b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0bac6da57f4a6b" /><Relationship Type="http://schemas.openxmlformats.org/officeDocument/2006/relationships/image" Target="/ppt/media/image30.png" Id="R8687a80b49bd4fb7" /><Relationship Type="http://schemas.openxmlformats.org/officeDocument/2006/relationships/notesSlide" Target="/ppt/notesSlides/notesSlide25.xml" Id="R04deb374dc9142e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769af86d0b84ac7" /><Relationship Type="http://schemas.openxmlformats.org/officeDocument/2006/relationships/image" Target="/ppt/media/image31.png" Id="R59f1e92777134117" /><Relationship Type="http://schemas.openxmlformats.org/officeDocument/2006/relationships/notesSlide" Target="/ppt/notesSlides/notesSlide26.xml" Id="R8e7d0e513f5947c3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132ebb31654988" /><Relationship Type="http://schemas.openxmlformats.org/officeDocument/2006/relationships/image" Target="/ppt/media/image32.png" Id="Rca5a08b9c4b34945" /><Relationship Type="http://schemas.openxmlformats.org/officeDocument/2006/relationships/notesSlide" Target="/ppt/notesSlides/notesSlide27.xml" Id="R2dc6a9251b6844f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f0339335284682" /><Relationship Type="http://schemas.openxmlformats.org/officeDocument/2006/relationships/image" Target="/ppt/media/image33.png" Id="R19c5bb009b8344cd" /><Relationship Type="http://schemas.openxmlformats.org/officeDocument/2006/relationships/notesSlide" Target="/ppt/notesSlides/notesSlide28.xml" Id="Rf99c37ebdd9b4a1f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9b1fc217ae4826" /><Relationship Type="http://schemas.openxmlformats.org/officeDocument/2006/relationships/image" Target="/ppt/media/image34.png" Id="Rfd021b34e7cf45fd" /><Relationship Type="http://schemas.openxmlformats.org/officeDocument/2006/relationships/notesSlide" Target="/ppt/notesSlides/notesSlide29.xml" Id="R36c1747de74349d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74f3c7dc494f40" /><Relationship Type="http://schemas.openxmlformats.org/officeDocument/2006/relationships/image" Target="/ppt/media/image35.png" Id="R49b61dd8898d434e" /><Relationship Type="http://schemas.openxmlformats.org/officeDocument/2006/relationships/image" Target="/ppt/media/image36.png" Id="R4c541de6c9314a7d" /><Relationship Type="http://schemas.openxmlformats.org/officeDocument/2006/relationships/notesSlide" Target="/ppt/notesSlides/notesSlide30.xml" Id="Rcc191ac3e959429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f9e0614b2742b5" /><Relationship Type="http://schemas.openxmlformats.org/officeDocument/2006/relationships/image" Target="/ppt/media/image37.png" Id="Ra280266a711e4f48" /><Relationship Type="http://schemas.openxmlformats.org/officeDocument/2006/relationships/notesSlide" Target="/ppt/notesSlides/notesSlide31.xml" Id="R83336737193849e2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5838066832443f" /><Relationship Type="http://schemas.openxmlformats.org/officeDocument/2006/relationships/image" Target="/ppt/media/image38.png" Id="R5ee10b6ba5094d05" /><Relationship Type="http://schemas.openxmlformats.org/officeDocument/2006/relationships/notesSlide" Target="/ppt/notesSlides/notesSlide32.xml" Id="Rd3b639a6175d4d7a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_rels/chart5.xml.rels><Relationships xmlns="http://schemas.openxmlformats.org/package/2006/relationships"><Relationship Id="rIdChartSnapshot1" Type="http://schemas.openxmlformats.org/officeDocument/2006/relationships/package" Target="../../embeddings/chart-data-snapshot-005.xlsx"/></Relationships>
</file>

<file path=ppt/slides/charts/_rels/chart6.xml.rels><Relationships xmlns="http://schemas.openxmlformats.org/package/2006/relationships"><Relationship Id="rIdChartSnapshot1" Type="http://schemas.openxmlformats.org/officeDocument/2006/relationships/package" Target="../../embeddings/chart-data-snapshot-006.xlsx"/></Relationships>
</file>

<file path=ppt/slides/charts/_rels/chart7.xml.rels><Relationships xmlns="http://schemas.openxmlformats.org/package/2006/relationships"><Relationship Id="rIdChartSnapshot1" Type="http://schemas.openxmlformats.org/officeDocument/2006/relationships/package" Target="../../embeddings/chart-data-snapshot-007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Observed temperature</c:v>
          </c:tx>
          <c:spPr>
            <a:ln xmlns:a="http://schemas.openxmlformats.org/drawingml/2006/main" w="28575">
              <a:solidFill>
                <a:srgbClr val="B39353"/>
              </a:solidFill>
            </a:ln>
          </c:spPr>
          <c:marker>
            <c:symbol val="circle"/>
            <c:size val="7"/>
            <c:spPr>
              <a:solidFill xmlns:a="http://schemas.openxmlformats.org/drawingml/2006/main">
                <a:srgbClr val="B39353"/>
              </a:solidFill>
            </c:spPr>
          </c:marker>
          <c:cat>
            <c:numRef>
              <c:f>'Chart Data'!$A$2:$A$8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80</c:v>
                </c:pt>
                <c:pt idx="1">
                  <c:v>70.2</c:v>
                </c:pt>
                <c:pt idx="2">
                  <c:v>62.4</c:v>
                </c:pt>
                <c:pt idx="3">
                  <c:v>54.9</c:v>
                </c:pt>
                <c:pt idx="4">
                  <c:v>50.1</c:v>
                </c:pt>
                <c:pt idx="5">
                  <c:v>44.9</c:v>
                </c:pt>
                <c:pt idx="6">
                  <c:v>41.8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Minutes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Temperature (°C)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Observed</c:v>
          </c:tx>
          <c:spPr>
            <a:ln xmlns:a="http://schemas.openxmlformats.org/drawingml/2006/main" w="19050">
              <a:solidFill>
                <a:srgbClr val="B39353"/>
              </a:solidFill>
            </a:ln>
          </c:spPr>
          <c:marker>
            <c:symbol val="circle"/>
            <c:size val="7"/>
            <c:spPr>
              <a:solidFill xmlns:a="http://schemas.openxmlformats.org/drawingml/2006/main">
                <a:srgbClr val="B39353"/>
              </a:solidFill>
            </c:spPr>
          </c:marker>
          <c:cat>
            <c:numRef>
              <c:f>'Chart Data'!$A$2:$A$8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80</c:v>
                </c:pt>
                <c:pt idx="1">
                  <c:v>70.2</c:v>
                </c:pt>
                <c:pt idx="2">
                  <c:v>62.4</c:v>
                </c:pt>
                <c:pt idx="3">
                  <c:v>54.9</c:v>
                </c:pt>
                <c:pt idx="4">
                  <c:v>50.1</c:v>
                </c:pt>
                <c:pt idx="5">
                  <c:v>44.9</c:v>
                </c:pt>
                <c:pt idx="6">
                  <c:v>41.8</c:v>
                </c:pt>
              </c:numCache>
            </c:numRef>
          </c:val>
          <c:smooth val="0"/>
        </c:ser>
        <c:ser>
          <c:idx val="1"/>
          <c:order val="1"/>
          <c:tx>
            <c:v>Initial k = 0.015</c:v>
          </c:tx>
          <c:spPr>
            <a:ln xmlns:a="http://schemas.openxmlformats.org/drawingml/2006/main" w="19050">
              <a:solidFill>
                <a:srgbClr val="A5B3C4"/>
              </a:solidFill>
            </a:ln>
          </c:spPr>
          <c:marker>
            <c:symbol val="none"/>
          </c:marker>
          <c:cat>
            <c:numRef>
              <c:f>'Chart Data'!$C$2:$C$8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cat>
          <c:val>
            <c:numRef>
              <c:f>'Chart Data'!$D$2:$D$8</c:f>
              <c:numCache>
                <c:formatCode>General</c:formatCode>
                <c:ptCount val="7"/>
                <c:pt idx="0">
                  <c:v>80</c:v>
                </c:pt>
                <c:pt idx="1">
                  <c:v>76.025892</c:v>
                </c:pt>
                <c:pt idx="2">
                  <c:v>72.338939</c:v>
                </c:pt>
                <c:pt idx="3">
                  <c:v>68.918392</c:v>
                </c:pt>
                <c:pt idx="4">
                  <c:v>65.745002</c:v>
                </c:pt>
                <c:pt idx="5">
                  <c:v>62.80091</c:v>
                </c:pt>
                <c:pt idx="6">
                  <c:v>60.069548</c:v>
                </c:pt>
              </c:numCache>
            </c:numRef>
          </c:val>
          <c:smooth val="0"/>
        </c:ser>
        <c:ser>
          <c:idx val="2"/>
          <c:order val="2"/>
          <c:tx>
            <c:v>Fitted k ≈ 0.03979</c:v>
          </c:tx>
          <c:spPr>
            <a:ln xmlns:a="http://schemas.openxmlformats.org/drawingml/2006/main" w="38100">
              <a:solidFill>
                <a:srgbClr val="536775"/>
              </a:solidFill>
            </a:ln>
          </c:spPr>
          <c:marker>
            <c:symbol val="none"/>
          </c:marker>
          <c:cat>
            <c:numRef>
              <c:f>'Chart Data'!$E$2:$E$8</c:f>
              <c:numCache>
                <c:formatCode>General</c:formatCode>
                <c:ptCount val="7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</c:numCache>
            </c:numRef>
          </c:cat>
          <c:val>
            <c:numRef>
              <c:f>'Chart Data'!$F$2:$F$8</c:f>
              <c:numCache>
                <c:formatCode>General</c:formatCode>
                <c:ptCount val="7"/>
                <c:pt idx="0">
                  <c:v>80</c:v>
                </c:pt>
                <c:pt idx="1">
                  <c:v>70.078418</c:v>
                </c:pt>
                <c:pt idx="2">
                  <c:v>61.946613</c:v>
                </c:pt>
                <c:pt idx="3">
                  <c:v>55.281725</c:v>
                </c:pt>
                <c:pt idx="4">
                  <c:v>49.819131</c:v>
                </c:pt>
                <c:pt idx="5">
                  <c:v>45.341949</c:v>
                </c:pt>
                <c:pt idx="6">
                  <c:v>41.672415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Minutes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Temperature (°C)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Training MSE</c:v>
          </c:tx>
          <c:spPr>
            <a:ln xmlns:a="http://schemas.openxmlformats.org/drawingml/2006/main" w="38100">
              <a:solidFill>
                <a:srgbClr val="536775"/>
              </a:solidFill>
            </a:ln>
          </c:spPr>
          <c:marker>
            <c:symbol val="none"/>
          </c:marker>
          <c:cat>
            <c:numRef>
              <c:f>'Chart Data'!$A$2:$A$20</c:f>
              <c:numCache>
                <c:formatCode>General</c:formatCode>
                <c:ptCount val="19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  <c:pt idx="15">
                  <c:v>150</c:v>
                </c:pt>
                <c:pt idx="16">
                  <c:v>160</c:v>
                </c:pt>
                <c:pt idx="17">
                  <c:v>170</c:v>
                </c:pt>
                <c:pt idx="18">
                  <c:v>180</c:v>
                </c:pt>
              </c:numCache>
            </c:numRef>
          </c:cat>
          <c:val>
            <c:numRef>
              <c:f>'Chart Data'!$B$2:$B$20</c:f>
              <c:numCache>
                <c:formatCode>General</c:formatCode>
                <c:ptCount val="19"/>
                <c:pt idx="0">
                  <c:v>175.46056</c:v>
                </c:pt>
                <c:pt idx="1">
                  <c:v>0.09466</c:v>
                </c:pt>
                <c:pt idx="2">
                  <c:v>0.09379</c:v>
                </c:pt>
                <c:pt idx="3">
                  <c:v>0.09379</c:v>
                </c:pt>
                <c:pt idx="4">
                  <c:v>0.09379</c:v>
                </c:pt>
                <c:pt idx="5">
                  <c:v>0.09379</c:v>
                </c:pt>
                <c:pt idx="6">
                  <c:v>0.09379</c:v>
                </c:pt>
                <c:pt idx="7">
                  <c:v>0.09379</c:v>
                </c:pt>
                <c:pt idx="8">
                  <c:v>0.09379</c:v>
                </c:pt>
                <c:pt idx="9">
                  <c:v>0.09379</c:v>
                </c:pt>
                <c:pt idx="10">
                  <c:v>0.09379</c:v>
                </c:pt>
                <c:pt idx="11">
                  <c:v>0.09379</c:v>
                </c:pt>
                <c:pt idx="12">
                  <c:v>0.09379</c:v>
                </c:pt>
                <c:pt idx="13">
                  <c:v>0.09379</c:v>
                </c:pt>
                <c:pt idx="14">
                  <c:v>0.09379</c:v>
                </c:pt>
                <c:pt idx="15">
                  <c:v>0.09379</c:v>
                </c:pt>
                <c:pt idx="16">
                  <c:v>0.09379</c:v>
                </c:pt>
                <c:pt idx="17">
                  <c:v>0.09379</c:v>
                </c:pt>
                <c:pt idx="18">
                  <c:v>0.09379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Update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MSE (°C²)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varyColors val="0"/>
        <c:ser>
          <c:idx val="0"/>
          <c:order val="0"/>
          <c:tx>
            <c:v>Observed</c:v>
          </c:tx>
          <c:spPr>
            <a:solidFill xmlns:a="http://schemas.openxmlformats.org/drawingml/2006/main">
              <a:srgbClr val="B39353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35 min</c:v>
                </c:pt>
                <c:pt idx="1">
                  <c:v>40 min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38.4</c:v>
                </c:pt>
                <c:pt idx="1">
                  <c:v>36.2</c:v>
                </c:pt>
              </c:numCache>
            </c:numRef>
          </c:val>
        </c:ser>
        <c:ser>
          <c:idx val="1"/>
          <c:order val="1"/>
          <c:tx>
            <c:v>Predicted</c:v>
          </c:tx>
          <c:spPr>
            <a:solidFill xmlns:a="http://schemas.openxmlformats.org/drawingml/2006/main">
              <a:srgbClr val="536775"/>
            </a:solidFill>
          </c:spPr>
          <c:invertIfNegative val="0"/>
          <c:cat>
            <c:strRef>
              <c:f>'Chart Data'!$C$2:$C$3</c:f>
              <c:strCache>
                <c:ptCount val="2"/>
                <c:pt idx="0">
                  <c:v>35 min</c:v>
                </c:pt>
                <c:pt idx="1">
                  <c:v>40 min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38.665</c:v>
                </c:pt>
                <c:pt idx="1">
                  <c:v>36.2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Temperature (°C)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Liberation Sans"/>
              <a:ea typeface="Liberation Sans"/>
              <a:cs typeface="Liberation Sans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5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varyColors val="0"/>
        <c:ser>
          <c:idx val="0"/>
          <c:order val="0"/>
          <c:tx>
            <c:v>Missing entries</c:v>
          </c:tx>
          <c:spPr>
            <a:solidFill xmlns:a="http://schemas.openxmlformats.org/drawingml/2006/main">
              <a:srgbClr val="536775"/>
            </a:solidFill>
          </c:spPr>
          <c:invertIfNegative val="0"/>
          <c:cat>
            <c:strRef>
              <c:f>'Chart Data'!$A$2:$A$5</c:f>
              <c:strCache>
                <c:ptCount val="4"/>
                <c:pt idx="0">
                  <c:v>Temperature</c:v>
                </c:pt>
                <c:pt idx="1">
                  <c:v>Occupancy</c:v>
                </c:pt>
                <c:pt idx="2">
                  <c:v>Hours</c:v>
                </c:pt>
                <c:pt idx="3">
                  <c:v>Area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24</c:v>
                </c:pt>
                <c:pt idx="1">
                  <c:v>24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Missing entries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6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varyColors val="0"/>
        <c:ser>
          <c:idx val="0"/>
          <c:order val="0"/>
          <c:tx>
            <c:v>Illustrative linear prediction</c:v>
          </c:tx>
          <c:spPr>
            <a:ln xmlns:a="http://schemas.openxmlformats.org/drawingml/2006/main" w="38100">
              <a:solidFill>
                <a:srgbClr val="536775"/>
              </a:solidFill>
            </a:ln>
          </c:spPr>
          <c:marker>
            <c:symbol val="none"/>
          </c:marker>
          <c:cat>
            <c:numRef>
              <c:f>'Chart Data'!$A$2:$A$6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3</c:v>
                </c:pt>
                <c:pt idx="1">
                  <c:v>5</c:v>
                </c:pt>
                <c:pt idx="2">
                  <c:v>7</c:v>
                </c:pt>
                <c:pt idx="3">
                  <c:v>9</c:v>
                </c:pt>
                <c:pt idx="4">
                  <c:v>11</c:v>
                </c:pt>
              </c:numCache>
            </c:numRef>
          </c:val>
          <c:smooth val="0"/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smooth val="0"/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Input x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Predicted y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7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varyColors val="0"/>
        <c:ser>
          <c:idx val="0"/>
          <c:order val="0"/>
          <c:tx>
            <c:v>Validation MAE (kWh)</c:v>
          </c:tx>
          <c:spPr>
            <a:solidFill xmlns:a="http://schemas.openxmlformats.org/drawingml/2006/main">
              <a:srgbClr val="536775"/>
            </a:solidFill>
          </c:spPr>
          <c:invertIfNegative val="0"/>
          <c:cat>
            <c:strRef>
              <c:f>'Chart Data'!$A$2:$A$3</c:f>
              <c:strCache>
                <c:ptCount val="2"/>
                <c:pt idx="0">
                  <c:v>Mean baseline</c:v>
                </c:pt>
                <c:pt idx="1">
                  <c:v>Permitted-input model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19.53</c:v>
                </c:pt>
                <c:pt idx="1">
                  <c:v>7.46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A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Liberation Sans"/>
                    <a:ea typeface="Liberation Sans"/>
                    <a:cs typeface="Liberation Sans"/>
                  </a:rPr>
                  <a:t>MAE (kWh)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Liberation Sans"/>
                  <a:ea typeface="Liberation Sans"/>
                  <a:cs typeface="Liberation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3A87EC-FC60-4CE6-9084-7EE04A9F37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3e4b98f4640c6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C06DDA-9626-4816-99E9-BB72077FF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01CAD9-FCC2-4126-BCCD-F5AC3D070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6B1AA-8B23-40AB-A930-E17FD43D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GUEST LECTURE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F739D-EE84-4C11-A77B-BE456D11B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Machine Learning</a:t>
            </a:r>
          </a:p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in the Age of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E94BC4-4FAD-4FCA-8F4E-428594338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FAE748-1799-404A-A51A-350A0ED36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7CFA4D-9740-49C0-BCC3-F3992D893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3ECB41-09C7-42E0-AA0D-DB47C1D0D48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3c09128f2b412a"/>
          <a:srcRect xmlns:a="http://schemas.openxmlformats.org/drawingml/2006/main" l="0" t="17500" r="0" b="17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0" y="0"/>
            <a:ext cx="6477000" cy="63150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71AB94-B51E-4514-BDCF-07ED37479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29250" cy="6315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2124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61E86B-B8FF-47E7-8AD5-7E6744FEC5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d5208d24ae4206"/>
          <a:stretch xmlns:a="http://schemas.openxmlformats.org/drawingml/2006/main"/>
        </p:blipFill>
        <p:spPr>
          <a:xfrm xmlns:a="http://schemas.openxmlformats.org/drawingml/2006/main">
            <a:off x="571500" y="434748"/>
            <a:ext cx="342900" cy="330654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8D13C4-1697-4B85-90FC-45C7E763B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485775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BY MINDFORGEAI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FDD4A0-79EC-4871-913F-5CBB666D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43100"/>
            <a:ext cx="51435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5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5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Machine Learning</a:t>
            </a:r>
          </a:p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5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in the Age of AI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82793-D14A-437E-8986-6496E6E92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14800"/>
            <a:ext cx="4762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0">
                <a:solidFill>
                  <a:srgbClr val="C7D6E9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C7D6E9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0">
                <a:solidFill>
                  <a:srgbClr val="C7D6E9"/>
                </a:solidFill>
                <a:latin typeface="Liberation Sans"/>
                <a:ea typeface="Liberation Sans"/>
                <a:cs typeface="Liberation Sans"/>
              </a:rPr>
              <a:t>Equations. Data. Models. Decisions.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8A3F1F-E4A6-4BE2-BF14-AA2D2A77A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0067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Akash Chatake</a:t>
            </a:r>
          </a:p>
        </p:txBody>
      </p:sp>
    </p:spTree>
    <p:extLst>
      <p:ext uri="{BB962C8B-B14F-4D97-AF65-F5344CB8AC3E}">
        <p14:creationId xmlns:p14="http://schemas.microsoft.com/office/powerpoint/2010/main" val="19640440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2FC873-0DC1-46FD-A0AF-98521802C2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de9b98192a4c51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D11DD-B2D0-40F6-9D8D-75B5DDEF4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11EEEF-6C14-4DE8-B93B-A4B860E0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F1D1B0-6B14-4A18-9E6B-DC287F142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BABYX OPENER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218574-3005-4308-9A30-4D55D736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Learning, interaction and appearance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DBDA49-7F7C-4861-B60F-4120E54CA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1FB5A-3471-4FA3-A828-853C95FA3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003721-C61D-4ED0-A08D-26945726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02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2A47D2-A4A2-4040-BC7D-EAB24D9DEFD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3813f2a6394a4a"/>
          <a:stretch xmlns:a="http://schemas.openxmlformats.org/drawingml/2006/main"/>
        </p:blipFill>
        <p:spPr>
          <a:xfrm xmlns:a="http://schemas.openxmlformats.org/drawingml/2006/main">
            <a:off x="7858125" y="3003352"/>
            <a:ext cx="3714750" cy="2089547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C36E8-CB4F-43FF-A0E6-109D83A5C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57500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SENSE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98FFDF-8F04-4A23-8716-1123261D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1947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What enters the system?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240928-2015-4138-BD4B-E23698B9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857500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UPDATE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C24B4E-BFE9-4C16-B3F9-71DDD007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41947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What changes with experience?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F70D88-ED8D-48F4-9095-BF5003875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62500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BabyX First Words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5F529-D824-4D80-AED2-DEC9FA48B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Watch the linked lab film, then distinguish a convincing response from evidence of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3959313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4B86DF8-B56C-4D23-B21C-D0649A428B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1eedd867aa43a0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926FAC-CB78-4A26-8A1B-57E6765A2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6CAEA1-D575-47BA-ACDD-4596B56D0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849030-A8A2-4EC8-8CDC-57B80B448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ROADMAP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FEDA65-76FD-4058-9808-0A8FED30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One experiment, from equation to prediction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D52A95-3D74-4E7A-BBFA-7293973F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9BB14E-8C72-44DA-8CB2-B082394BF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6E3706-3413-48C3-8DCF-FDBEDAF6C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72F8CC-F5EE-4A64-9233-C7350274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670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E9A28B-1255-4CE8-8845-27ECCFD39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2385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Equation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8CD625-3224-4580-8180-96619D2B5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075" y="32004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2DDE9F-69C3-4991-9484-2DD923DDA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30670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AB0A95-D8BF-4DCB-B5E8-4BEBECE98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2385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Observe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8D49F1-BAB4-4D93-B8A6-72963F7EB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32004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A4854C-42B5-4DF2-8303-D2CD483AC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0670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E6CE31-9466-487D-8DE8-0C317893D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2385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Train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368045-B379-4A02-B2CA-83AE52D8C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8025" y="32004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A8D833-3CAA-4599-B564-BDA803E9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0670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246051-4CFE-4F9C-A4F8-7166641D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385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B21FE7-6E4C-4E19-952F-4A201E8E2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2004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831F13-305B-46CB-A2A1-01B4C699D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0670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7CAD4D-71F3-4FFE-8EA6-9B316D654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1225" y="32385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Predict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6ADC99-BFBA-4BE0-A321-C74A524FF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The same learning loop reappears in larger ML systems.</a:t>
            </a:r>
          </a:p>
        </p:txBody>
      </p:sp>
    </p:spTree>
    <p:extLst>
      <p:ext uri="{BB962C8B-B14F-4D97-AF65-F5344CB8AC3E}">
        <p14:creationId xmlns:p14="http://schemas.microsoft.com/office/powerpoint/2010/main" val="12139399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5F8126-410B-4424-8FF8-AADDBD232F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404af5335145ed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B242EB-2AAB-4FFD-9C32-22BD1D431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8E0554-5E30-497A-A454-5CEAFD421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63CA63-03F3-4BA3-BDF1-6E3529FBF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DIFFERENTIAL EQUATION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2D1536-E664-4CF5-A573-0EB9DDE09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 cooling model with one unknown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C62C6-E306-4F82-A9DD-2326441F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9C8F7D-A03F-4376-AFEA-82095E50B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980236-EAE0-4659-B7D7-AA8DE8942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05B1A4-11F4-4105-98F0-1869B34F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57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457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57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dT/dt = −k(T − 25)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219A7A-EEA8-4C2D-9EAC-A935EF98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14750"/>
            <a:ext cx="10763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37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37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37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T(t) = 25 + 55 exp(−kt)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381EF3-70FA-487F-AA8A-851BB1B01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91075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25°C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B01C83-9390-40E7-8E36-8F47A416C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53050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Room temperature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8BF6D4-B361-44DC-AC5A-3215011EC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4791075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80°C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2ED4FE-A89E-4072-ADA8-FA1F54A27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5353050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Initial temperature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F0D40-B6C1-4AC5-B4EE-7A96D6AB6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4791075"/>
            <a:ext cx="3238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k = 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907FB9-AB5C-4C7A-9738-658FC7720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353050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Rate learned from data</a:t>
            </a:r>
          </a:p>
        </p:txBody>
      </p:sp>
    </p:spTree>
    <p:extLst>
      <p:ext uri="{BB962C8B-B14F-4D97-AF65-F5344CB8AC3E}">
        <p14:creationId xmlns:p14="http://schemas.microsoft.com/office/powerpoint/2010/main" val="70124605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3230C9-A598-4D1A-9B9C-93C1C385B7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bfb422d75d4461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4A67CF-D47A-467F-9003-91484D434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06F3FE-1B68-48C7-9485-6041570D0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45ECC9-C3DE-4ABA-9758-BB072E19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SYNTHETIC OBSERVATIONS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84FD29-3C22-4B92-A728-99BB9E906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Observed data constrains the equation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88981D-2DD0-44E7-988D-C272D2CC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00107E-C196-40BD-ADE4-4D4638E7D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4388F-C828-4783-AE9B-18D69D677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05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D2CA0DB6-EF53-4B4C-8B97-23DF3C76AC62}"/>
              </a:ext>
            </a:extLst>
          </p:cNvPr>
          <p:cNvGraphicFramePr/>
          <p:nvPr/>
        </p:nvGraphicFramePr>
        <p:xfrm>
          <a:off xmlns:a="http://schemas.openxmlformats.org/drawingml/2006/main" x="619125" y="2667000"/>
          <a:ext xmlns:a="http://schemas.openxmlformats.org/drawingml/2006/main" cx="762000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1286cee7e754a55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144AE6-6C99-4C1F-9FBA-17397DB0D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857500"/>
            <a:ext cx="2762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7 observations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754976-3D6F-4E27-948F-18A08F7E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419475"/>
            <a:ext cx="276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The equation is fixed.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The rate k is still unknown.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238C53-C544-489E-9436-1641FCA6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Separate training observations from later held-out checks.</a:t>
            </a:r>
          </a:p>
        </p:txBody>
      </p:sp>
    </p:spTree>
    <p:extLst>
      <p:ext uri="{BB962C8B-B14F-4D97-AF65-F5344CB8AC3E}">
        <p14:creationId xmlns:p14="http://schemas.microsoft.com/office/powerpoint/2010/main" val="18632363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E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9EC385-5A1D-43CF-AFE8-7F1DDD756B0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0772708cf64c21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6BDC09-5986-4D06-A267-CFD876831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4B9353-80EE-4924-9D6E-59618B1FD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2C350-63B6-4AA9-84F8-7AED3C3B8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PARAMETER ESTIMATION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FE6B36-B2E5-4178-8357-13033914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Fitting is training this model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772D06-030C-48D8-B6CC-FDDE51D11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4F6AB4-74FE-4467-8859-89F0098B1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13A2F7-50FF-4AF9-8F4E-9AD2FF50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55D48C-0B45-47DD-BAA7-CCD5B3CBB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09900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CE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93500D-4EFF-4A54-AADC-4F385D469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81350"/>
            <a:ext cx="1847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Choose 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AFC86D-D0BC-4AC9-BAF1-9D4619C79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17182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0C4EBF-ABEE-4028-895E-3BD02C6A1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3009900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CE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9A819D-E532-4D22-922D-77DA1422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81350"/>
            <a:ext cx="1847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Predict 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A89C7C-AB29-4479-960E-96D86EE87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48325" y="317182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31953B-B29B-4086-B67F-3BC202952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009900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CE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D9ED6B-C00B-4089-87B2-CDEEA749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7950" y="3181350"/>
            <a:ext cx="1847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Measure error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C69BA9-F724-4565-A25C-8FAF2391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171825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1E5886-5D45-4E02-8FE9-68A659CDF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009900"/>
            <a:ext cx="2095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CE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F5C934-ACAD-4354-B1DE-C5CEE6B7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4975" y="3181350"/>
            <a:ext cx="1847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Update 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881709-2992-4A82-840B-8611A256A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053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62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62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62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Loss = mean of (prediction − observation)²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737881-C92F-4275-82AD-6F49BA92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The computer changes k repeatedly; the learner specifies the model and objective.</a:t>
            </a:r>
          </a:p>
        </p:txBody>
      </p:sp>
    </p:spTree>
    <p:extLst>
      <p:ext uri="{BB962C8B-B14F-4D97-AF65-F5344CB8AC3E}">
        <p14:creationId xmlns:p14="http://schemas.microsoft.com/office/powerpoint/2010/main" val="18965123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EE5ED6-A283-48F6-9FEE-64418EEE3F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09eed1fc3467a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CB005-6FF0-44CE-93D5-8406FD58D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07254A-9FAF-42C2-B594-E8B2C9ACA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081A2A-14B8-4D72-A2E1-54FD8DAD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TRAINING RESULT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A05C7-9E88-438B-A50B-C29353558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The fitted curve follows the observations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5D1824-8665-4C7E-BA8B-B6AEC4D4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33ACDD-AD6C-46B3-B0F9-1881B13B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72BAF6-A6C0-4037-ABEB-79E4C863D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07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7139E413-2D6B-424C-AF37-8FDE00ECED60}"/>
              </a:ext>
            </a:extLst>
          </p:cNvPr>
          <p:cNvGraphicFramePr/>
          <p:nvPr/>
        </p:nvGraphicFramePr>
        <p:xfrm>
          <a:off xmlns:a="http://schemas.openxmlformats.org/drawingml/2006/main" x="619125" y="2667000"/>
          <a:ext xmlns:a="http://schemas.openxmlformats.org/drawingml/2006/main" cx="7667625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80651c21a3546db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613846-D5CC-466F-A2DF-B9D0ED18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762250"/>
            <a:ext cx="2714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k ≈ 0.03979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8757DD-ECC8-423C-9D1B-B1233BB7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324225"/>
            <a:ext cx="2714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per minute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A parameter learned from seven observations.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AF8B5A-2790-4AE4-9995-DB671647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Training error alone does not establish future performance.</a:t>
            </a:r>
          </a:p>
        </p:txBody>
      </p:sp>
    </p:spTree>
    <p:extLst>
      <p:ext uri="{BB962C8B-B14F-4D97-AF65-F5344CB8AC3E}">
        <p14:creationId xmlns:p14="http://schemas.microsoft.com/office/powerpoint/2010/main" val="17225808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1A240-EF56-4052-BF7F-4023C4FE59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102553cabd4882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CFABF7-2309-41DE-8231-7EBBAAB43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ACA3B7-B9BD-4BC3-A760-2C784C8A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F33D0D-E973-43C1-8DB8-167E91DF6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LEARNING HISTORY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6193B7-1A56-4363-8392-4960C5AEF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Training reduces the stated loss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97EC6F-C825-48B1-B988-2BB6D6E03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0BB01-09FF-4394-90F2-D94625724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D8C4BC-55F7-4422-802A-B5432CFB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08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36928343-58D8-4ABB-B51A-A8AFC4FB81A4}"/>
              </a:ext>
            </a:extLst>
          </p:cNvPr>
          <p:cNvGraphicFramePr/>
          <p:nvPr/>
        </p:nvGraphicFramePr>
        <p:xfrm>
          <a:off xmlns:a="http://schemas.openxmlformats.org/drawingml/2006/main" x="619125" y="2667000"/>
          <a:ext xmlns:a="http://schemas.openxmlformats.org/drawingml/2006/main" cx="762000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ceded7c09754eb4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0C2B8-C3B2-4813-99AC-4EBFBA525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2895600"/>
            <a:ext cx="285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175.46 → 0.094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F8B14D-C913-405C-AF18-E7FE4FEC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2525" y="3457575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Training MSE in °C²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Same observations, better parameter.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712532-1B5D-4A88-99C9-E2250D11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An improving training curve is evidence of optimisation; an unseen check asks a different question.</a:t>
            </a:r>
          </a:p>
        </p:txBody>
      </p:sp>
    </p:spTree>
    <p:extLst>
      <p:ext uri="{BB962C8B-B14F-4D97-AF65-F5344CB8AC3E}">
        <p14:creationId xmlns:p14="http://schemas.microsoft.com/office/powerpoint/2010/main" val="21364382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A952C0-786F-4D79-8D9F-297C3F4099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0ecf34407c4643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1859A0-FCF1-436B-89AA-68469A175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B51FE8-8FD5-484E-80E3-B20128AA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281FE0-01AA-4834-BDC9-5A7E8628B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HELD-OUT CHECK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DDAB09-DA9C-4D24-AE65-38E39F844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A check on two later observations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27394A-776A-4FFB-A68C-FA0FCAFDF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3AE653-58E0-4917-BD78-37D38C62C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049F14-E8F5-4039-8EFC-8AAEE5F0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09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8DF16ED7-EB6A-43FB-8C20-EB84735629E5}"/>
              </a:ext>
            </a:extLst>
          </p:cNvPr>
          <p:cNvGraphicFramePr/>
          <p:nvPr/>
        </p:nvGraphicFramePr>
        <p:xfrm>
          <a:off xmlns:a="http://schemas.openxmlformats.org/drawingml/2006/main" x="619125" y="2667000"/>
          <a:ext xmlns:a="http://schemas.openxmlformats.org/drawingml/2006/main" cx="723900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6c02ca7c83744cd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023E0D-3D80-4341-811D-4575A7DC3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76550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0.133°C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55677E-9E64-4DCB-8844-67BF87357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438525"/>
            <a:ext cx="295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Mean absolute error on two held-out synthetic observations.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0F509-EF64-404B-A26B-0FFA50FBB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 small synthetic check demonstrates the method; real use needs more varied data.</a:t>
            </a:r>
          </a:p>
        </p:txBody>
      </p:sp>
    </p:spTree>
    <p:extLst>
      <p:ext uri="{BB962C8B-B14F-4D97-AF65-F5344CB8AC3E}">
        <p14:creationId xmlns:p14="http://schemas.microsoft.com/office/powerpoint/2010/main" val="118305674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E8ECDA-297D-4D8F-A466-C1389265A5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fe36218a23458c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8B7D56-DEE9-4723-ADC6-19BE7D0A9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B8B499-6180-4C45-BB5C-60ED4CAF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F6F934-0C3C-4A07-A35E-293D5CBD4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INFERENCE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E7DA44-D888-4C95-9385-43EDF4D9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 prediction at a new time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A8440-E465-4AD5-A7FB-7806A339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3C45D-436B-48BE-B914-F45CF8C36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741964-B9AE-407A-BFF1-6F2535D7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F00066-08F3-4BB5-86A5-0B2FE44D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 = 45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B676F6-B269-480E-A517-C34ABAEA2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4671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25 + 55 exp(−0.03978592 × 45)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3512E5-2E51-4B95-9AB5-0CD294CA3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81500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57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57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577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≈ 34.18°C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D5C34-E3E1-49B2-B067-691EEEE8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Inference substitutes a new input into the fitted equation; changing k would be additional training.</a:t>
            </a:r>
          </a:p>
        </p:txBody>
      </p:sp>
    </p:spTree>
    <p:extLst>
      <p:ext uri="{BB962C8B-B14F-4D97-AF65-F5344CB8AC3E}">
        <p14:creationId xmlns:p14="http://schemas.microsoft.com/office/powerpoint/2010/main" val="9518906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EEEE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3C1208-2A50-4BC7-B481-B03A86D3CC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c9a1f6bf14516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BEEB3-DDF3-4756-91B8-BF48C9260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CBE1BD-B968-4452-8AA7-EA2A6EE0A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DD2F43-B9CB-45A8-B1FA-2761BEC0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LIMITS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EB25C3-4AD1-4F09-945F-BFEAC39CE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The assumptions travel with the prediction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F1E7AD-C0C0-4674-B54F-C7E092B4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8F9C19-3A42-4FAE-813D-D149CD08F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A6BCEE-955A-4DED-9EA7-D25C84922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11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6C92D3-4A9E-43D1-BF74-8E65D400EE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ce90d213334eab"/>
          <a:srcRect xmlns:a="http://schemas.openxmlformats.org/drawingml/2006/main" l="0" t="20980" r="0" b="2098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24750" y="2362200"/>
            <a:ext cx="4048125" cy="352425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CC894C-C96F-46CA-979F-76683309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952750"/>
            <a:ext cx="6048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What if the cup changes?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33F68-2ED0-4281-B651-1DA348EE0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14725"/>
            <a:ext cx="60483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The fitted rate may change.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A good fit does not protect against a different physical setup.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13EB78-45C9-4295-80A9-1862155C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Physics, data quality and evaluation are part of the same engineering problem.</a:t>
            </a:r>
          </a:p>
        </p:txBody>
      </p:sp>
    </p:spTree>
    <p:extLst>
      <p:ext uri="{BB962C8B-B14F-4D97-AF65-F5344CB8AC3E}">
        <p14:creationId xmlns:p14="http://schemas.microsoft.com/office/powerpoint/2010/main" val="6198483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5CF915-87BE-4A1E-B674-86460CC468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bf8b7383454f99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22068B-F00E-4422-867A-C782DB6E2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7C6308-9076-47E5-AEB7-16402B84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7D399-DE48-4976-B47D-A8B3BD02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CAMPUS-ENERGY CASE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B52929-9728-45B4-9721-071AD128E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Data and exploratory analysis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DF8DFB-1EC9-4A5E-A3D0-3281456E7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A80AA5-29BE-4FBA-8124-E320E0E57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8FF5E-AABE-4FD4-AD8B-E0F547A33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12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F025AD10-E337-492F-9F58-92FCEAB2BE60}"/>
              </a:ext>
            </a:extLst>
          </p:cNvPr>
          <p:cNvGraphicFramePr/>
          <p:nvPr/>
        </p:nvGraphicFramePr>
        <p:xfrm>
          <a:off xmlns:a="http://schemas.openxmlformats.org/drawingml/2006/main" x="619125" y="2667000"/>
          <a:ext xmlns:a="http://schemas.openxmlformats.org/drawingml/2006/main" cx="714375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9e28e32a45af4743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E97E93-122A-41E0-84D5-489F67F1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38450"/>
            <a:ext cx="29051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600 cases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4E468-3C78-45FA-A23F-BE9553EDF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400425"/>
            <a:ext cx="29051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Units · missingness · ranges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Timing · duplicates · provenance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A3FBB6-5D22-432F-82C0-9FA8376A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The data dictionary comes before the model; transformations are fitted on training data only.</a:t>
            </a:r>
          </a:p>
        </p:txBody>
      </p:sp>
    </p:spTree>
    <p:extLst>
      <p:ext uri="{BB962C8B-B14F-4D97-AF65-F5344CB8AC3E}">
        <p14:creationId xmlns:p14="http://schemas.microsoft.com/office/powerpoint/2010/main" val="20019309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2F7159-11A6-42CC-9E89-0AAFD07252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5d3034796f49a3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05F300-E451-4A39-8FD7-45D1E761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47F408-B0B7-495D-B686-808CCBDF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C555F-2264-4485-AFF1-C04F1D79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LEARNING TASKS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AE0739-3051-4443-9310-58E9E3194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The task determines the output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5F8D6-24AF-4F8B-BC4C-1FD6F2F4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F50141-5B81-437B-A2A5-AEF567349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C9AF17-5EA9-45F3-AA13-5B022E70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8E4F7C-BABC-44B7-9440-875826C9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Regression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FA5A3D-97B1-4904-9ACD-7DEABF687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7182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How many kWh?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9C315B-A207-4E17-BFC9-1DA74001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657475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Classification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B866F9-2875-4750-B9C4-0C75E5A30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171825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High demand or normal?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9DCA80-DF23-4E50-BA51-B4EB402AB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148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Clustering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5DF585-DC02-4710-ACA4-AE481461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29150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Which patterns are similar?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A64309-6E48-45EE-9A10-EB0A944C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1148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Forecasting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E8A4AB-2E3C-4498-86E2-249B250A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629150"/>
            <a:ext cx="514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What comes next?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343E8-983F-48A0-AAB8-4AEE44177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Generation creates text or media and requires its own evaluation.</a:t>
            </a:r>
          </a:p>
        </p:txBody>
      </p:sp>
    </p:spTree>
    <p:extLst>
      <p:ext uri="{BB962C8B-B14F-4D97-AF65-F5344CB8AC3E}">
        <p14:creationId xmlns:p14="http://schemas.microsoft.com/office/powerpoint/2010/main" val="81292999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F7CFA5-5597-433A-B53E-0FBA33BFCC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98118dbf9d48d6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50121-E3EE-4D13-AEDE-55BACDC25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97AB2D-F7F5-43BA-8057-B1659E8E6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CEF13D-E3E7-46F6-8B28-534532381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SUPERVISED MODELS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27B657-18D7-4863-891A-F450FFB59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Linear and logistic regression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9EA11B-B325-4FE4-B0E2-4B4CE5CE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2AB6D3-6C6C-46C6-9009-26E325282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31F95F-1E3A-423B-A9D0-F36DE063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14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C7A74D79-3D74-41EB-928B-CB9EEED7829C}"/>
              </a:ext>
            </a:extLst>
          </p:cNvPr>
          <p:cNvGraphicFramePr/>
          <p:nvPr/>
        </p:nvGraphicFramePr>
        <p:xfrm>
          <a:off xmlns:a="http://schemas.openxmlformats.org/drawingml/2006/main" x="619125" y="2667000"/>
          <a:ext xmlns:a="http://schemas.openxmlformats.org/drawingml/2006/main" cx="600075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ed40a46b55f4d2a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C86122-ED49-481D-8F4C-4F780403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5750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y = w₀ + w₁x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BE3F7E-1EA5-4AE3-B3DF-6DA83813B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419475"/>
            <a:ext cx="4095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Linear: a numeric estimate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Logistic: a class probability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Both learn weights from labels.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A4A9B-5962-4532-BFF9-FD811CBD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 simple baseline makes later improvements meaningful.</a:t>
            </a:r>
          </a:p>
        </p:txBody>
      </p:sp>
    </p:spTree>
    <p:extLst>
      <p:ext uri="{BB962C8B-B14F-4D97-AF65-F5344CB8AC3E}">
        <p14:creationId xmlns:p14="http://schemas.microsoft.com/office/powerpoint/2010/main" val="176735548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B221865-FB6C-4E42-B263-93DCEA90B8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4d11adf80a443d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64F398-7783-43E5-9981-F36FD4360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BE0AE9-906F-41FA-B19D-8FDEB30F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7F591B-B753-4A18-90FC-9A0F111D2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SUPERVISED MODELS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B58649-7185-4C20-80C1-350041D9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KNN and SVM use geometry differently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068833-31CA-4AB0-B47A-257EB4AE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3AF6A-6726-45F8-8DFB-2ADFF89E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DA7E3-5B3B-4488-8D0A-087B42E1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DEBB37-42C1-43E6-A00A-1D8A9D549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0625" y="33337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7DE26-39AB-4CF4-9A91-3971152EA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0005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B3BF56-FB0D-483B-9DDA-DAB7CD96A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1432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112ADC-750B-4430-B1EE-9B743625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42862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1B0FC1-40D5-4969-B60A-BBD036F86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6480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400B3C-BD84-47E9-8220-90C9CF69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100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52C8D6-91AD-4557-86DF-3D36868C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3718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6DD480-14FA-4F0C-A748-9B58CA8EA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3714750"/>
            <a:ext cx="228600" cy="228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41B739-BAE9-4F9B-8630-37F4285B8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705225"/>
            <a:ext cx="190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761C57-ED4C-48A4-89DF-C9304495C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200650"/>
            <a:ext cx="5095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KNN · nearby labelled cases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E3EC31-9F08-4189-899C-C1DDF0A1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1432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2A368D-52E2-411F-9E06-DAABDEA4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815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9CB9FC-61F2-4F51-A287-FFD811E4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7338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7C42F2-76D5-4045-BC1E-87DA4BFE6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577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EDDDDD-E63B-475A-8438-E9EA9CA3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1432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32801C-EBC0-42AF-9462-6E24B542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3815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21AD597-8F4E-4497-B6F0-36A5E628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7338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DF5E8BB-C723-4956-88CF-35BC09486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8577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BEC50D9-7800-4484-87F4-62D7091AA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31432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56F654B-9493-427B-BA39-B1CE6B7E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43815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296E297-7D38-47CC-B789-44350D2B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000500"/>
            <a:ext cx="4476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23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33058A5-187C-4ED3-B7B2-9B21222FE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762375"/>
            <a:ext cx="4476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CB9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3AA22AC-ED21-4379-9B69-08BE1BD30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267200"/>
            <a:ext cx="4476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CB9C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3A835A4-9F05-4775-AFE6-2F0D74791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2006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SVM · a separating margin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12DC61B-B7CC-4C82-B071-21833892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Distance and margins depend on representation, units and kernel choices.</a:t>
            </a:r>
          </a:p>
        </p:txBody>
      </p:sp>
    </p:spTree>
    <p:extLst>
      <p:ext uri="{BB962C8B-B14F-4D97-AF65-F5344CB8AC3E}">
        <p14:creationId xmlns:p14="http://schemas.microsoft.com/office/powerpoint/2010/main" val="144674946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EEEE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D5A596-BB33-4D5F-8910-300561DF84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283bb3b3d54cf0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99262-5F7B-44E8-BE18-529C63C1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13DA21-4CC4-40CA-8F9F-3BAC9C8EB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7E6B5-FEAD-4E56-857F-EF38D0BA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DECISION RULES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0149DE-68E3-4F73-9487-543ADC5E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Trees and ensembles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9323A1-F82B-4CAA-850A-4346CB149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C7A5B-08CF-4A66-9BB4-3CF6D817B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9D1CDA-BB34-43D0-94C4-172F7A485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EF7A47-2EFA-4E34-B9EF-86570C93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638425"/>
            <a:ext cx="25717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CE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F4437F-B7FD-4ADD-974B-06FB4DEC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2809875"/>
            <a:ext cx="23241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Hours &gt; 8?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B0A0F5-071A-4169-ABBE-A2B8424C3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029075"/>
            <a:ext cx="2857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CE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4A80AD-DE8B-4764-9B1C-F66D0A9C6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4200525"/>
            <a:ext cx="2609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Occupancy &gt; 150?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B2C911-A503-47D8-9CF3-C092EBA9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029075"/>
            <a:ext cx="28575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ECE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F55CE8-0BE1-443F-A604-7F7DE41DC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200525"/>
            <a:ext cx="2609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Area &gt; 400?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B65366-BD95-44AE-8428-C5E587E3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305175"/>
            <a:ext cx="3095625" cy="723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53677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7B6BB5-6C2B-4FD4-979A-D6845D47F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305175"/>
            <a:ext cx="3000375" cy="723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39353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509D70A-556B-4BB0-AABD-DD118EBC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343525"/>
            <a:ext cx="5715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A tree splits feature space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5BD899-2B27-4B08-B54C-1CC92841F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219700"/>
            <a:ext cx="476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Forest: combine trees</a:t>
            </a:r>
          </a:p>
          <a:p xmlns:a="http://schemas.openxmlformats.org/drawingml/2006/main">
            <a:pPr>
              <a:defRPr sz="18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XGBoost: correct error in stages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8CA01A-62A9-47B8-8826-430BFE64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Tuning and leakage can still produce an invalid result, even with a strong algorithm.</a:t>
            </a:r>
          </a:p>
        </p:txBody>
      </p:sp>
    </p:spTree>
    <p:extLst>
      <p:ext uri="{BB962C8B-B14F-4D97-AF65-F5344CB8AC3E}">
        <p14:creationId xmlns:p14="http://schemas.microsoft.com/office/powerpoint/2010/main" val="3518805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0" name="">
            <a:extLst xmlns:a="http://schemas.openxmlformats.org/drawingml/2006/main">
              <a:ext uri="{FF2B5EF4-FFF2-40B4-BE49-F238E27FC236}">
                <a16:creationId xmlns:a16="http://schemas.microsoft.com/office/drawing/2014/main" id="{89A4D4F7-45E3-4E15-8E65-036DF02B96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7345b35bf4620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9508A2-49A7-4B7F-9EB4-38596C9B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33E789-83CC-447A-8E6C-CAEE3DD1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C9233-051C-4B2B-A46A-ADD0F03D5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UNSUPERVISED LEARNING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DEC46-1BCC-49AE-868C-A69155AC4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K-means groups unlabelled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4EC303-F0A8-482F-8E11-629ED3FAF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600E12-BD8E-4E44-A99D-FD86129EE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EAA954-A052-4A43-A1E2-683506E5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2851E-50EC-4621-816C-4E48C58D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524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9B9093-2FE3-4A03-B505-ADD6B254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7837" y="3633624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3C8AFB-5331-4A03-833B-A18BDD866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40336" y="334396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5E9915-67F4-4EF4-A785-659C09DCD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1515" y="368300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DCA964-DB70-4EE1-AB24-6A0B39988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7471" y="348605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F42F18-3CD0-45B5-ABF9-12DA6749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6008" y="339647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35BC12-4701-4281-B8CC-E313BFC79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8085" y="377259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EB784A-2A1E-4C42-841C-25BFAB9C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2654" y="3279082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080DC2-4130-4266-83AB-3FAE4C932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52858" y="3625622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82A7F7-8454-48EA-9390-96753498E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6609" y="3644087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A4DFE9-3508-4048-8D83-07D0A078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36717" y="322235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CCCCD8-E787-4468-A6B5-44917D4CC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79626" y="3860564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3677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CF4528-D3AF-4B55-ACE7-97B1BD84B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29000"/>
            <a:ext cx="228600" cy="228600"/>
          </a:xfrm>
          <a:prstGeom xmlns:a="http://schemas.openxmlformats.org/drawingml/2006/main" prst="plus">
            <a:avLst/>
          </a:prstGeom>
          <a:solidFill xmlns:a="http://schemas.openxmlformats.org/drawingml/2006/main">
            <a:srgbClr val="323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07EEC8-DD87-45AA-A606-E60F2982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6291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9EE8CA-8C56-48C0-A439-E8DAE9715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3337" y="4738524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BF22C32-D0A4-47E5-B314-77D75DAB9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5836" y="444886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388E503-433A-4E97-BA19-872756DD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7015" y="478790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392DF39-4072-4413-A861-BC96FE78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2971" y="459095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C6EBEB4-561B-433D-8EC6-3999C3940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1508" y="450137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8EDEC0-C7B2-4B94-A73F-6B5EC0C08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585" y="487749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DECAE1A-9298-425C-870B-944611CE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8154" y="4383982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C8CCE7D-1D80-4F79-95E0-49049689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358" y="4730522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04F7FD05-A16F-45DF-B488-B479A1749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109" y="4748987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5AC1DF0-B74A-41B7-AD90-034E25D1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2217" y="432725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426B3CC-6A52-41DA-A89B-F2BDDEFC6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5126" y="4965464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F435C93-4AF8-404C-A705-B772BDEC6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533900"/>
            <a:ext cx="228600" cy="228600"/>
          </a:xfrm>
          <a:prstGeom xmlns:a="http://schemas.openxmlformats.org/drawingml/2006/main" prst="plus">
            <a:avLst/>
          </a:prstGeom>
          <a:solidFill xmlns:a="http://schemas.openxmlformats.org/drawingml/2006/main">
            <a:srgbClr val="3235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A56011-D156-4614-81A0-E6C0210DC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3143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0816962-3BB0-4587-91A9-53000BF4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2087" y="3252624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FE9D645-EDD1-4FFD-80DB-8E15CD9CD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4586" y="296296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1AB8D9AB-44D2-4ABF-854F-445E69653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5765" y="330200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93E4686-A051-4E37-B70E-FC157E17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1721" y="310505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9DD30D7C-BC57-4551-A2E8-8DD0C429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0258" y="3015479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FFEE9C70-37FA-4ABB-9615-61461A10B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2335" y="339159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0D95C81A-D26E-46B7-9A12-40DDBAE46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36904" y="2898082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CA6CB479-2CD9-4ADE-A753-BA0618580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7108" y="3244622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0F4F8821-96B0-4543-8FC2-B44E2680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0859" y="3263087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AF6966A9-87F4-4B57-ACE2-77CC2315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0967" y="2841353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FAF1ADAC-DDD1-41BE-9A61-2F378B282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3876" y="3479564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26CC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12AC3D06-3691-4C52-B9F1-FD9E81BD7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048000"/>
            <a:ext cx="228600" cy="228600"/>
          </a:xfrm>
          <a:prstGeom xmlns:a="http://schemas.openxmlformats.org/drawingml/2006/main" prst="plus">
            <a:avLst/>
          </a:prstGeom>
          <a:solidFill xmlns:a="http://schemas.openxmlformats.org/drawingml/2006/main">
            <a:srgbClr val="32353A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8" name="">
            <a:extLst xmlns:a="http://schemas.openxmlformats.org/drawingml/2006/main">
              <a:ext uri="{FF2B5EF4-FFF2-40B4-BE49-F238E27FC236}">
                <a16:creationId xmlns:a16="http://schemas.microsoft.com/office/drawing/2014/main" id="{8D056E7C-DFCF-4427-9B26-BDC093A0D78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6b52e889ca420b"/>
          <a:srcRect xmlns:a="http://schemas.openxmlformats.org/drawingml/2006/main" l="0" t="20085" r="0" b="2008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0500" y="2352675"/>
            <a:ext cx="3714750" cy="3333750"/>
          </a:xfrm>
          <a:prstGeom xmlns:a="http://schemas.openxmlformats.org/drawingml/2006/main" prst="rect">
            <a:avLst/>
          </a:prstGeom>
        </p:spPr>
      </p:pic>
      <p:sp>
        <p:nvSpPr>
          <p:cNvPr id="49" name="">
            <a:extLst xmlns:a="http://schemas.openxmlformats.org/drawingml/2006/main">
              <a:ext uri="{FF2B5EF4-FFF2-40B4-BE49-F238E27FC236}">
                <a16:creationId xmlns:a16="http://schemas.microsoft.com/office/drawing/2014/main" id="{7809D6BA-B870-4F93-98C2-28CBCDF8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The method groups by distance; a person explains whether those groups are useful.</a:t>
            </a:r>
          </a:p>
        </p:txBody>
      </p:sp>
    </p:spTree>
    <p:extLst>
      <p:ext uri="{BB962C8B-B14F-4D97-AF65-F5344CB8AC3E}">
        <p14:creationId xmlns:p14="http://schemas.microsoft.com/office/powerpoint/2010/main" val="148646414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2CB0C4B-835D-478C-A0B3-D98E2C12B63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1504f0f62f4b28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5BCF5C-4256-4081-AA8E-2B046FD88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07FA8D-2E91-4C1E-A6DE-DDF3C446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78FB5E-C389-4327-8042-D06D2685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NEURAL ARCHITECTURE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6A35E9-C012-4C38-8CA1-BCCF97A3C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LSTM carries state through a sequence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B3B268-2579-4F2F-AABD-FF67816B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7E627C-ADAC-4A7F-B9A5-97F4BA46A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186662-C423-4035-A892-FD656F170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338CD7-0BD5-4217-A207-93461DD1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695575"/>
            <a:ext cx="190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 − 2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998EB7-9D31-4C84-BC7D-196C6C0E7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419475"/>
            <a:ext cx="200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4B7A92-7E82-448D-97C8-21580FAEC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90925"/>
            <a:ext cx="1752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LSTM cell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B83F36-3FB0-4D81-965C-F9EBD6B2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1325" y="35433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87EC40-9E81-42CC-9D83-ED5977B37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2695575"/>
            <a:ext cx="190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 − 1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DCF5C5-6E69-4871-BF11-3C445DAD3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3419475"/>
            <a:ext cx="200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0EBA5E-D16C-48A0-9277-BC5F6674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3590925"/>
            <a:ext cx="1752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LSTM cell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BC929D-B770-4595-98AF-089B80418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5433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582C81-5D3F-4D65-AA07-078380944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2695575"/>
            <a:ext cx="190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DAF52B-5E8C-46DD-BFAA-54A8639FA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1775" y="3419475"/>
            <a:ext cx="200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23FA7E-86F4-4141-A63E-C5E368B9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590925"/>
            <a:ext cx="1752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LSTM cell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6FCE0F-8182-499F-87EB-67AADCD62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3475" y="354330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61C6BC-465D-424F-AD4D-6F0BD749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695575"/>
            <a:ext cx="190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 + 1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EC6493-7E9D-4ABC-9C86-31684E544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419475"/>
            <a:ext cx="20002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4B947B-BDBC-4C7A-A259-DC3B50A31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1675" y="3590925"/>
            <a:ext cx="17526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Prediction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67EF68-949D-4A22-9074-9BD7D2AF5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838700"/>
            <a:ext cx="104775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Gated memory passes between ordered steps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C64D4A-D09B-46C6-9038-ED82B7FBB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Sequence construction, history length and future-data leakage matter more than the model name.</a:t>
            </a:r>
          </a:p>
        </p:txBody>
      </p:sp>
    </p:spTree>
    <p:extLst>
      <p:ext uri="{BB962C8B-B14F-4D97-AF65-F5344CB8AC3E}">
        <p14:creationId xmlns:p14="http://schemas.microsoft.com/office/powerpoint/2010/main" val="18961980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B958A034-0D7A-464B-A2F9-55AA0919FF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51c20787fd4bb2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620452-E05F-434D-B6FD-6B2732781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3FA9C4-2664-4547-AF74-F3834680A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6B62FF-F06B-40A3-A3BB-A8E491852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NEURAL ARCHITECTURE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77F64B-E5D7-4D11-9258-F057E405C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Transformers relate tokens through attention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081C4-500E-4773-85C2-C90C3162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E1958A-641F-4D10-AA74-921FFF844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4208BB-0864-491E-B79D-3D53A5194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19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FC2330-094F-48C6-89E7-28C35BE2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622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E38F3D-9005-4A89-B52F-6654A00D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29337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The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9287D4-A10C-4B27-B5DF-70325489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D512F6-B233-43F9-8F0E-369023C8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682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A8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2EA7EE-2105-41AD-8718-35322A575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68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643A24-B537-4557-B3B1-1F541FD1B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597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85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282958-8569-4416-A5D8-38702808D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7622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31795F-3C04-4D6B-A7E2-657567D4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337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motor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FE5E05-8ACD-499C-A34E-2BC252D5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712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A8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1FC7F3-C3A1-457C-A1D3-EA117CB5F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68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848FE5-416E-4D83-A334-85F0F9EB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85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4123EC-DF39-463E-8E2E-923CA8400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C376FAF-21D3-4382-BFBC-1BAD49FC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7622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DBA8B4-AF7B-428D-B162-62B62531E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29337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A19587-6BD8-4B2D-9B29-72618ADEF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68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67D177-6587-48EF-9914-51590EA19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657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85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5D183F2-B071-4639-939D-F3F9AEE59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54A8315-8989-435D-9708-FFF49E22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572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A8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EC8EE2-47C7-4419-9EB7-D34A1893C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276225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FFA5F2-3D70-4901-BCD5-3873459E1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20200" y="293370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hot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48D6CA-E8E8-4117-A71E-060F08048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8687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85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CF833FF-011C-4264-9D74-1C3C926D2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645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E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1965CF3-E718-4F15-8E4E-22E65DB0A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6025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A8C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B55E1AC-2BE1-49FB-BAC4-E6E8AA6B1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15600" y="4162425"/>
            <a:ext cx="323850" cy="323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68A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B7EB6F5-D5D5-4148-B60B-FB4643756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19112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 token representation uses information from other tokens.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504DFCA-EFB3-472E-841F-6A70886C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The full system also includes training data, objectives, tuning, evaluation and deployment.</a:t>
            </a:r>
          </a:p>
        </p:txBody>
      </p:sp>
    </p:spTree>
    <p:extLst>
      <p:ext uri="{BB962C8B-B14F-4D97-AF65-F5344CB8AC3E}">
        <p14:creationId xmlns:p14="http://schemas.microsoft.com/office/powerpoint/2010/main" val="5930864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67FEC0-516F-4BCF-8CF6-38A89F1D6E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18cef738c4368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997C9C-CAD7-46BD-A441-E7A9C3987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69C70B-956A-4488-BB7B-1428AAD61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814DBC-A4A3-4D34-BF94-F4843630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METHOD AND ARCHITECTURE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C4FB6D-D3AC-429A-8A3C-53C555EC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A map of the model names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63065F-D71B-44D6-A221-80BB0338D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570909-4507-4A56-B91F-5A8ADFEC2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A963C6-D71F-43A6-AFCC-0C272C610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5C4E05-0C2F-4DD2-A8C6-64DDD3145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05075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KNN / SVM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28F2C-E45F-4D71-B218-516189135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5050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Supervised methods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D2BF47-89ED-40D3-B6E4-5FB695B97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2420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K-means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EF2CFF-7163-45C4-86B0-3FF479664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124200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Unsupervised clustering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233A90-ED65-450A-B769-62E3B75CF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43325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XGBoost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926B9F-3182-450D-983A-C681C1866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74332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Boosted-tree implementation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5F171-B13E-436A-84BB-B025900FC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62450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LSTM / transformer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294ACC-BB97-45F1-BFB7-AE707BCA1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362450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Neural architectures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D79B57-3FBD-47CA-92F2-AFD7A380F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81575"/>
            <a:ext cx="4572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GPT / Gemini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31ECCC-60B0-497B-A0CB-7C87E6CA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9815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Foundation-model families</a:t>
            </a:r>
          </a:p>
        </p:txBody>
      </p:sp>
    </p:spTree>
    <p:extLst>
      <p:ext uri="{BB962C8B-B14F-4D97-AF65-F5344CB8AC3E}">
        <p14:creationId xmlns:p14="http://schemas.microsoft.com/office/powerpoint/2010/main" val="70540363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EEEE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CB6EE3-E844-4E49-B795-45B77A077E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6e317d9f3c41b8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E1DBFC-8CFC-418B-A414-4E428DAB6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042DBB-FBEA-4649-A058-C411CF8F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2F19D-3A1F-4DC3-AA27-03C679D5C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CAMPUS-ENERGY VALIDATION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F738F-D14C-4F4E-9D36-EFAD8121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Evaluation starts with a fair comparison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6E028-9AF3-4A1A-9986-877D54EFE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B51464-7656-4A09-8BA8-E3290B26C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C548CB-8DC1-4473-B618-ECAAC9AD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21</a:t>
            </a:r>
          </a:p>
        </p:txBody>
      </p:sp>
      <p:graphicFrame>
        <p:nvGraphicFramePr>
          <p:cNvPr id="9" name="Chart">
            <a:extLst xmlns:a="http://schemas.openxmlformats.org/drawingml/2006/main">
              <a:ext uri="{FF2B5EF4-FFF2-40B4-BE49-F238E27FC236}">
                <a16:creationId xmlns:a16="http://schemas.microsoft.com/office/drawing/2014/main" id="{79DAC8FB-ABAD-4F1D-BCDA-E9A49636FC7F}"/>
              </a:ext>
            </a:extLst>
          </p:cNvPr>
          <p:cNvGraphicFramePr/>
          <p:nvPr/>
        </p:nvGraphicFramePr>
        <p:xfrm>
          <a:off xmlns:a="http://schemas.openxmlformats.org/drawingml/2006/main" x="619125" y="2667000"/>
          <a:ext xmlns:a="http://schemas.openxmlformats.org/drawingml/2006/main" cx="742950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d9979c3261d4ea8"/>
          </a:graphicData>
        </a:graphic>
      </p:graphicFrame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2D87D0-9F45-47B6-94E3-7573A255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2847975"/>
            <a:ext cx="2809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Same cases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2F388-AAC1-49C0-8FB5-96C650EF2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3409950"/>
            <a:ext cx="280987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Same metric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Only advance inputs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A separate held-out test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93FDE-C49B-4B60-9E7B-6B2BA97F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These synthetic results do not establish real-campus performance.</a:t>
            </a:r>
          </a:p>
        </p:txBody>
      </p:sp>
    </p:spTree>
    <p:extLst>
      <p:ext uri="{BB962C8B-B14F-4D97-AF65-F5344CB8AC3E}">
        <p14:creationId xmlns:p14="http://schemas.microsoft.com/office/powerpoint/2010/main" val="51796971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9DDDE7-4145-4C29-BD0D-1F5773614D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6370bd565849ac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1BBAD4-8F31-4C0A-8B4F-722A2A461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37C4A1-DE11-4606-9519-DCAC69351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DA0649-2574-4DD7-A002-01708E96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LEAKAGE INVESTIGATION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75243-8E8B-47A6-8A0F-62AD3C900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The perfect score exposes a timing error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10C638-E268-44B6-9E99-D8D7D51B7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4C06B9-9AA4-4FF3-B0DF-463BFDBB4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1E1DC-BD6A-413B-9595-570F3C29B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4EE043-9083-4D8F-8C56-0569A3F3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19375"/>
            <a:ext cx="5143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600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600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600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rPr>
              <a:t>0.0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C1B978-5A4E-4CF4-819D-EAE4AE7C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314825"/>
            <a:ext cx="5429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kWh validation MAE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D8EDE6-3AC6-4496-A4E1-A0784DC9D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914650"/>
            <a:ext cx="409575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F1E2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942A24-9ED8-4106-B62C-CF3F4E36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3086100"/>
            <a:ext cx="38481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End-of-day meter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ECBFD6-9246-4781-9889-CA8866B89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95725"/>
            <a:ext cx="4191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025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rPr>
              <a:t>= the outcome copied after the day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A92F44-8A31-423F-BDBF-813B49BEC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Remove the feature, retrain and audit availability at prediction time.</a:t>
            </a:r>
          </a:p>
        </p:txBody>
      </p:sp>
    </p:spTree>
    <p:extLst>
      <p:ext uri="{BB962C8B-B14F-4D97-AF65-F5344CB8AC3E}">
        <p14:creationId xmlns:p14="http://schemas.microsoft.com/office/powerpoint/2010/main" val="9127680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95410A-C0CC-4D52-8A3A-4DA1E2E3C3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81426d73154799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9993D7-6E4B-4347-8023-33E00E14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0E5993-3109-40D9-8220-E043B9ACA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AF2F8-08A0-4AE9-A1B5-36D7407A2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CLASSIFICATION DECISIONS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3F1AE8-74D0-4B75-A44A-9545A081E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A label and an alert threshold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94F53F-A3B9-4B05-889B-972448D0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66C752-0167-472A-9418-63F5FD3FB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94AC5-6CE5-4408-BD5F-166DB5B8A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203BEA-B047-4DFB-A004-CF4D61AEB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289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125 kWh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5D8823-C6DC-4A4D-A777-D394AFF75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59092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Observed boundary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Defines the target class.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B0E670-06B1-4EAE-9F68-534C51025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028950"/>
            <a:ext cx="4857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0.30 probability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CDDDC5-1D52-4D63-9B4E-42CFAD1C1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Decision boundary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Triggers an illustrative alert.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92B8D0-CC9A-472A-9641-6669E967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Precision, recall and error costs explain the decision better than accuracy alone.</a:t>
            </a:r>
          </a:p>
        </p:txBody>
      </p:sp>
    </p:spTree>
    <p:extLst>
      <p:ext uri="{BB962C8B-B14F-4D97-AF65-F5344CB8AC3E}">
        <p14:creationId xmlns:p14="http://schemas.microsoft.com/office/powerpoint/2010/main" val="116178863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6AB45C-ABB9-4988-8C80-A04A53FB99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7b6c90c0e4396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9694E-654B-41A4-850C-F22AEEBC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4FD39-42C7-4BB1-915C-1EE463FE0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FB4C9-706B-4219-BBFB-9FF909120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REAL-LIFE EXAMPLES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5E8298-AA89-4F32-95E5-838E6185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Applications are decisions in context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DD1C6-141A-4289-AF07-4D7A3037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C6B94C-E6B7-4571-A9E8-2FBEC6201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457C29-3F9C-49FD-8F66-ED66F0C59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24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CAF0C7-12DF-4CCF-8B48-77D5F5FD2D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4a762dacad4918"/>
          <a:srcRect xmlns:a="http://schemas.openxmlformats.org/drawingml/2006/main" l="0" t="16204" r="0" b="162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05775" y="2333625"/>
            <a:ext cx="3429000" cy="347662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AC12A-47E3-4BBC-8891-C3728CE3A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908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Retail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FFF8B7-CD94-4987-9DA6-B1FB371A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590800"/>
            <a:ext cx="5381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Stock forecasts → replenishment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9E7B92-7293-4DF9-8862-97108BC1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718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Factory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E613D7-9BE9-4AF2-86C4-338C2713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371850"/>
            <a:ext cx="5381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Vibration anomaly → technician review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1093A4-BDC9-4976-A0EA-81213DEE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529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Healthcare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AB2799-B62A-4F0B-9EA3-87982804B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152900"/>
            <a:ext cx="5381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Risk estimate → validated clinical review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ED7FCF-13C4-46E0-ACCD-09B36331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3395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Support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7F3FE4-2E72-40F8-9F89-3C1451DE1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933950"/>
            <a:ext cx="5381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Triage and draft → verified response</a:t>
            </a:r>
          </a:p>
        </p:txBody>
      </p:sp>
    </p:spTree>
    <p:extLst>
      <p:ext uri="{BB962C8B-B14F-4D97-AF65-F5344CB8AC3E}">
        <p14:creationId xmlns:p14="http://schemas.microsoft.com/office/powerpoint/2010/main" val="187689528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13B15F-DE4B-47A2-9795-1DC1D14FCBA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87a80b49bd4fb7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156D1-A03F-4F39-9B70-5031721E4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9A38F9-78C7-4783-86B8-F05BA362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C70223-AFEE-4FF3-8A40-8410966E5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TRAINING AT SCALE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08C72-2870-4A96-ACAE-360A57AC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How a foundation model is developed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11305E-D7D0-4E09-A634-675948F39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FA185A-04F6-4EBD-B72A-EFD47555E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628A91-E929-4D1F-BBF0-0F0105F31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1A8D21-54C5-4C01-891B-DCC88F11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143250"/>
            <a:ext cx="2238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946DD-F149-4985-9BA9-CB99A9269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14700"/>
            <a:ext cx="1990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Pretraining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7CC41B-1D68-4F59-B5A1-EDBA638B9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2575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5BBA77-A96E-44E3-9FD1-BA0F2BC59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4725" y="3143250"/>
            <a:ext cx="2238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52AA4A-9B4A-4C3A-A390-A7F9EE7E2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314700"/>
            <a:ext cx="1990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Further tuning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4EE3D3-AB20-4CD4-8B40-0233AC75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2575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3C4ABB-C898-45E0-8D66-629BC15E9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0325" y="3143250"/>
            <a:ext cx="2238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F52291-8AFC-4497-9062-9B8F88C85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314700"/>
            <a:ext cx="1990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Evaluation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CCB8E8-8150-4767-88F4-B802516CB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2575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E4693D-8474-4B5D-A05C-89F82237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143250"/>
            <a:ext cx="2238375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6EA51F-80D5-4285-9EBA-3778E0A5C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3314700"/>
            <a:ext cx="19907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Deployment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7AAB13-323A-4D9B-BBB0-929340C4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Training objective, data, tuning and system tools all influence observed behaviour.</a:t>
            </a:r>
          </a:p>
        </p:txBody>
      </p:sp>
    </p:spTree>
    <p:extLst>
      <p:ext uri="{BB962C8B-B14F-4D97-AF65-F5344CB8AC3E}">
        <p14:creationId xmlns:p14="http://schemas.microsoft.com/office/powerpoint/2010/main" val="125712531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562B06-03A7-4A91-9C7A-CAEAAE0C65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f1e92777134117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1A3DD0-4DF3-4C3E-8C80-48903D3B9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CFAD29-2D18-4C28-92D9-CC88888FA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AEEC17-51B0-46A0-8AA0-DFE6F289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AS OF 17 OCTOBER 2026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BF8FD-B442-4D79-B89E-11367CCC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Current model examples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A72D41-1748-41F2-8152-9BB232DF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CF020B-89CD-4BB5-B136-FCA1DEA08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B9115E-6D93-47CF-95DC-C7182E11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0296D1-7999-49D6-B5FF-F83FD6490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62250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35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35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GPT-6 Astra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4D3D44-3A2E-46FA-8769-78E313FBB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95725"/>
            <a:ext cx="10477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435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435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35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Gemini 4 Argon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813A6C-2332-4235-86F6-83AA1CCF2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A product name or version number is not an intelligence metric. Read its model card and limits.</a:t>
            </a:r>
          </a:p>
        </p:txBody>
      </p:sp>
    </p:spTree>
    <p:extLst>
      <p:ext uri="{BB962C8B-B14F-4D97-AF65-F5344CB8AC3E}">
        <p14:creationId xmlns:p14="http://schemas.microsoft.com/office/powerpoint/2010/main" val="74497179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86AD22-A145-4351-93D4-5335416FB2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a08b9c4b34945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E8B639-EE88-4B6E-B677-FD7C9B241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1E9FB6-60FC-4B92-BBFD-CD524C0A7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5CB4B6-E414-4308-AAA2-33006EE3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BENCHMARKS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54F697-4FDD-44DF-8633-A04583FD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What a model score actually measures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9483A9-B3C3-4487-876D-317D9D883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8BE8A2-222F-44EB-A0F0-9E37D005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F7AACB-2CD8-4C2F-A8B8-49C047ED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27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0B6A74-D0BF-4CC0-AC2C-85EA802D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33675"/>
            <a:ext cx="5429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69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69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69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90 / 100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03CDAD-5895-4221-8C53-57AA5CC29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257675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7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on which questions?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A443E0-4863-46BD-A974-824656CBA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762250"/>
            <a:ext cx="4286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A score needs context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73CDA0-0941-4AF0-9C9F-33BBE231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324225"/>
            <a:ext cx="428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Dataset and task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Metric and denominator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Date and test conditions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FD276D-02DB-491D-A2B0-48AB4796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Benchmark success does not certify a different local workflow.</a:t>
            </a:r>
          </a:p>
        </p:txBody>
      </p:sp>
    </p:spTree>
    <p:extLst>
      <p:ext uri="{BB962C8B-B14F-4D97-AF65-F5344CB8AC3E}">
        <p14:creationId xmlns:p14="http://schemas.microsoft.com/office/powerpoint/2010/main" val="210970654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DD46FD-0B82-420E-B280-0E267572EF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5bb009b8344cd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676F8F-ADD7-4D32-855B-425D93740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ADE130-24D4-4A53-AA0F-E2B3D9E0E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73DFC2-A20B-4318-A342-867EA72A9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RELIABILITY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B50539-6C94-4BA5-ADB5-D2BB3654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Hallucinations and factual checks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F78155-CED4-45E3-A5FD-2CA785442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654C4D-15BB-48EF-AAC5-2E154E1C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7C15FA-BF8E-4A9F-9A90-1DED14F3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B50E15-DC79-4BE2-94B9-FA6D439A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05100"/>
            <a:ext cx="1076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225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225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225" b="1">
                <a:solidFill>
                  <a:srgbClr val="AA4E55"/>
                </a:solidFill>
                <a:latin typeface="Liberation Sans"/>
                <a:ea typeface="Liberation Sans"/>
                <a:cs typeface="Liberation Sans"/>
              </a:rPr>
              <a:t>“The paper proves 100% accuracy.”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EB76DA-5C80-4F37-9AC8-6BF12ADF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857625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Can we open the paper and find that claim?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85A6CB-D1CC-4770-BD5A-4D2F6E781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91100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32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32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Source inspection  →  evidence  →  review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A9ECB-E847-434A-90A0-67A0296F5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Fluency and confidence in wording do not establish factual correctness.</a:t>
            </a:r>
          </a:p>
        </p:txBody>
      </p:sp>
    </p:spTree>
    <p:extLst>
      <p:ext uri="{BB962C8B-B14F-4D97-AF65-F5344CB8AC3E}">
        <p14:creationId xmlns:p14="http://schemas.microsoft.com/office/powerpoint/2010/main" val="93131335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82E931-37EA-47F6-9814-4B5D527E13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021b34e7cf45fd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5E3C26-7858-4565-B76B-85B0EEFA2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A4A8D2-6643-4230-B102-58B20FAB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517E61-3935-487C-86C7-D2F02043B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SYSTEM DESIGN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24F496-46FF-4317-8C64-808987C75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Agentic AI is a controlled tool loop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1BA88-6DED-4DC3-9889-393CCB59C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491CB-0C64-49EB-BAFB-3B1AA729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3408D4-04B5-4494-997E-FE3FE621B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29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7B45F0-B3F2-48DC-A741-A6D4FF3D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623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10FC0-AEB7-403D-BA2E-D9FD31248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3337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Goal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E99759-3257-425B-9A49-E2A6AE1F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2956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245CBA-04AB-4423-9E65-E71D32270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31623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5401CF-F588-4CBC-9A1C-969E0954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3337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Plan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5A8B74-7370-4948-85F4-24BAD3729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2956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F07DBF-9480-4287-A910-36BCF6DAC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1623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2D2EE9-98C1-4B05-BDC9-2397C6D4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3337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Tool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AD4EEB-3118-4836-89EA-1A4FA8A72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2956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F20B82-EB4F-4E85-AC0F-0982A7752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1623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4CB5B4-D2A5-4438-B4E1-B67F3F5FA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3337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Observe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067A6D-AE57-4DC8-B3A8-2C6540AFB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2956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8AFBAC-9C09-44D1-AEAE-BB4683430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1623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6B425C-EF04-4A76-90C0-FA8975AEB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1225" y="33337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Revise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54D3DF-3063-4079-B877-852A2DB65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791075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Permissions · state · checks · stop rules · human approval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527580D-A57B-4652-87BD-4003C43A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A written plan is one component of a working agent system.</a:t>
            </a:r>
          </a:p>
        </p:txBody>
      </p:sp>
    </p:spTree>
    <p:extLst>
      <p:ext uri="{BB962C8B-B14F-4D97-AF65-F5344CB8AC3E}">
        <p14:creationId xmlns:p14="http://schemas.microsoft.com/office/powerpoint/2010/main" val="102706967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7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20705D-1D2D-4A41-B58D-3674F7CE25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b61dd8898d434e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4C76F4-D0CD-4630-8E91-189E1CDA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0D23D0-286F-47DE-8D76-155DD7CB3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D0E06B-19D7-4998-88C1-E6A2F8CC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TASKS AND ACCOUNTABILITY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CB942C-9501-41FB-AF1B-1D80BA82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Engineering work in the age of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A86D4-5CBF-4AD4-AFE7-A3C8AEA7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B24DE-FBBE-41A7-B67C-C058DBC9D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B982D6-5D3B-4CCB-906A-1919440C6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30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261EF3-6AE7-4C44-A826-B64331F39C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41de6c9314a7d"/>
          <a:srcRect xmlns:a="http://schemas.openxmlformats.org/drawingml/2006/main" l="0" t="14789" r="0" b="147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143875" y="2314575"/>
            <a:ext cx="3381375" cy="3571875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643054-1C01-48F0-92C2-96E2773C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24150"/>
            <a:ext cx="666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AI can assist with tasks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684B3D-6853-4991-AC93-5F4768736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86125"/>
            <a:ext cx="666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Draft code and reports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Inspect data and suggest tests</a:t>
            </a:r>
          </a:p>
          <a:p xmlns:a="http://schemas.openxmlformats.org/drawingml/2006/main">
            <a:pPr>
              <a:def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Repeat bounded workflows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74B219-CE99-44B6-9CD2-F3D38EB2E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Engineers frame the problem, verify the evidence and remain responsible for deployment.</a:t>
            </a:r>
          </a:p>
        </p:txBody>
      </p:sp>
    </p:spTree>
    <p:extLst>
      <p:ext uri="{BB962C8B-B14F-4D97-AF65-F5344CB8AC3E}">
        <p14:creationId xmlns:p14="http://schemas.microsoft.com/office/powerpoint/2010/main" val="97844617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EEEE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546D0-3606-4869-BED6-13338F8274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80266a711e4f48"/>
          <a:stretch xmlns:a="http://schemas.openxmlformats.org/drawingml/2006/main"/>
        </p:blipFill>
        <p:spPr>
          <a:xfrm xmlns:a="http://schemas.openxmlformats.org/drawingml/2006/main">
            <a:off x="552450" y="290940"/>
            <a:ext cx="295275" cy="28489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90F652-B28C-40DA-B147-46385ADD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0D5111-DC30-46A4-A339-C9958768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39BD66-E796-4A80-85C7-4E478375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OUR ECOSYSTEM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08121B-3ECD-434E-9700-93DB6FF60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202124"/>
                </a:solidFill>
                <a:latin typeface="Liberation Sans"/>
                <a:ea typeface="Liberation Sans"/>
                <a:cs typeface="Liberation Sans"/>
              </a:rPr>
              <a:t>Project demonstrations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AD229F-302A-49B6-9111-F1B668E42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11A5D1-F149-454A-93F3-2B803E946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707277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56AAB5-0A28-4D92-9C05-8A0AF7C38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31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C7462B-5579-4D2A-BAB2-9B6D1B0C1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90800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MindForgeAI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687439-894C-4DAB-B5E0-A60C40D2D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2590800"/>
            <a:ext cx="6429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13-project catalogue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201C4E-71ED-4602-A834-67F8D2334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371850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Apollo ABS-100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F53DC-2567-4F0D-AF43-F75758931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3371850"/>
            <a:ext cx="6429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Reference engineering assembly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50ECC0-1806-492E-B224-6F258E8A8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152900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GFIS Upgrade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2E5918-4071-4A10-86C7-C6DED4EB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152900"/>
            <a:ext cx="6429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Simulation and evidence workflow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45F4C3-2ECE-4DE6-BAB7-9E96800C4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933950"/>
            <a:ext cx="3810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536775"/>
                </a:solidFill>
                <a:latin typeface="Liberation Sans"/>
                <a:ea typeface="Liberation Sans"/>
                <a:cs typeface="Liberation Sans"/>
              </a:rPr>
              <a:t>MLOps Academy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68F990-13C8-4548-A288-C30D21D30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4933950"/>
            <a:ext cx="6429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0">
                <a:solidFill>
                  <a:srgbClr val="32353A"/>
                </a:solidFill>
                <a:latin typeface="Liberation Sans"/>
                <a:ea typeface="Liberation Sans"/>
                <a:cs typeface="Liberation Sans"/>
              </a:rPr>
              <a:t>Versioning, deployment and monitoring</a:t>
            </a:r>
          </a:p>
        </p:txBody>
      </p:sp>
    </p:spTree>
    <p:extLst>
      <p:ext uri="{BB962C8B-B14F-4D97-AF65-F5344CB8AC3E}">
        <p14:creationId xmlns:p14="http://schemas.microsoft.com/office/powerpoint/2010/main" val="72081929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2021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657A19-9FDE-4EDD-B839-33C3F2087D2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10b6ba5094d05"/>
          <a:stretch xmlns:a="http://schemas.openxmlformats.org/drawingml/2006/main"/>
        </p:blipFill>
        <p:spPr>
          <a:xfrm xmlns:a="http://schemas.openxmlformats.org/drawingml/2006/main">
            <a:off x="552450" y="291023"/>
            <a:ext cx="295275" cy="28472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45453D-E618-4266-B34F-0F42AEE3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76225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0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CHATAKE INNOWORKS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5E081D-8618-48C1-9E01-9D54D9DB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95300"/>
            <a:ext cx="7143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82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JIGYASA  /  MINDFORGEAI LEARN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BD6A4B-917F-4744-B442-60CDEEA01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09650"/>
            <a:ext cx="1066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STUDENT ROADMAP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ECC7E-2B02-4DC1-93D1-6B43D7AD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00175"/>
            <a:ext cx="1104900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34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Your next experiment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7D7D20-2636-41F4-911D-C706C773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150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393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4B1517-EC45-4C6E-824C-6ED3A4586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00" b="0">
                <a:solidFill>
                  <a:srgbClr val="B5C5DA"/>
                </a:solidFill>
                <a:latin typeface="Liberation Sans"/>
                <a:ea typeface="Liberation Sans"/>
                <a:cs typeface="Liberation Sans"/>
              </a:rPr>
              <a:t>Akash Chatake · Machine Learning in the Age of AI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5048F7-D1D2-4AE2-BEB5-F4DF6BD33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58550" y="6448425"/>
            <a:ext cx="381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975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32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62E2A6-423C-43D1-82D4-CCA02F30C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0480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1A024E-D2CB-4A4B-B9D1-A2549722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2194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Frame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CB1D50-8089-44C3-9BD1-7A55D807E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1813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E862D-6A03-474F-B5CD-C587A610C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30480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A682F7-051E-46B6-B971-38E2DF1E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2194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Inspect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19B378-0A2B-434F-BEF7-91D7A558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075" y="31813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130E06-1F51-42FB-94EE-7B5157A70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30480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7909C5-2ADB-461C-B377-5915DE11B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275" y="32194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Fit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B6D74-46E4-42CE-9092-9AAE3A8FE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1813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849548-1B63-4936-B6B4-617B54708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925" y="30480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0AF36D-6FDC-4A9A-A70A-7A22561E4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194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Evaluate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D017F8-17B6-45A4-BB73-363699DBA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44025" y="3181350"/>
            <a:ext cx="523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400" b="1">
                <a:solidFill>
                  <a:srgbClr val="B39353"/>
                </a:solidFill>
                <a:latin typeface="Liberation Sans"/>
                <a:ea typeface="Liberation Sans"/>
                <a:cs typeface="Liberation Sans"/>
              </a:rPr>
              <a:t>→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A7299C-ADD9-4169-A714-44B251F1C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048000"/>
            <a:ext cx="1905000" cy="666750"/>
          </a:xfrm>
          <a:prstGeom xmlns:a="http://schemas.openxmlformats.org/drawingml/2006/main" prst="roundRect">
            <a:avLst>
              <a:gd name="adj" fmla="val 11429"/>
            </a:avLst>
          </a:prstGeom>
          <a:solidFill xmlns:a="http://schemas.openxmlformats.org/drawingml/2006/main">
            <a:srgbClr val="3A3A3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C8FB45-256C-41B3-A595-30E46A23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1225" y="3219450"/>
            <a:ext cx="16573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650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Explain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E6307B-1A59-4FC1-BEF3-BF503EEF4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10100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55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550" b="1">
                <a:solidFill>
                  <a:srgbClr val="E6C578"/>
                </a:solidFill>
                <a:latin typeface="Liberation Sans"/>
                <a:ea typeface="Liberation Sans"/>
                <a:cs typeface="Liberation Sans"/>
              </a:rPr>
              <a:t>One small model, an honest test and a clear limitation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A463FF-90D3-4965-B3D0-C92BAC25B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848350"/>
            <a:ext cx="1095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275" b="0">
                <a:solidFill>
                  <a:srgbClr val="B7C9DE"/>
                </a:solidFill>
                <a:latin typeface="Liberation Sans"/>
                <a:ea typeface="Liberation Sans"/>
                <a:cs typeface="Liberation Sans"/>
              </a:rPr>
              <a:t>Continue with the notebook, printed notes and Workshop 01.</a:t>
            </a:r>
          </a:p>
        </p:txBody>
      </p:sp>
    </p:spTree>
    <p:extLst>
      <p:ext uri="{BB962C8B-B14F-4D97-AF65-F5344CB8AC3E}">
        <p14:creationId xmlns:p14="http://schemas.microsoft.com/office/powerpoint/2010/main" val="5722269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2026-10-16T21:08:47.2120000Z</dcterms:created>
  <dcterms:modified xsi:type="dcterms:W3CDTF">2026-10-16T21:08:47.2120000Z</dcterms:modified>
</coreProperties>
</file>