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4630400" cy="8229600"/>
  <p:notesSz cx="8229600" cy="14630400"/>
  <p:embeddedFontLst>
    <p:embeddedFont>
      <p:font typeface="Instrument Sans Medium"/>
      <p:regular r:id="rId37"/>
    </p:embeddedFont>
    <p:embeddedFont>
      <p:font typeface="Instrument Sans Medium"/>
      <p:regular r:id="rId38"/>
    </p:embeddedFont>
    <p:embeddedFont>
      <p:font typeface="Instrument Sans Medium"/>
      <p:regular r:id="rId39"/>
    </p:embeddedFont>
    <p:embeddedFont>
      <p:font typeface="Instrument Sans Medium"/>
      <p:regular r:id="rId40"/>
    </p:embeddedFont>
    <p:embeddedFont>
      <p:font typeface="Open Sans"/>
      <p:regular r:id="rId41"/>
    </p:embeddedFont>
    <p:embeddedFont>
      <p:font typeface="Open Sans"/>
      <p:regular r:id="rId42"/>
    </p:embeddedFont>
    <p:embeddedFont>
      <p:font typeface="Open Sans"/>
      <p:regular r:id="rId43"/>
    </p:embeddedFont>
    <p:embeddedFont>
      <p:font typeface="Open Sans"/>
      <p:regular r:id="rId4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37" Type="http://schemas.openxmlformats.org/officeDocument/2006/relationships/font" Target="fonts/font1.fntdata"/><Relationship Id="rId38" Type="http://schemas.openxmlformats.org/officeDocument/2006/relationships/font" Target="fonts/font2.fntdata"/><Relationship Id="rId39" Type="http://schemas.openxmlformats.org/officeDocument/2006/relationships/font" Target="fonts/font3.fntdata"/><Relationship Id="rId40" Type="http://schemas.openxmlformats.org/officeDocument/2006/relationships/font" Target="fonts/font4.fntdata"/><Relationship Id="rId41" Type="http://schemas.openxmlformats.org/officeDocument/2006/relationships/font" Target="fonts/font5.fntdata"/><Relationship Id="rId42" Type="http://schemas.openxmlformats.org/officeDocument/2006/relationships/font" Target="fonts/font6.fntdata"/><Relationship Id="rId43" Type="http://schemas.openxmlformats.org/officeDocument/2006/relationships/font" Target="fonts/font7.fntdata"/><Relationship Id="rId4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svg"/><Relationship Id="rId10" Type="http://schemas.openxmlformats.org/officeDocument/2006/relationships/slideLayout" Target="../slideLayouts/slideLayout7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8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sv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svg"/><Relationship Id="rId10" Type="http://schemas.openxmlformats.org/officeDocument/2006/relationships/slideLayout" Target="../slideLayouts/slideLayout14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sv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sv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sv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svg"/><Relationship Id="rId13" Type="http://schemas.openxmlformats.org/officeDocument/2006/relationships/slideLayout" Target="../slideLayouts/slideLayout17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8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svg"/><Relationship Id="rId3" Type="http://schemas.openxmlformats.org/officeDocument/2006/relationships/image" Target="../media/image-20-3.png"/><Relationship Id="rId4" Type="http://schemas.openxmlformats.org/officeDocument/2006/relationships/image" Target="../media/image-20-4.svg"/><Relationship Id="rId5" Type="http://schemas.openxmlformats.org/officeDocument/2006/relationships/image" Target="../media/image-20-5.png"/><Relationship Id="rId6" Type="http://schemas.openxmlformats.org/officeDocument/2006/relationships/image" Target="../media/image-20-6.svg"/><Relationship Id="rId7" Type="http://schemas.openxmlformats.org/officeDocument/2006/relationships/image" Target="../media/image-20-7.png"/><Relationship Id="rId8" Type="http://schemas.openxmlformats.org/officeDocument/2006/relationships/image" Target="../media/image-20-8.svg"/><Relationship Id="rId9" Type="http://schemas.openxmlformats.org/officeDocument/2006/relationships/slideLayout" Target="../slideLayouts/slideLayout21.xml"/><Relationship Id="rId10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2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3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svg"/><Relationship Id="rId3" Type="http://schemas.openxmlformats.org/officeDocument/2006/relationships/image" Target="../media/image-24-3.png"/><Relationship Id="rId4" Type="http://schemas.openxmlformats.org/officeDocument/2006/relationships/image" Target="../media/image-24-4.svg"/><Relationship Id="rId5" Type="http://schemas.openxmlformats.org/officeDocument/2006/relationships/image" Target="../media/image-24-5.png"/><Relationship Id="rId6" Type="http://schemas.openxmlformats.org/officeDocument/2006/relationships/image" Target="../media/image-24-6.svg"/><Relationship Id="rId7" Type="http://schemas.openxmlformats.org/officeDocument/2006/relationships/image" Target="../media/image-24-7.png"/><Relationship Id="rId8" Type="http://schemas.openxmlformats.org/officeDocument/2006/relationships/image" Target="../media/image-24-8.svg"/><Relationship Id="rId9" Type="http://schemas.openxmlformats.org/officeDocument/2006/relationships/slideLayout" Target="../slideLayouts/slideLayout25.xml"/><Relationship Id="rId10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26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27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svg"/><Relationship Id="rId3" Type="http://schemas.openxmlformats.org/officeDocument/2006/relationships/image" Target="../media/image-29-3.png"/><Relationship Id="rId4" Type="http://schemas.openxmlformats.org/officeDocument/2006/relationships/image" Target="../media/image-29-4.svg"/><Relationship Id="rId5" Type="http://schemas.openxmlformats.org/officeDocument/2006/relationships/image" Target="../media/image-29-5.png"/><Relationship Id="rId6" Type="http://schemas.openxmlformats.org/officeDocument/2006/relationships/image" Target="../media/image-29-6.svg"/><Relationship Id="rId7" Type="http://schemas.openxmlformats.org/officeDocument/2006/relationships/image" Target="../media/image-29-7.png"/><Relationship Id="rId8" Type="http://schemas.openxmlformats.org/officeDocument/2006/relationships/image" Target="../media/image-29-8.svg"/><Relationship Id="rId9" Type="http://schemas.openxmlformats.org/officeDocument/2006/relationships/image" Target="../media/image-29-9.png"/><Relationship Id="rId10" Type="http://schemas.openxmlformats.org/officeDocument/2006/relationships/image" Target="../media/image-29-10.svg"/><Relationship Id="rId11" Type="http://schemas.openxmlformats.org/officeDocument/2006/relationships/image" Target="../media/image-29-11.png"/><Relationship Id="rId12" Type="http://schemas.openxmlformats.org/officeDocument/2006/relationships/image" Target="../media/image-29-12.svg"/><Relationship Id="rId13" Type="http://schemas.openxmlformats.org/officeDocument/2006/relationships/image" Target="../media/image-29-13.png"/><Relationship Id="rId14" Type="http://schemas.openxmlformats.org/officeDocument/2006/relationships/image" Target="../media/image-29-14.svg"/><Relationship Id="rId15" Type="http://schemas.openxmlformats.org/officeDocument/2006/relationships/slideLayout" Target="../slideLayouts/slideLayout30.xml"/><Relationship Id="rId1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31.xml"/><Relationship Id="rId3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02835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Introduction to Machine Learning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4566166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comprehensive guide to understanding machine learning fundamentals, types, applications, and Python implementation for diploma-level students.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81902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Unit 1 Overview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89881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213140"/>
            <a:ext cx="6422231" cy="22860"/>
          </a:xfrm>
          <a:prstGeom prst="rect">
            <a:avLst/>
          </a:prstGeom>
          <a:solidFill>
            <a:srgbClr val="F5F547"/>
          </a:solidFill>
          <a:ln/>
        </p:spPr>
      </p:sp>
      <p:sp>
        <p:nvSpPr>
          <p:cNvPr id="5" name="Text 3"/>
          <p:cNvSpPr/>
          <p:nvPr/>
        </p:nvSpPr>
        <p:spPr>
          <a:xfrm>
            <a:off x="793790" y="335803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Basics of ML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3787259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Definition, Traditional Programming vs ML, Role in AI/DS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414379" y="289881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414379" y="3213140"/>
            <a:ext cx="6422231" cy="22860"/>
          </a:xfrm>
          <a:prstGeom prst="rect">
            <a:avLst/>
          </a:prstGeom>
          <a:solidFill>
            <a:srgbClr val="F5F547"/>
          </a:solidFill>
          <a:ln/>
        </p:spPr>
      </p:sp>
      <p:sp>
        <p:nvSpPr>
          <p:cNvPr id="9" name="Text 7"/>
          <p:cNvSpPr/>
          <p:nvPr/>
        </p:nvSpPr>
        <p:spPr>
          <a:xfrm>
            <a:off x="7414379" y="335803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Types of ML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414379" y="3787259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Supervised, Unsupervised, Reinforcement Learning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93790" y="445198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93790" y="4766310"/>
            <a:ext cx="6422231" cy="22860"/>
          </a:xfrm>
          <a:prstGeom prst="rect">
            <a:avLst/>
          </a:prstGeom>
          <a:solidFill>
            <a:srgbClr val="F5F547"/>
          </a:solidFill>
          <a:ln/>
        </p:spPr>
      </p:sp>
      <p:sp>
        <p:nvSpPr>
          <p:cNvPr id="13" name="Text 11"/>
          <p:cNvSpPr/>
          <p:nvPr/>
        </p:nvSpPr>
        <p:spPr>
          <a:xfrm>
            <a:off x="793790" y="4911209"/>
            <a:ext cx="302966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Applications &amp; Challenges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793790" y="5340429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Real-world use cases, challenges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414379" y="445198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04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414379" y="4766310"/>
            <a:ext cx="6422231" cy="22860"/>
          </a:xfrm>
          <a:prstGeom prst="rect">
            <a:avLst/>
          </a:prstGeom>
          <a:solidFill>
            <a:srgbClr val="F5F547"/>
          </a:solidFill>
          <a:ln/>
        </p:spPr>
      </p:sp>
      <p:sp>
        <p:nvSpPr>
          <p:cNvPr id="17" name="Text 15"/>
          <p:cNvSpPr/>
          <p:nvPr/>
        </p:nvSpPr>
        <p:spPr>
          <a:xfrm>
            <a:off x="7414379" y="491120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Python for ML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414379" y="5340429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Python basics, libraries, simple scripts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93790" y="6030039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Total Learning Time: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8 hours |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Exam Weight: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~25% of first semester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10678"/>
            <a:ext cx="626280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What is Machine Learning?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272676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Simple Definition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6280190" y="3235285"/>
            <a:ext cx="3536156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Machine Learning is a method of making computers learn patterns from data and improve their performance automatically, 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highlight>
                  <a:srgbClr val="F5F547"/>
                </a:highlight>
                <a:latin typeface="Open Sans" pitchFamily="34" charset="0"/>
                <a:ea typeface="Open Sans" pitchFamily="34" charset="-122"/>
                <a:cs typeface="Open Sans" pitchFamily="34" charset="-120"/>
              </a:rPr>
              <a:t>without being explicitly programmed for every scenario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280190" y="5319117"/>
            <a:ext cx="35361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Instead of writing rules manually, we show the computer examples and it learns the patterns on its own.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10308074" y="272676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Why ML Matters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10308074" y="3235285"/>
            <a:ext cx="35361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Too Complex to Code: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Can't write rules for face recognition or movie recommendations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10308074" y="4257318"/>
            <a:ext cx="35361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Data is Abundant: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Modern world generates massive amounts of data that ML can use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10308074" y="5279350"/>
            <a:ext cx="35361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Systems Need to Adapt: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ML models learn and update automatically to handle changing conditions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68410"/>
            <a:ext cx="1058406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Traditional Programming vs Machine Learning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585323"/>
            <a:ext cx="13042821" cy="4075748"/>
          </a:xfrm>
          <a:prstGeom prst="roundRect">
            <a:avLst>
              <a:gd name="adj" fmla="val 730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592943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00006" y="2719626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Aspect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4260652" y="2719626"/>
            <a:ext cx="448091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Traditional Programming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145905" y="2719626"/>
            <a:ext cx="44847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Machine Learning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801410" y="3163848"/>
            <a:ext cx="13027581" cy="88844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1000006" y="3290530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How it works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4260652" y="3290530"/>
            <a:ext cx="448091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Programmer writes explicit rules → Computer executes code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9145905" y="3290530"/>
            <a:ext cx="448472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Programmer shows examples → Computer learns rules automatically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01410" y="4052292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000006" y="4178975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Input to system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4260652" y="4178975"/>
            <a:ext cx="448091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Input data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9145905" y="4178975"/>
            <a:ext cx="44847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Input data + expected output (examples)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01410" y="4623197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000006" y="4749879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Process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260652" y="4749879"/>
            <a:ext cx="448091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Code execution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145905" y="4749879"/>
            <a:ext cx="44847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Learning from data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801410" y="5194102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1000006" y="5320784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Can it adapt?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4260652" y="5320784"/>
            <a:ext cx="448091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 - needs reprogramming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9145905" y="5320784"/>
            <a:ext cx="44847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Yes - learns from new data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801410" y="5765006"/>
            <a:ext cx="13027581" cy="88844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1000006" y="5891689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Best for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4260652" y="5891689"/>
            <a:ext cx="448091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Well-defined problems (banking, billing)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9145905" y="5891689"/>
            <a:ext cx="448472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Pattern recognition (face detection, recommendations)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49799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Email Spam Filter: A Real-World Example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80190" y="2787610"/>
            <a:ext cx="22860" cy="4192072"/>
          </a:xfrm>
          <a:prstGeom prst="roundRect">
            <a:avLst>
              <a:gd name="adj" fmla="val 130232"/>
            </a:avLst>
          </a:prstGeom>
          <a:solidFill>
            <a:srgbClr val="575757"/>
          </a:solidFill>
          <a:ln/>
        </p:spPr>
      </p:sp>
      <p:sp>
        <p:nvSpPr>
          <p:cNvPr id="5" name="Shape 2"/>
          <p:cNvSpPr/>
          <p:nvPr/>
        </p:nvSpPr>
        <p:spPr>
          <a:xfrm>
            <a:off x="6303050" y="2787610"/>
            <a:ext cx="7556421" cy="1897618"/>
          </a:xfrm>
          <a:prstGeom prst="rect">
            <a:avLst/>
          </a:prstGeom>
          <a:solidFill>
            <a:srgbClr val="3E3E3E"/>
          </a:solidFill>
          <a:ln/>
        </p:spPr>
      </p:sp>
      <p:sp>
        <p:nvSpPr>
          <p:cNvPr id="6" name="Text 3"/>
          <p:cNvSpPr/>
          <p:nvPr/>
        </p:nvSpPr>
        <p:spPr>
          <a:xfrm>
            <a:off x="6501408" y="298596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Traditional Approach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501408" y="3415189"/>
            <a:ext cx="71597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Write thousands of rules manually: "If contains 'free money' → Mark as SPAM"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501408" y="4169331"/>
            <a:ext cx="71597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Problem: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Spammers change text, all rules break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303050" y="5082064"/>
            <a:ext cx="7556421" cy="1897618"/>
          </a:xfrm>
          <a:prstGeom prst="rect">
            <a:avLst/>
          </a:prstGeom>
          <a:solidFill>
            <a:srgbClr val="3E3E3E"/>
          </a:solidFill>
          <a:ln/>
        </p:spPr>
      </p:sp>
      <p:sp>
        <p:nvSpPr>
          <p:cNvPr id="10" name="Text 7"/>
          <p:cNvSpPr/>
          <p:nvPr/>
        </p:nvSpPr>
        <p:spPr>
          <a:xfrm>
            <a:off x="6501408" y="528042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ML Approach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6501408" y="5709642"/>
            <a:ext cx="71597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Show system 10,000 spam emails + 10,000 legitimate emails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6501408" y="6146244"/>
            <a:ext cx="71597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System learns patterns automatically and adapts when spammers change tactics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53465"/>
            <a:ext cx="731460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ML's Role in AI and Data Science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2154912" y="366188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Artificial Intelligence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091107"/>
            <a:ext cx="384202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Broad field of creating intelligent machines including robotics, planning, and decision-making</a:t>
            </a:r>
            <a:endParaRPr lang="en-US" sz="15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070378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99976" y="4213205"/>
            <a:ext cx="279083" cy="27908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97628" y="252567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Machine Learning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9597628" y="2954893"/>
            <a:ext cx="423898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tool within AI that enables systems to learn from data</a:t>
            </a:r>
            <a:endParaRPr lang="en-US" sz="15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070378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63173" y="3195221"/>
            <a:ext cx="279083" cy="27908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597628" y="479821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Data Science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9597628" y="5227439"/>
            <a:ext cx="423898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Uses data to extract insights combining statistics, programming, and domain knowledge</a:t>
            </a:r>
            <a:endParaRPr lang="en-US" sz="15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070378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63173" y="5231190"/>
            <a:ext cx="279083" cy="279083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3790" y="685859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Machine Learning serves as 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5F54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key component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bridging AI capabilities with Data Science methodologies.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72709"/>
            <a:ext cx="893290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Three Key Components of ML Systems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689622"/>
            <a:ext cx="4215289" cy="3326368"/>
          </a:xfrm>
          <a:prstGeom prst="roundRect">
            <a:avLst>
              <a:gd name="adj" fmla="val 895"/>
            </a:avLst>
          </a:prstGeom>
          <a:solidFill>
            <a:srgbClr val="3E3E3E"/>
          </a:solidFill>
          <a:ln/>
        </p:spPr>
      </p:sp>
      <p:sp>
        <p:nvSpPr>
          <p:cNvPr id="4" name="Shape 2"/>
          <p:cNvSpPr/>
          <p:nvPr/>
        </p:nvSpPr>
        <p:spPr>
          <a:xfrm>
            <a:off x="992148" y="288798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F5F54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5859" y="3051572"/>
            <a:ext cx="267891" cy="2678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2148" y="368165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DATA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2148" y="4110871"/>
            <a:ext cx="38185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Raw information/facts like student marks, images, customer records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992148" y="4865013"/>
            <a:ext cx="381857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Key principle: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Quality &gt; Quantity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207437" y="2689622"/>
            <a:ext cx="4215408" cy="3326368"/>
          </a:xfrm>
          <a:prstGeom prst="roundRect">
            <a:avLst>
              <a:gd name="adj" fmla="val 895"/>
            </a:avLst>
          </a:prstGeom>
          <a:solidFill>
            <a:srgbClr val="3E3E3E"/>
          </a:solidFill>
          <a:ln/>
        </p:spPr>
      </p:sp>
      <p:sp>
        <p:nvSpPr>
          <p:cNvPr id="10" name="Shape 7"/>
          <p:cNvSpPr/>
          <p:nvPr/>
        </p:nvSpPr>
        <p:spPr>
          <a:xfrm>
            <a:off x="5405795" y="288798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F5F54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9506" y="3051572"/>
            <a:ext cx="267891" cy="2678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05795" y="368165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MODEL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5405795" y="4110871"/>
            <a:ext cx="381869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Mathematical structure that learns patterns - like an empty vessel that "learns" from data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5405795" y="5182553"/>
            <a:ext cx="381869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Examples: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Decision Tree, Linear Regression, Neural Network</a:t>
            </a:r>
            <a:endParaRPr lang="en-US" sz="1550" dirty="0"/>
          </a:p>
        </p:txBody>
      </p:sp>
      <p:sp>
        <p:nvSpPr>
          <p:cNvPr id="15" name="Shape 11"/>
          <p:cNvSpPr/>
          <p:nvPr/>
        </p:nvSpPr>
        <p:spPr>
          <a:xfrm>
            <a:off x="9621203" y="2689622"/>
            <a:ext cx="4215289" cy="3326368"/>
          </a:xfrm>
          <a:prstGeom prst="roundRect">
            <a:avLst>
              <a:gd name="adj" fmla="val 895"/>
            </a:avLst>
          </a:prstGeom>
          <a:solidFill>
            <a:srgbClr val="3E3E3E"/>
          </a:solidFill>
          <a:ln/>
        </p:spPr>
      </p:sp>
      <p:sp>
        <p:nvSpPr>
          <p:cNvPr id="16" name="Shape 12"/>
          <p:cNvSpPr/>
          <p:nvPr/>
        </p:nvSpPr>
        <p:spPr>
          <a:xfrm>
            <a:off x="9819561" y="288798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F5F547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83272" y="3051572"/>
            <a:ext cx="267891" cy="267891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819561" y="3681651"/>
            <a:ext cx="279439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LEARNING ALGORITHM</a:t>
            </a:r>
            <a:endParaRPr lang="en-US" sz="1950" dirty="0"/>
          </a:p>
        </p:txBody>
      </p:sp>
      <p:sp>
        <p:nvSpPr>
          <p:cNvPr id="19" name="Text 14"/>
          <p:cNvSpPr/>
          <p:nvPr/>
        </p:nvSpPr>
        <p:spPr>
          <a:xfrm>
            <a:off x="9819561" y="4110871"/>
            <a:ext cx="381857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Step-by-step procedure to teach the model by showing data, calculating error, and improving</a:t>
            </a:r>
            <a:endParaRPr lang="en-US" sz="1550" dirty="0"/>
          </a:p>
        </p:txBody>
      </p:sp>
      <p:sp>
        <p:nvSpPr>
          <p:cNvPr id="20" name="Text 15"/>
          <p:cNvSpPr/>
          <p:nvPr/>
        </p:nvSpPr>
        <p:spPr>
          <a:xfrm>
            <a:off x="9819561" y="5182553"/>
            <a:ext cx="381857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Examples: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Gradient Descent, k-means</a:t>
            </a:r>
            <a:endParaRPr lang="en-US" sz="1550" dirty="0"/>
          </a:p>
        </p:txBody>
      </p:sp>
      <p:sp>
        <p:nvSpPr>
          <p:cNvPr id="21" name="Text 16"/>
          <p:cNvSpPr/>
          <p:nvPr/>
        </p:nvSpPr>
        <p:spPr>
          <a:xfrm>
            <a:off x="793790" y="6239232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How they work together: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DATA → [LEARNING ALGORITHM] → MODEL → Can predict new data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10213"/>
            <a:ext cx="616255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Three Key Processes in ML</a:t>
            </a:r>
            <a:endParaRPr lang="en-US" sz="39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4527947"/>
            <a:ext cx="4347567" cy="79379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92148" y="552009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TRAINING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992148" y="5949315"/>
            <a:ext cx="395085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Teach the model using 60-80% of data. Show examples with correct answers. Duration: Hours to weeks.</a:t>
            </a:r>
            <a:endParaRPr lang="en-US" sz="15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1357" y="4527947"/>
            <a:ext cx="4347567" cy="79379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39715" y="552009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VALIDATION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5339715" y="5949315"/>
            <a:ext cx="395085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Check if model is learning well using 10-20% of data. Test on unseen data during training to tune parameters.</a:t>
            </a:r>
            <a:endParaRPr lang="en-US" sz="15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8924" y="4527947"/>
            <a:ext cx="4347567" cy="79379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87282" y="552009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TESTING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9687282" y="5949315"/>
            <a:ext cx="395085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Final evaluation using 20% of data never seen during training. Tells us real-world performance.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71500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Supervised Learning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68759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Definition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2196108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Learning from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5F54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labeled examples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where both input AND correct output are provided.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302954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How It Works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3538061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1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Input Data (Features) fed to Model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3925014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2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Model makes Prediction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4311968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3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Compare with ACTUAL LABEL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3790" y="4698921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4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Calculate Error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93790" y="5085874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5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Adjust Model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93790" y="5472827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6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Repeat until accurate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93790" y="598872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Requirements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793790" y="6497241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Labeled data (input-output pairs)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93790" y="6884194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Clear definition of what to predict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93790" y="7271147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Usually 100s to 1000s of examples</a:t>
            </a:r>
            <a:endParaRPr lang="en-US" sz="155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7543" y="1712476"/>
            <a:ext cx="4926568" cy="49265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01177"/>
            <a:ext cx="636543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Classification vs Regression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818090"/>
            <a:ext cx="6422231" cy="3610213"/>
          </a:xfrm>
          <a:prstGeom prst="roundRect">
            <a:avLst>
              <a:gd name="adj" fmla="val 3039"/>
            </a:avLst>
          </a:prstGeom>
          <a:solidFill>
            <a:srgbClr val="1F1F1F"/>
          </a:solidFill>
          <a:ln w="22860">
            <a:solidFill>
              <a:srgbClr val="57575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0930" y="2818090"/>
            <a:ext cx="91440" cy="3610213"/>
          </a:xfrm>
          <a:prstGeom prst="roundRect">
            <a:avLst>
              <a:gd name="adj" fmla="val 32558"/>
            </a:avLst>
          </a:prstGeom>
          <a:solidFill>
            <a:srgbClr val="F5F547"/>
          </a:solidFill>
          <a:ln/>
        </p:spPr>
      </p:sp>
      <p:sp>
        <p:nvSpPr>
          <p:cNvPr id="5" name="Text 3"/>
          <p:cNvSpPr/>
          <p:nvPr/>
        </p:nvSpPr>
        <p:spPr>
          <a:xfrm>
            <a:off x="1083588" y="30393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CLASSIFICATION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83588" y="3468529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Predict Categories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1083588" y="3905131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Email: Spam or Not Spam? (2 categories)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83588" y="4292084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Disease: Present or Absent?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083588" y="4679037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Handwritten digit: 0, 1, 2, …, 9? (10 categories)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83588" y="5065990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Student: Pass or Fail?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083588" y="5452943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Fruit: Apple, Orange, Banana?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1083588" y="5889546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Output: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Discrete category (not continuous number)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414379" y="2818090"/>
            <a:ext cx="6422231" cy="3610213"/>
          </a:xfrm>
          <a:prstGeom prst="roundRect">
            <a:avLst>
              <a:gd name="adj" fmla="val 3039"/>
            </a:avLst>
          </a:prstGeom>
          <a:solidFill>
            <a:srgbClr val="1F1F1F"/>
          </a:solidFill>
          <a:ln w="22860">
            <a:solidFill>
              <a:srgbClr val="57575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91519" y="2818090"/>
            <a:ext cx="91440" cy="3610213"/>
          </a:xfrm>
          <a:prstGeom prst="roundRect">
            <a:avLst>
              <a:gd name="adj" fmla="val 32558"/>
            </a:avLst>
          </a:prstGeom>
          <a:solidFill>
            <a:srgbClr val="F5F547"/>
          </a:solidFill>
          <a:ln/>
        </p:spPr>
      </p:sp>
      <p:sp>
        <p:nvSpPr>
          <p:cNvPr id="15" name="Text 13"/>
          <p:cNvSpPr/>
          <p:nvPr/>
        </p:nvSpPr>
        <p:spPr>
          <a:xfrm>
            <a:off x="7704177" y="30393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REGRESSION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7704177" y="3468529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Predict Numbers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7704177" y="3905131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House price (e.g., ₹45,00,000)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7704177" y="4292084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Temperature tomorrow (e.g., 28°C)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704177" y="4679037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Student GPA (e.g., 3.8)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7704177" y="5065990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Stock price next week (e.g., ₹1,250)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704177" y="5452943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Age of person from photo (e.g., 35 years)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7704177" y="5889546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Output: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Any continuous number within range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4474" y="381119"/>
            <a:ext cx="5787509" cy="433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27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Supervised Learning: Pros and Cons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54474" y="1160740"/>
            <a:ext cx="1732717" cy="216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Advantages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554474" y="1515785"/>
            <a:ext cx="6591657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Clear feedback (know if prediction is right/wrong)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54474" y="1785938"/>
            <a:ext cx="6591657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Usually high accuracy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54474" y="2056090"/>
            <a:ext cx="6591657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Well-established methods</a:t>
            </a:r>
            <a:endParaRPr lang="en-US" sz="10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74" y="2433638"/>
            <a:ext cx="6591657" cy="659165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91889" y="1160740"/>
            <a:ext cx="1732717" cy="216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Disadvantages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7491889" y="1515785"/>
            <a:ext cx="6591657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Requires labeled data (expensive and time-consuming)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7491889" y="1785938"/>
            <a:ext cx="6591657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Can't use unlabeled data (most real-world data is unlabeled)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7491889" y="2056090"/>
            <a:ext cx="6591657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Models can memorize instead of learning (overfitting)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7491889" y="2416373"/>
            <a:ext cx="1956435" cy="216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Real-World Applications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7491889" y="2771418"/>
            <a:ext cx="6591657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Medical diagnosis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491889" y="3041571"/>
            <a:ext cx="6591657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Credit approval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7491889" y="3311723"/>
            <a:ext cx="6591657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Spam detection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7491889" y="3581876"/>
            <a:ext cx="6591657" cy="221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Student grade prediction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37849"/>
            <a:ext cx="532209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Unsupervised Learning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2755583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Finding hidden patterns and structure in data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5F54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WITHOUT labels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or expected outputs.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503432" y="3613904"/>
            <a:ext cx="22860" cy="2777847"/>
          </a:xfrm>
          <a:prstGeom prst="roundRect">
            <a:avLst>
              <a:gd name="adj" fmla="val 130232"/>
            </a:avLst>
          </a:prstGeom>
          <a:solidFill>
            <a:srgbClr val="575757"/>
          </a:solidFill>
          <a:ln/>
        </p:spPr>
      </p:sp>
      <p:sp>
        <p:nvSpPr>
          <p:cNvPr id="6" name="Shape 3"/>
          <p:cNvSpPr/>
          <p:nvPr/>
        </p:nvSpPr>
        <p:spPr>
          <a:xfrm>
            <a:off x="6703814" y="3825716"/>
            <a:ext cx="595313" cy="22860"/>
          </a:xfrm>
          <a:prstGeom prst="roundRect">
            <a:avLst>
              <a:gd name="adj" fmla="val 130232"/>
            </a:avLst>
          </a:prstGeom>
          <a:solidFill>
            <a:srgbClr val="575757"/>
          </a:solidFill>
          <a:ln/>
        </p:spPr>
      </p:sp>
      <p:sp>
        <p:nvSpPr>
          <p:cNvPr id="7" name="Shape 4"/>
          <p:cNvSpPr/>
          <p:nvPr/>
        </p:nvSpPr>
        <p:spPr>
          <a:xfrm>
            <a:off x="6280190" y="3613904"/>
            <a:ext cx="446484" cy="44648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8" name="Text 5"/>
          <p:cNvSpPr/>
          <p:nvPr/>
        </p:nvSpPr>
        <p:spPr>
          <a:xfrm>
            <a:off x="6354604" y="365111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7495818" y="368212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Raw Data (No Labels)</a:t>
            </a:r>
            <a:endParaRPr lang="en-US" sz="1950" dirty="0"/>
          </a:p>
        </p:txBody>
      </p:sp>
      <p:sp>
        <p:nvSpPr>
          <p:cNvPr id="10" name="Shape 7"/>
          <p:cNvSpPr/>
          <p:nvPr/>
        </p:nvSpPr>
        <p:spPr>
          <a:xfrm>
            <a:off x="6703814" y="4619387"/>
            <a:ext cx="595313" cy="22860"/>
          </a:xfrm>
          <a:prstGeom prst="roundRect">
            <a:avLst>
              <a:gd name="adj" fmla="val 130232"/>
            </a:avLst>
          </a:prstGeom>
          <a:solidFill>
            <a:srgbClr val="575757"/>
          </a:solidFill>
          <a:ln/>
        </p:spPr>
      </p:sp>
      <p:sp>
        <p:nvSpPr>
          <p:cNvPr id="11" name="Shape 8"/>
          <p:cNvSpPr/>
          <p:nvPr/>
        </p:nvSpPr>
        <p:spPr>
          <a:xfrm>
            <a:off x="6280190" y="4407575"/>
            <a:ext cx="446484" cy="44648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12" name="Text 9"/>
          <p:cNvSpPr/>
          <p:nvPr/>
        </p:nvSpPr>
        <p:spPr>
          <a:xfrm>
            <a:off x="6354604" y="444478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7495818" y="4475798"/>
            <a:ext cx="338780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Algorithm Discovers Patterns</a:t>
            </a:r>
            <a:endParaRPr lang="en-US" sz="1950" dirty="0"/>
          </a:p>
        </p:txBody>
      </p:sp>
      <p:sp>
        <p:nvSpPr>
          <p:cNvPr id="14" name="Shape 11"/>
          <p:cNvSpPr/>
          <p:nvPr/>
        </p:nvSpPr>
        <p:spPr>
          <a:xfrm>
            <a:off x="6703814" y="5413058"/>
            <a:ext cx="595313" cy="22860"/>
          </a:xfrm>
          <a:prstGeom prst="roundRect">
            <a:avLst>
              <a:gd name="adj" fmla="val 130232"/>
            </a:avLst>
          </a:prstGeom>
          <a:solidFill>
            <a:srgbClr val="575757"/>
          </a:solidFill>
          <a:ln/>
        </p:spPr>
      </p:sp>
      <p:sp>
        <p:nvSpPr>
          <p:cNvPr id="15" name="Shape 12"/>
          <p:cNvSpPr/>
          <p:nvPr/>
        </p:nvSpPr>
        <p:spPr>
          <a:xfrm>
            <a:off x="6280190" y="5201245"/>
            <a:ext cx="446484" cy="44648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16" name="Text 13"/>
          <p:cNvSpPr/>
          <p:nvPr/>
        </p:nvSpPr>
        <p:spPr>
          <a:xfrm>
            <a:off x="6354604" y="523845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14"/>
          <p:cNvSpPr/>
          <p:nvPr/>
        </p:nvSpPr>
        <p:spPr>
          <a:xfrm>
            <a:off x="7495818" y="526946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Groups or Structures</a:t>
            </a:r>
            <a:endParaRPr lang="en-US" sz="1950" dirty="0"/>
          </a:p>
        </p:txBody>
      </p:sp>
      <p:sp>
        <p:nvSpPr>
          <p:cNvPr id="18" name="Shape 15"/>
          <p:cNvSpPr/>
          <p:nvPr/>
        </p:nvSpPr>
        <p:spPr>
          <a:xfrm>
            <a:off x="6703814" y="6206728"/>
            <a:ext cx="595313" cy="22860"/>
          </a:xfrm>
          <a:prstGeom prst="roundRect">
            <a:avLst>
              <a:gd name="adj" fmla="val 130232"/>
            </a:avLst>
          </a:prstGeom>
          <a:solidFill>
            <a:srgbClr val="575757"/>
          </a:solidFill>
          <a:ln/>
        </p:spPr>
      </p:sp>
      <p:sp>
        <p:nvSpPr>
          <p:cNvPr id="19" name="Shape 16"/>
          <p:cNvSpPr/>
          <p:nvPr/>
        </p:nvSpPr>
        <p:spPr>
          <a:xfrm>
            <a:off x="6280190" y="5994916"/>
            <a:ext cx="446484" cy="44648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20" name="Text 17"/>
          <p:cNvSpPr/>
          <p:nvPr/>
        </p:nvSpPr>
        <p:spPr>
          <a:xfrm>
            <a:off x="6354604" y="6032123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</a:t>
            </a:r>
            <a:endParaRPr lang="en-US" sz="2300" dirty="0"/>
          </a:p>
        </p:txBody>
      </p:sp>
      <p:sp>
        <p:nvSpPr>
          <p:cNvPr id="21" name="Text 18"/>
          <p:cNvSpPr/>
          <p:nvPr/>
        </p:nvSpPr>
        <p:spPr>
          <a:xfrm>
            <a:off x="7495818" y="6063139"/>
            <a:ext cx="292310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Human Interprets Results</a:t>
            </a:r>
            <a:endParaRPr lang="en-US" sz="1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53465"/>
            <a:ext cx="792087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Clustering: Grouping Similar Items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1785699" y="3661886"/>
            <a:ext cx="285011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Customer Segmentation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091107"/>
            <a:ext cx="384202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Group customers by shopping behavior: Budget buyers, Premium buyers, Occasional buyers</a:t>
            </a:r>
            <a:endParaRPr lang="en-US" sz="15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070378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68851" y="4204275"/>
            <a:ext cx="296942" cy="29694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95284" y="260496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Document Grouping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9895284" y="3034189"/>
            <a:ext cx="3941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Categorize news articles: Sports cluster, Political cluster, Business cluster</a:t>
            </a:r>
            <a:endParaRPr lang="en-US" sz="15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070378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65460" y="2820650"/>
            <a:ext cx="296942" cy="29694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895284" y="503634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Image Clustering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9895284" y="5465564"/>
            <a:ext cx="3941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Group similar photos: All dog photos, All cat photos, All bird photos</a:t>
            </a:r>
            <a:endParaRPr lang="en-US" sz="15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070378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65460" y="5587901"/>
            <a:ext cx="296942" cy="296942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3790" y="685859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How it works: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Algorithm measures similarity between items, groups similar items together, and humans interpret what each cluster means.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8757" y="363498"/>
            <a:ext cx="3957518" cy="413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6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Dimensionality Reduction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8757" y="1107043"/>
            <a:ext cx="1652587" cy="206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Definition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28757" y="1445776"/>
            <a:ext cx="6625233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Reduce number of features while keeping important information - like compressing a photo to a smaller file while maintaining the same content.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28757" y="2000845"/>
            <a:ext cx="1652587" cy="206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Examples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28757" y="2339578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Sensor data: 1000 sensors → Compress to 10 important values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28757" y="2597229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Visualizing data: High-dimension data → 2D plot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28757" y="2854881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Removing noise: Keep important patterns, remove noise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28757" y="3112532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Data compression: Store less data, faster processing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484031" y="1107043"/>
            <a:ext cx="1652587" cy="206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Why Useful?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484031" y="1445776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Faster model training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484031" y="1703427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Easier to visualize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484031" y="1961078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Less storage needed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484031" y="2218730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Removes irrelevant features</a:t>
            </a:r>
            <a:endParaRPr lang="en-US" sz="10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031" y="2578894"/>
            <a:ext cx="6625233" cy="662523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02155"/>
            <a:ext cx="887241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Unsupervised Learning: Pros and Cons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3019068"/>
            <a:ext cx="6422231" cy="2350056"/>
          </a:xfrm>
          <a:prstGeom prst="roundRect">
            <a:avLst>
              <a:gd name="adj" fmla="val 1267"/>
            </a:avLst>
          </a:prstGeom>
          <a:solidFill>
            <a:srgbClr val="1F1F1F"/>
          </a:solidFill>
          <a:ln w="22860">
            <a:solidFill>
              <a:srgbClr val="57575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15008" y="324028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Advantages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015008" y="3669506"/>
            <a:ext cx="59797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 need for labels (huge advantage!)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015008" y="4056459"/>
            <a:ext cx="59797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Works with abundant unlabeled data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1015008" y="4443413"/>
            <a:ext cx="59797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Discovers unexpected patterns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15008" y="4830366"/>
            <a:ext cx="59797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Cheaper than supervised learning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414379" y="3019068"/>
            <a:ext cx="6422231" cy="2350056"/>
          </a:xfrm>
          <a:prstGeom prst="roundRect">
            <a:avLst>
              <a:gd name="adj" fmla="val 1267"/>
            </a:avLst>
          </a:prstGeom>
          <a:solidFill>
            <a:srgbClr val="1F1F1F"/>
          </a:solidFill>
          <a:ln w="22860">
            <a:solidFill>
              <a:srgbClr val="57575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635597" y="324028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Disadvantages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635597" y="3669506"/>
            <a:ext cx="59797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Hard to validate results (no "correct" answer)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635597" y="4056459"/>
            <a:ext cx="59797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May find meaningless patterns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635597" y="4443413"/>
            <a:ext cx="59797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Requires human interpretation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635597" y="4830366"/>
            <a:ext cx="59797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Results can be unpredictable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93790" y="559236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Real-World Applications: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Customer segmentation for targeted marketing, Document recommendation systems, Gene clustering in biological research, Anomaly detection, Social network analysis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53465"/>
            <a:ext cx="557010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Reinforcement Learning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070378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Learning through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5F54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interaction and rewards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- agent learns best actions by trial-and-error.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2254091" y="352282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Agent Takes Action</a:t>
            </a:r>
            <a:endParaRPr lang="en-US" sz="19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2653" y="2611160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47864" y="3437870"/>
            <a:ext cx="296942" cy="29694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95284" y="3522821"/>
            <a:ext cx="268724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Environment Responds</a:t>
            </a:r>
            <a:endParaRPr lang="en-US" sz="19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611160"/>
            <a:ext cx="4564975" cy="4564975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73738" y="3826371"/>
            <a:ext cx="296942" cy="296942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9895284" y="5954197"/>
            <a:ext cx="291738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Receives Reward/Penalty</a:t>
            </a:r>
            <a:endParaRPr lang="en-US" sz="19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611160"/>
            <a:ext cx="4564975" cy="4564975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85237" y="6052245"/>
            <a:ext cx="296942" cy="29694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1562219" y="5954197"/>
            <a:ext cx="317277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Learns &amp; Improves Strategy</a:t>
            </a:r>
            <a:endParaRPr lang="en-US" sz="19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2653" y="2611160"/>
            <a:ext cx="4564975" cy="4564975"/>
          </a:xfrm>
          <a:prstGeom prst="rect">
            <a:avLst/>
          </a:prstGeom>
        </p:spPr>
      </p:pic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59363" y="5663744"/>
            <a:ext cx="296942" cy="29694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01128"/>
            <a:ext cx="626876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Training a Dog: RL Example</a:t>
            </a:r>
            <a:endParaRPr lang="en-US" sz="39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90" y="2318861"/>
            <a:ext cx="595313" cy="11430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073860" y="251721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Iteration 1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7073860" y="2946440"/>
            <a:ext cx="676275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Dog jumps on sofa (Action) → Owner scolds (Negative reward: -1) → Dog learns: "Jumping = bad"</a:t>
            </a:r>
            <a:endParaRPr lang="en-US" sz="15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846" y="3978235"/>
            <a:ext cx="595313" cy="11430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71517" y="417659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Iteration 2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7371517" y="4605814"/>
            <a:ext cx="646509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Dog lies down (Action) → Owner gives treat (Positive reward: +1) → Dog learns: "Lying down = good"</a:t>
            </a:r>
            <a:endParaRPr lang="en-US" sz="15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5502" y="5637609"/>
            <a:ext cx="595313" cy="11430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69173" y="583596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After Many Iterations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7669173" y="6265188"/>
            <a:ext cx="61674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Dog has learned optimal policy: "Lie down to get rewards"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22847"/>
            <a:ext cx="660356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RL Applications &amp; Trade-offs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938939"/>
            <a:ext cx="280082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Real-World Applications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3447455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Game Playing: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AlphaGo, Video game agents, Chess engines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3834408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Robotics: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Robot arm learning to pick objects, Walking/balance learning, Navigation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538901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Autonomous Systems: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Self-driving cars, Trading systems, Resource allocation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564874" y="293893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Advantages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564874" y="3447455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Works in complex, dynamic environments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564874" y="3834408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Can learn optimal long-term strategies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564874" y="422136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 need for labeled data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564874" y="473725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Disadvantages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7564874" y="5245775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Requires many interactions (slow learning)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564874" y="5632728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Dangerous in real-world (learning by failure)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564874" y="601968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Hard to design good reward system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85950"/>
            <a:ext cx="695586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Comparing Three Types of ML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902863"/>
            <a:ext cx="13042821" cy="3440668"/>
          </a:xfrm>
          <a:prstGeom prst="roundRect">
            <a:avLst>
              <a:gd name="adj" fmla="val 865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910483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00125" y="3037165"/>
            <a:ext cx="22036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Aspect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3608070" y="3037165"/>
            <a:ext cx="30700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Supervised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082433" y="3037165"/>
            <a:ext cx="30700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Unsupervised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556796" y="3037165"/>
            <a:ext cx="30738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Reinforcement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01410" y="3481388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1000125" y="3608070"/>
            <a:ext cx="22036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Data Required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3608070" y="3608070"/>
            <a:ext cx="30700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Labeled (input + output)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082433" y="3608070"/>
            <a:ext cx="30700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Unlabeled data only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556796" y="3608070"/>
            <a:ext cx="30738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Reward signals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801410" y="4052292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1000125" y="4178975"/>
            <a:ext cx="22036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Learning Style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3608070" y="4178975"/>
            <a:ext cx="30700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With teacher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7082433" y="4178975"/>
            <a:ext cx="30700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Self-discovery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0556796" y="4178975"/>
            <a:ext cx="30738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Trial-and-error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801410" y="4623197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000125" y="4749879"/>
            <a:ext cx="22036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Feedback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3608070" y="4749879"/>
            <a:ext cx="30700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Immediate (right/wrong)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7082433" y="4749879"/>
            <a:ext cx="30700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None (human interprets)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10556796" y="4749879"/>
            <a:ext cx="30738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Reward/penalty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801410" y="5194102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1000125" y="5320784"/>
            <a:ext cx="22036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Typical Tasks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3608070" y="5320784"/>
            <a:ext cx="30700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Classify, predict values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7082433" y="5320784"/>
            <a:ext cx="30700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Group, compress data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10556796" y="5320784"/>
            <a:ext cx="30738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Optimize actions</a:t>
            </a:r>
            <a:endParaRPr lang="en-US" sz="1550" dirty="0"/>
          </a:p>
        </p:txBody>
      </p:sp>
      <p:sp>
        <p:nvSpPr>
          <p:cNvPr id="29" name="Shape 27"/>
          <p:cNvSpPr/>
          <p:nvPr/>
        </p:nvSpPr>
        <p:spPr>
          <a:xfrm>
            <a:off x="801410" y="5765006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1000125" y="5891689"/>
            <a:ext cx="22036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Example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3608070" y="5891689"/>
            <a:ext cx="30700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Email spam filter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7082433" y="5891689"/>
            <a:ext cx="307002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Customer segmentation</a:t>
            </a:r>
            <a:endParaRPr lang="en-US" sz="1550" dirty="0"/>
          </a:p>
        </p:txBody>
      </p:sp>
      <p:sp>
        <p:nvSpPr>
          <p:cNvPr id="33" name="Text 31"/>
          <p:cNvSpPr/>
          <p:nvPr/>
        </p:nvSpPr>
        <p:spPr>
          <a:xfrm>
            <a:off x="10556796" y="5891689"/>
            <a:ext cx="30738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Game-playing AI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81946"/>
            <a:ext cx="780026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ML Applications Across Industries</a:t>
            </a:r>
            <a:endParaRPr lang="en-US" sz="3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3790" y="2298859"/>
            <a:ext cx="496133" cy="4961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30429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Healthcare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3472220"/>
            <a:ext cx="639734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Disease diagnosis from X-rays, drug discovery, treatment planning, patient risk prediction. ML analyzes chest X-rays to detect tuberculosis with 95% accuracy.</a:t>
            </a:r>
            <a:endParaRPr lang="en-US" sz="15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39144" y="2298859"/>
            <a:ext cx="496133" cy="4961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39144" y="30429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Finance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7439144" y="3472220"/>
            <a:ext cx="639746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Credit risk assessment, fraud detection, stock price prediction, customer credit scoring. ML systems detect unusual spending patterns and block fraudulent transactions.</a:t>
            </a:r>
            <a:endParaRPr lang="en-US" sz="15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90" y="4821674"/>
            <a:ext cx="496133" cy="4961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3790" y="556581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E-Commerce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793790" y="5995035"/>
            <a:ext cx="639734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Product recommendations, price optimization, customer segmentation, demand forecasting. Amazon recommends products based on browsing history.</a:t>
            </a:r>
            <a:endParaRPr lang="en-US" sz="15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39144" y="4821674"/>
            <a:ext cx="496133" cy="49613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39144" y="556581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Transportation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7439144" y="5995035"/>
            <a:ext cx="639746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Self-driving cars with autonomous navigation, route optimization for delivery, traffic prediction systems.</a:t>
            </a:r>
            <a:endParaRPr lang="en-US" sz="15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8757" y="363498"/>
            <a:ext cx="3811548" cy="413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6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Challenge 1: Data Quality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8757" y="1107043"/>
            <a:ext cx="1652587" cy="206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28757" y="1445776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00" b="1" dirty="0">
                <a:solidFill>
                  <a:srgbClr val="F5F54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"Garbage in, garbage out"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28757" y="1776174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Incomplete data (missing values)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28757" y="2033826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Incorrect data (errors in recording)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28757" y="2291477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Inconsistent data (different formats)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28757" y="2549128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Biased data (not representative)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28757" y="2892743"/>
            <a:ext cx="1652587" cy="206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Impact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28757" y="3231475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Poor data → Poor model, regardless of algorithm quality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484031" y="1107043"/>
            <a:ext cx="1652587" cy="206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Solution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484031" y="1445776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Data cleaning and validation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484031" y="1703427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Handle missing values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484031" y="1961078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Remove outliers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484031" y="2218730"/>
            <a:ext cx="6625233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Ensure representative sample</a:t>
            </a:r>
            <a:endParaRPr lang="en-US" sz="10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031" y="2578894"/>
            <a:ext cx="6625233" cy="662523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53666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Challenge 2: Overfitting vs Underfitting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93790" y="2291477"/>
            <a:ext cx="7556421" cy="2651760"/>
          </a:xfrm>
          <a:prstGeom prst="roundRect">
            <a:avLst>
              <a:gd name="adj" fmla="val 1123"/>
            </a:avLst>
          </a:prstGeom>
          <a:solidFill>
            <a:srgbClr val="3E3E3E"/>
          </a:solidFill>
          <a:ln/>
        </p:spPr>
      </p:sp>
      <p:sp>
        <p:nvSpPr>
          <p:cNvPr id="5" name="Text 2"/>
          <p:cNvSpPr/>
          <p:nvPr/>
        </p:nvSpPr>
        <p:spPr>
          <a:xfrm>
            <a:off x="992148" y="248983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OVERFITTING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992148" y="2919055"/>
            <a:ext cx="71597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Problem: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Model learns training data too well (including noise) and memorizes examples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992148" y="3673197"/>
            <a:ext cx="71597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Example: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Training accuracy: 99%, Test accuracy: 60%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992148" y="4109799"/>
            <a:ext cx="71597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Solution: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Use more training data, simpler model, early stopping, regularization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793790" y="5141595"/>
            <a:ext cx="7556421" cy="2334220"/>
          </a:xfrm>
          <a:prstGeom prst="roundRect">
            <a:avLst>
              <a:gd name="adj" fmla="val 1275"/>
            </a:avLst>
          </a:prstGeom>
          <a:solidFill>
            <a:srgbClr val="3E3E3E"/>
          </a:solidFill>
          <a:ln/>
        </p:spPr>
      </p:sp>
      <p:sp>
        <p:nvSpPr>
          <p:cNvPr id="10" name="Text 7"/>
          <p:cNvSpPr/>
          <p:nvPr/>
        </p:nvSpPr>
        <p:spPr>
          <a:xfrm>
            <a:off x="992148" y="533995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UNDERFITTING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992148" y="5769173"/>
            <a:ext cx="71597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Problem: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Model too simple to learn underlying patterns, fails on both training and test data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992148" y="6523315"/>
            <a:ext cx="71597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Example: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Training accuracy: 65%, Test accuracy: 62%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992148" y="6959917"/>
            <a:ext cx="71597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Solution: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More complex model, more features, longer training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55458"/>
            <a:ext cx="561725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Challenge 3: Bias in Data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772370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Training data doesn't represent entire population, leading to discriminatory models.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610808"/>
            <a:ext cx="4215289" cy="1464112"/>
          </a:xfrm>
          <a:prstGeom prst="roundRect">
            <a:avLst>
              <a:gd name="adj" fmla="val 7495"/>
            </a:avLst>
          </a:prstGeom>
          <a:solidFill>
            <a:srgbClr val="1F1F1F"/>
          </a:solidFill>
          <a:ln/>
        </p:spPr>
      </p:sp>
      <p:sp>
        <p:nvSpPr>
          <p:cNvPr id="5" name="Shape 3"/>
          <p:cNvSpPr/>
          <p:nvPr/>
        </p:nvSpPr>
        <p:spPr>
          <a:xfrm>
            <a:off x="793790" y="3587948"/>
            <a:ext cx="4215289" cy="91440"/>
          </a:xfrm>
          <a:prstGeom prst="roundRect">
            <a:avLst>
              <a:gd name="adj" fmla="val 32558"/>
            </a:avLst>
          </a:prstGeom>
          <a:solidFill>
            <a:srgbClr val="F5F547"/>
          </a:solidFill>
          <a:ln/>
        </p:spPr>
      </p:sp>
      <p:sp>
        <p:nvSpPr>
          <p:cNvPr id="6" name="Shape 4"/>
          <p:cNvSpPr/>
          <p:nvPr/>
        </p:nvSpPr>
        <p:spPr>
          <a:xfrm>
            <a:off x="2603778" y="3313152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F5F547"/>
          </a:solidFill>
          <a:ln/>
        </p:spPr>
      </p:sp>
      <p:sp>
        <p:nvSpPr>
          <p:cNvPr id="7" name="Text 5"/>
          <p:cNvSpPr/>
          <p:nvPr/>
        </p:nvSpPr>
        <p:spPr>
          <a:xfrm>
            <a:off x="2782372" y="3461980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1015008" y="410694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Historical Bias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015008" y="4536162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Past discrimination encoded in data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5207437" y="3610808"/>
            <a:ext cx="4215408" cy="1464112"/>
          </a:xfrm>
          <a:prstGeom prst="roundRect">
            <a:avLst>
              <a:gd name="adj" fmla="val 7495"/>
            </a:avLst>
          </a:prstGeom>
          <a:solidFill>
            <a:srgbClr val="1F1F1F"/>
          </a:solidFill>
          <a:ln/>
        </p:spPr>
      </p:sp>
      <p:sp>
        <p:nvSpPr>
          <p:cNvPr id="11" name="Shape 9"/>
          <p:cNvSpPr/>
          <p:nvPr/>
        </p:nvSpPr>
        <p:spPr>
          <a:xfrm>
            <a:off x="5207437" y="3587948"/>
            <a:ext cx="4215408" cy="91440"/>
          </a:xfrm>
          <a:prstGeom prst="roundRect">
            <a:avLst>
              <a:gd name="adj" fmla="val 32558"/>
            </a:avLst>
          </a:prstGeom>
          <a:solidFill>
            <a:srgbClr val="F5F547"/>
          </a:solidFill>
          <a:ln/>
        </p:spPr>
      </p:sp>
      <p:sp>
        <p:nvSpPr>
          <p:cNvPr id="12" name="Shape 10"/>
          <p:cNvSpPr/>
          <p:nvPr/>
        </p:nvSpPr>
        <p:spPr>
          <a:xfrm>
            <a:off x="7017425" y="3313152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F5F547"/>
          </a:solidFill>
          <a:ln/>
        </p:spPr>
      </p:sp>
      <p:sp>
        <p:nvSpPr>
          <p:cNvPr id="13" name="Text 11"/>
          <p:cNvSpPr/>
          <p:nvPr/>
        </p:nvSpPr>
        <p:spPr>
          <a:xfrm>
            <a:off x="7196018" y="3461980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5428655" y="410694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Sampling Bias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5428655" y="4536162"/>
            <a:ext cx="37729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Data not representative of population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9621203" y="3610808"/>
            <a:ext cx="4215289" cy="1464112"/>
          </a:xfrm>
          <a:prstGeom prst="roundRect">
            <a:avLst>
              <a:gd name="adj" fmla="val 7495"/>
            </a:avLst>
          </a:prstGeom>
          <a:solidFill>
            <a:srgbClr val="1F1F1F"/>
          </a:solidFill>
          <a:ln/>
        </p:spPr>
      </p:sp>
      <p:sp>
        <p:nvSpPr>
          <p:cNvPr id="17" name="Shape 15"/>
          <p:cNvSpPr/>
          <p:nvPr/>
        </p:nvSpPr>
        <p:spPr>
          <a:xfrm>
            <a:off x="9621203" y="3587948"/>
            <a:ext cx="4215289" cy="91440"/>
          </a:xfrm>
          <a:prstGeom prst="roundRect">
            <a:avLst>
              <a:gd name="adj" fmla="val 32558"/>
            </a:avLst>
          </a:prstGeom>
          <a:solidFill>
            <a:srgbClr val="F5F547"/>
          </a:solidFill>
          <a:ln/>
        </p:spPr>
      </p:sp>
      <p:sp>
        <p:nvSpPr>
          <p:cNvPr id="18" name="Shape 16"/>
          <p:cNvSpPr/>
          <p:nvPr/>
        </p:nvSpPr>
        <p:spPr>
          <a:xfrm>
            <a:off x="11431191" y="3313152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F5F547"/>
          </a:solidFill>
          <a:ln/>
        </p:spPr>
      </p:sp>
      <p:sp>
        <p:nvSpPr>
          <p:cNvPr id="19" name="Text 17"/>
          <p:cNvSpPr/>
          <p:nvPr/>
        </p:nvSpPr>
        <p:spPr>
          <a:xfrm>
            <a:off x="11609784" y="3461980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9842421" y="410694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Measurement Bias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9842421" y="4536162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Systematic errors in data collection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793790" y="529816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Example: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Trained on faces of one ethnicity → performs poorly on others. Trained on male-dominated hiring data → discriminates against women.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793790" y="6156484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Solution: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Diverse training data, fairness metrics, regular audits, remove biased features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82028"/>
            <a:ext cx="527292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Ethical Concerns in ML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1998940"/>
            <a:ext cx="6422231" cy="2254687"/>
          </a:xfrm>
          <a:prstGeom prst="roundRect">
            <a:avLst>
              <a:gd name="adj" fmla="val 1320"/>
            </a:avLst>
          </a:prstGeom>
          <a:solidFill>
            <a:srgbClr val="3E3E3E"/>
          </a:solidFill>
          <a:ln/>
        </p:spPr>
      </p:sp>
      <p:sp>
        <p:nvSpPr>
          <p:cNvPr id="4" name="Shape 2"/>
          <p:cNvSpPr/>
          <p:nvPr/>
        </p:nvSpPr>
        <p:spPr>
          <a:xfrm>
            <a:off x="992148" y="2197298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F5F54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5859" y="2360890"/>
            <a:ext cx="267891" cy="2678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2148" y="299096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Privacy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2148" y="3420189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Training data may contain personal information. Facial recognition can invade privacy.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414379" y="1998940"/>
            <a:ext cx="6422231" cy="2254687"/>
          </a:xfrm>
          <a:prstGeom prst="roundRect">
            <a:avLst>
              <a:gd name="adj" fmla="val 1320"/>
            </a:avLst>
          </a:prstGeom>
          <a:solidFill>
            <a:srgbClr val="3E3E3E"/>
          </a:solidFill>
          <a:ln/>
        </p:spPr>
      </p:sp>
      <p:sp>
        <p:nvSpPr>
          <p:cNvPr id="9" name="Shape 6"/>
          <p:cNvSpPr/>
          <p:nvPr/>
        </p:nvSpPr>
        <p:spPr>
          <a:xfrm>
            <a:off x="7612737" y="2197298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F5F547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76448" y="2360890"/>
            <a:ext cx="267891" cy="2678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12737" y="299096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Transparency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7612737" y="3420189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"Black box" models are hard to explain. Users deserve to understand decisions.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793790" y="4451985"/>
            <a:ext cx="6422231" cy="2254687"/>
          </a:xfrm>
          <a:prstGeom prst="roundRect">
            <a:avLst>
              <a:gd name="adj" fmla="val 1320"/>
            </a:avLst>
          </a:prstGeom>
          <a:solidFill>
            <a:srgbClr val="3E3E3E"/>
          </a:solidFill>
          <a:ln/>
        </p:spPr>
      </p:sp>
      <p:sp>
        <p:nvSpPr>
          <p:cNvPr id="14" name="Shape 10"/>
          <p:cNvSpPr/>
          <p:nvPr/>
        </p:nvSpPr>
        <p:spPr>
          <a:xfrm>
            <a:off x="992148" y="465034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F5F547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5859" y="4813935"/>
            <a:ext cx="267891" cy="2678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92148" y="544401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Fairness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92148" y="5873234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Models may discriminate against certain groups. Loan approval algorithms can be biased.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7414379" y="4451985"/>
            <a:ext cx="6422231" cy="2254687"/>
          </a:xfrm>
          <a:prstGeom prst="roundRect">
            <a:avLst>
              <a:gd name="adj" fmla="val 1320"/>
            </a:avLst>
          </a:prstGeom>
          <a:solidFill>
            <a:srgbClr val="3E3E3E"/>
          </a:solidFill>
          <a:ln/>
        </p:spPr>
      </p:sp>
      <p:sp>
        <p:nvSpPr>
          <p:cNvPr id="19" name="Shape 14"/>
          <p:cNvSpPr/>
          <p:nvPr/>
        </p:nvSpPr>
        <p:spPr>
          <a:xfrm>
            <a:off x="7612737" y="465034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F5F547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76448" y="4813935"/>
            <a:ext cx="267891" cy="26789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12737" y="544401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Accountability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7612737" y="5873234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Who's responsible if model makes wrong decision? Clear ownership needed.</a:t>
            </a:r>
            <a:endParaRPr lang="en-US" sz="1550" dirty="0"/>
          </a:p>
        </p:txBody>
      </p:sp>
      <p:sp>
        <p:nvSpPr>
          <p:cNvPr id="23" name="Text 17"/>
          <p:cNvSpPr/>
          <p:nvPr/>
        </p:nvSpPr>
        <p:spPr>
          <a:xfrm>
            <a:off x="793790" y="6929914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Solution: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Ethical guidelines, transparency requirements, privacy-preserving techniques, regular bias audits</a:t>
            </a:r>
            <a:endParaRPr lang="en-US" sz="15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03077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Why Python for Machine Learning?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93790" y="2340888"/>
            <a:ext cx="446484" cy="44648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5" name="Text 2"/>
          <p:cNvSpPr/>
          <p:nvPr/>
        </p:nvSpPr>
        <p:spPr>
          <a:xfrm>
            <a:off x="1438632" y="2409111"/>
            <a:ext cx="264425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Easy to Learn and Read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438632" y="2838331"/>
            <a:ext cx="691157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Simple syntax that resembles natural language, making it accessible for beginners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93790" y="3870246"/>
            <a:ext cx="446484" cy="44648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8" name="Text 5"/>
          <p:cNvSpPr/>
          <p:nvPr/>
        </p:nvSpPr>
        <p:spPr>
          <a:xfrm>
            <a:off x="1438632" y="3938468"/>
            <a:ext cx="356461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Rich Ecosystem of ML Libraries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438632" y="4367689"/>
            <a:ext cx="691157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Comprehensive libraries like NumPy, Pandas, Scikit-learn, and TensorFlow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93790" y="5082064"/>
            <a:ext cx="446484" cy="44648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11" name="Text 8"/>
          <p:cNvSpPr/>
          <p:nvPr/>
        </p:nvSpPr>
        <p:spPr>
          <a:xfrm>
            <a:off x="1438632" y="5150287"/>
            <a:ext cx="30450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Wide Community Support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1438632" y="5579507"/>
            <a:ext cx="691157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Large community providing tutorials, documentation, and solutions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793790" y="6293882"/>
            <a:ext cx="446484" cy="44648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</p:sp>
      <p:sp>
        <p:nvSpPr>
          <p:cNvPr id="14" name="Text 11"/>
          <p:cNvSpPr/>
          <p:nvPr/>
        </p:nvSpPr>
        <p:spPr>
          <a:xfrm>
            <a:off x="1438632" y="636210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Industry Standard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438632" y="6791325"/>
            <a:ext cx="691157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Used by leading companies and researchers worldwide for ML and Data Science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63980"/>
            <a:ext cx="753534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Essential Python Libraries for ML</a:t>
            </a:r>
            <a:endParaRPr lang="en-US" sz="3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380893"/>
            <a:ext cx="1783199" cy="17831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4120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NumPy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4841319"/>
            <a:ext cx="307467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Purpose: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Numerical computing with arrays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93790" y="5595461"/>
            <a:ext cx="307467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Work with numerical arrays, matrix operations, mathematical functions. Essential for scientific computing.</a:t>
            </a:r>
            <a:endParaRPr lang="en-US" sz="15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6467" y="2380893"/>
            <a:ext cx="1783199" cy="178319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116467" y="44120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Pandas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4116467" y="4841319"/>
            <a:ext cx="307467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Purpose: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Data manipulation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4116467" y="5277922"/>
            <a:ext cx="307467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Work with tabular data like Excel spreadsheets. Load, clean, explore, and transform data efficiently.</a:t>
            </a:r>
            <a:endParaRPr lang="en-US" sz="15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144" y="2380893"/>
            <a:ext cx="1783199" cy="178319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439144" y="44120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Matplotlib</a:t>
            </a:r>
            <a:endParaRPr lang="en-US" sz="1950" dirty="0"/>
          </a:p>
        </p:txBody>
      </p:sp>
      <p:sp>
        <p:nvSpPr>
          <p:cNvPr id="13" name="Text 8"/>
          <p:cNvSpPr/>
          <p:nvPr/>
        </p:nvSpPr>
        <p:spPr>
          <a:xfrm>
            <a:off x="7439144" y="4841319"/>
            <a:ext cx="307467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Purpose: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Data visualization</a:t>
            </a:r>
            <a:endParaRPr lang="en-US" sz="1550" dirty="0"/>
          </a:p>
        </p:txBody>
      </p:sp>
      <p:sp>
        <p:nvSpPr>
          <p:cNvPr id="14" name="Text 9"/>
          <p:cNvSpPr/>
          <p:nvPr/>
        </p:nvSpPr>
        <p:spPr>
          <a:xfrm>
            <a:off x="7439144" y="5277922"/>
            <a:ext cx="307467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Create charts and graphs including line plots, bar charts, histograms, and scatter plots.</a:t>
            </a:r>
            <a:endParaRPr lang="en-US" sz="15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1821" y="2380893"/>
            <a:ext cx="1783318" cy="178331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0761821" y="441221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Scikit-learn</a:t>
            </a:r>
            <a:endParaRPr lang="en-US" sz="1950" dirty="0"/>
          </a:p>
        </p:txBody>
      </p:sp>
      <p:sp>
        <p:nvSpPr>
          <p:cNvPr id="17" name="Text 11"/>
          <p:cNvSpPr/>
          <p:nvPr/>
        </p:nvSpPr>
        <p:spPr>
          <a:xfrm>
            <a:off x="10761821" y="4841438"/>
            <a:ext cx="307478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Purpose: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Machine Learning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10761821" y="5278041"/>
            <a:ext cx="3074789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Build ML models easily with classification, regression, clustering algorithms and evaluation tools.</a:t>
            </a:r>
            <a:endParaRPr lang="en-US" sz="15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84716"/>
            <a:ext cx="922365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Python Basics: Variables and Data Types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1725692"/>
            <a:ext cx="6279356" cy="5695831"/>
          </a:xfrm>
          <a:prstGeom prst="roundRect">
            <a:avLst>
              <a:gd name="adj" fmla="val 523"/>
            </a:avLst>
          </a:prstGeom>
          <a:solidFill>
            <a:srgbClr val="2C2C2C"/>
          </a:solidFill>
          <a:ln/>
        </p:spPr>
      </p:sp>
      <p:sp>
        <p:nvSpPr>
          <p:cNvPr id="4" name="Shape 2"/>
          <p:cNvSpPr/>
          <p:nvPr/>
        </p:nvSpPr>
        <p:spPr>
          <a:xfrm>
            <a:off x="783908" y="1725692"/>
            <a:ext cx="6299121" cy="5695831"/>
          </a:xfrm>
          <a:prstGeom prst="roundRect">
            <a:avLst>
              <a:gd name="adj" fmla="val 523"/>
            </a:avLst>
          </a:prstGeom>
          <a:solidFill>
            <a:srgbClr val="2C2C2C"/>
          </a:solidFill>
          <a:ln/>
        </p:spPr>
      </p:sp>
      <p:sp>
        <p:nvSpPr>
          <p:cNvPr id="5" name="Text 3"/>
          <p:cNvSpPr/>
          <p:nvPr/>
        </p:nvSpPr>
        <p:spPr>
          <a:xfrm>
            <a:off x="982266" y="1874520"/>
            <a:ext cx="5902404" cy="539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highlight>
                  <a:srgbClr val="2C2C2C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Numbers
age = 25  # Integer
height = 5.9  # Float
price = 1000.50  # Float
# Strings
name = "Alice"  # String
city = 'Mumbai'  # Single or double quotes
# Booleans
is_student = True  # True or False
has_loan = False
# Print values
print(age)  # Output: 25
print(name)  # Output: Alice
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17008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Lists (Collections)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7564874" y="2234208"/>
            <a:ext cx="6279356" cy="5060752"/>
          </a:xfrm>
          <a:prstGeom prst="roundRect">
            <a:avLst>
              <a:gd name="adj" fmla="val 588"/>
            </a:avLst>
          </a:prstGeom>
          <a:solidFill>
            <a:srgbClr val="2C2C2C"/>
          </a:solidFill>
          <a:ln/>
        </p:spPr>
      </p:sp>
      <p:sp>
        <p:nvSpPr>
          <p:cNvPr id="8" name="Shape 6"/>
          <p:cNvSpPr/>
          <p:nvPr/>
        </p:nvSpPr>
        <p:spPr>
          <a:xfrm>
            <a:off x="7554992" y="2234208"/>
            <a:ext cx="6299121" cy="5060752"/>
          </a:xfrm>
          <a:prstGeom prst="roundRect">
            <a:avLst>
              <a:gd name="adj" fmla="val 588"/>
            </a:avLst>
          </a:prstGeom>
          <a:solidFill>
            <a:srgbClr val="2C2C2C"/>
          </a:solidFill>
          <a:ln/>
        </p:spPr>
      </p:sp>
      <p:sp>
        <p:nvSpPr>
          <p:cNvPr id="9" name="Text 7"/>
          <p:cNvSpPr/>
          <p:nvPr/>
        </p:nvSpPr>
        <p:spPr>
          <a:xfrm>
            <a:off x="7753350" y="2383036"/>
            <a:ext cx="5902404" cy="4763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BFBFBF"/>
                </a:solidFill>
                <a:highlight>
                  <a:srgbClr val="2C2C2C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Create list
marks = [85, 90, 78, 92, 88]
students = ["Alice", "Bob", "Charlie"]
# Access elements (0-indexed)
print(marks[0]) # Output: 85
print(students[1]) # Output: Bob
# Add to list
marks.append(95) # Add at end
marks.insert(0, 80) # Add at position 0
# List length
print(len(marks)) # Output: 6
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3394" y="332303"/>
            <a:ext cx="5362575" cy="37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3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Simple ML Script: Classification Model</a:t>
            </a:r>
            <a:endParaRPr lang="en-US" sz="2350" dirty="0"/>
          </a:p>
        </p:txBody>
      </p:sp>
      <p:sp>
        <p:nvSpPr>
          <p:cNvPr id="3" name="Shape 1"/>
          <p:cNvSpPr/>
          <p:nvPr/>
        </p:nvSpPr>
        <p:spPr>
          <a:xfrm>
            <a:off x="483394" y="951667"/>
            <a:ext cx="13663612" cy="6948726"/>
          </a:xfrm>
          <a:prstGeom prst="roundRect">
            <a:avLst>
              <a:gd name="adj" fmla="val 261"/>
            </a:avLst>
          </a:prstGeom>
          <a:solidFill>
            <a:srgbClr val="2C2C2C"/>
          </a:solidFill>
          <a:ln/>
        </p:spPr>
      </p:sp>
      <p:sp>
        <p:nvSpPr>
          <p:cNvPr id="4" name="Shape 2"/>
          <p:cNvSpPr/>
          <p:nvPr/>
        </p:nvSpPr>
        <p:spPr>
          <a:xfrm>
            <a:off x="477441" y="951667"/>
            <a:ext cx="13675519" cy="6948726"/>
          </a:xfrm>
          <a:prstGeom prst="roundRect">
            <a:avLst>
              <a:gd name="adj" fmla="val 261"/>
            </a:avLst>
          </a:prstGeom>
          <a:solidFill>
            <a:srgbClr val="2C2C2C"/>
          </a:solidFill>
          <a:ln/>
        </p:spPr>
      </p:sp>
      <p:sp>
        <p:nvSpPr>
          <p:cNvPr id="5" name="Text 3"/>
          <p:cNvSpPr/>
          <p:nvPr/>
        </p:nvSpPr>
        <p:spPr>
          <a:xfrm>
            <a:off x="598289" y="1042273"/>
            <a:ext cx="13433822" cy="6767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50" dirty="0">
                <a:solidFill>
                  <a:srgbClr val="BFBFBF"/>
                </a:solidFill>
                <a:highlight>
                  <a:srgbClr val="2C2C2C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Step 1: Import libraries
import pandas as pd
from sklearn.model_selection import train_test_split
from sklearn.tree import DecisionTreeClassifier
from sklearn.metrics import accuracy_score
# Step 2: Load data
data = {
 'Age': [20, 25, 30, 35, 40, 45],
 'Income': [30000, 40000, 50000, 60000, 70000, 80000],
 'BuysProduct': [0, 0, 1, 1, 1, 1] # 0=No, 1=Yes
}
df = pd.DataFrame(data)
# Step 3: Prepare data
X = df[['Age', 'Income']] # Features
y = df['BuysProduct'] # Target
# Step 4: Split data
X_train, X_test, y_train, y_test = train_test_split(
 X, y, test_size=0.3, random_state=42
)
# Step 5: Create and train model
model = DecisionTreeClassifier(max_depth=3)
model.fit(X_train, y_train)
# Step 6: Make predictions
predictions = model.predict(X_test)
print(f"Predictions: {predictions}")
# Step 7: Evaluate
accuracy = accuracy_score(y_test, predictions)
print(f"Model Accuracy: {accuracy:.2f}")
</a:t>
            </a:r>
            <a:endParaRPr lang="en-US" sz="9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1499" y="386001"/>
            <a:ext cx="3509367" cy="4387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Typical ML Workflow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701873" y="1315998"/>
            <a:ext cx="140375" cy="631627"/>
          </a:xfrm>
          <a:prstGeom prst="roundRect">
            <a:avLst>
              <a:gd name="adj" fmla="val 15000"/>
            </a:avLst>
          </a:prstGeom>
          <a:solidFill>
            <a:srgbClr val="3E3E3E"/>
          </a:solidFill>
          <a:ln/>
        </p:spPr>
      </p:sp>
      <p:sp>
        <p:nvSpPr>
          <p:cNvPr id="4" name="Shape 2"/>
          <p:cNvSpPr/>
          <p:nvPr/>
        </p:nvSpPr>
        <p:spPr>
          <a:xfrm>
            <a:off x="561499" y="1223843"/>
            <a:ext cx="421124" cy="421124"/>
          </a:xfrm>
          <a:prstGeom prst="roundRect">
            <a:avLst>
              <a:gd name="adj" fmla="val 108567"/>
            </a:avLst>
          </a:prstGeom>
          <a:solidFill>
            <a:srgbClr val="3E3E3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6750" y="1329214"/>
            <a:ext cx="210503" cy="21050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22998" y="1245870"/>
            <a:ext cx="1754624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Data Collection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1122998" y="1549360"/>
            <a:ext cx="12945904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Gather relevant data from various sources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912376" y="2298621"/>
            <a:ext cx="140375" cy="631627"/>
          </a:xfrm>
          <a:prstGeom prst="roundRect">
            <a:avLst>
              <a:gd name="adj" fmla="val 15000"/>
            </a:avLst>
          </a:prstGeom>
          <a:solidFill>
            <a:srgbClr val="3E3E3E"/>
          </a:solidFill>
          <a:ln/>
        </p:spPr>
      </p:sp>
      <p:sp>
        <p:nvSpPr>
          <p:cNvPr id="9" name="Shape 6"/>
          <p:cNvSpPr/>
          <p:nvPr/>
        </p:nvSpPr>
        <p:spPr>
          <a:xfrm>
            <a:off x="772001" y="2206466"/>
            <a:ext cx="421124" cy="421124"/>
          </a:xfrm>
          <a:prstGeom prst="roundRect">
            <a:avLst>
              <a:gd name="adj" fmla="val 108567"/>
            </a:avLst>
          </a:prstGeom>
          <a:solidFill>
            <a:srgbClr val="3E3E3E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7253" y="2311837"/>
            <a:ext cx="210503" cy="21050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33500" y="2228493"/>
            <a:ext cx="2317313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Data Cleaning &amp; Preparation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1333500" y="2531983"/>
            <a:ext cx="12735401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Handle missing values, remove errors, format consistently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1122998" y="3281243"/>
            <a:ext cx="140375" cy="631627"/>
          </a:xfrm>
          <a:prstGeom prst="roundRect">
            <a:avLst>
              <a:gd name="adj" fmla="val 15000"/>
            </a:avLst>
          </a:prstGeom>
          <a:solidFill>
            <a:srgbClr val="3E3E3E"/>
          </a:solidFill>
          <a:ln/>
        </p:spPr>
      </p:sp>
      <p:sp>
        <p:nvSpPr>
          <p:cNvPr id="14" name="Shape 10"/>
          <p:cNvSpPr/>
          <p:nvPr/>
        </p:nvSpPr>
        <p:spPr>
          <a:xfrm>
            <a:off x="982623" y="3189089"/>
            <a:ext cx="421124" cy="421124"/>
          </a:xfrm>
          <a:prstGeom prst="roundRect">
            <a:avLst>
              <a:gd name="adj" fmla="val 108567"/>
            </a:avLst>
          </a:prstGeom>
          <a:solidFill>
            <a:srgbClr val="3E3E3E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7874" y="3294459"/>
            <a:ext cx="210503" cy="21050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544122" y="3211116"/>
            <a:ext cx="1754624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Exploratory Analysis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1544122" y="3514606"/>
            <a:ext cx="12524780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Visualize and understand data patterns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1333500" y="4263866"/>
            <a:ext cx="140375" cy="631627"/>
          </a:xfrm>
          <a:prstGeom prst="roundRect">
            <a:avLst>
              <a:gd name="adj" fmla="val 15000"/>
            </a:avLst>
          </a:prstGeom>
          <a:solidFill>
            <a:srgbClr val="3E3E3E"/>
          </a:solidFill>
          <a:ln/>
        </p:spPr>
      </p:sp>
      <p:sp>
        <p:nvSpPr>
          <p:cNvPr id="19" name="Shape 14"/>
          <p:cNvSpPr/>
          <p:nvPr/>
        </p:nvSpPr>
        <p:spPr>
          <a:xfrm>
            <a:off x="1193125" y="4171712"/>
            <a:ext cx="421124" cy="421124"/>
          </a:xfrm>
          <a:prstGeom prst="roundRect">
            <a:avLst>
              <a:gd name="adj" fmla="val 108567"/>
            </a:avLst>
          </a:prstGeom>
          <a:solidFill>
            <a:srgbClr val="3E3E3E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98377" y="4277082"/>
            <a:ext cx="210503" cy="21050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754624" y="4193738"/>
            <a:ext cx="1754624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Split Data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1754624" y="4497229"/>
            <a:ext cx="12314277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Train (80%) / Test (20%)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1122998" y="5246489"/>
            <a:ext cx="140375" cy="631627"/>
          </a:xfrm>
          <a:prstGeom prst="roundRect">
            <a:avLst>
              <a:gd name="adj" fmla="val 15000"/>
            </a:avLst>
          </a:prstGeom>
          <a:solidFill>
            <a:srgbClr val="3E3E3E"/>
          </a:solidFill>
          <a:ln/>
        </p:spPr>
      </p:sp>
      <p:sp>
        <p:nvSpPr>
          <p:cNvPr id="24" name="Shape 18"/>
          <p:cNvSpPr/>
          <p:nvPr/>
        </p:nvSpPr>
        <p:spPr>
          <a:xfrm>
            <a:off x="982623" y="5154335"/>
            <a:ext cx="421124" cy="421124"/>
          </a:xfrm>
          <a:prstGeom prst="roundRect">
            <a:avLst>
              <a:gd name="adj" fmla="val 108567"/>
            </a:avLst>
          </a:prstGeom>
          <a:solidFill>
            <a:srgbClr val="3E3E3E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7874" y="5259705"/>
            <a:ext cx="210503" cy="21050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544122" y="5176361"/>
            <a:ext cx="1786176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Choose &amp; Train Model</a:t>
            </a:r>
            <a:endParaRPr lang="en-US" sz="1350" dirty="0"/>
          </a:p>
        </p:txBody>
      </p:sp>
      <p:sp>
        <p:nvSpPr>
          <p:cNvPr id="27" name="Text 20"/>
          <p:cNvSpPr/>
          <p:nvPr/>
        </p:nvSpPr>
        <p:spPr>
          <a:xfrm>
            <a:off x="1544122" y="5479852"/>
            <a:ext cx="12524780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Select algorithm and train on training data</a:t>
            </a:r>
            <a:endParaRPr lang="en-US" sz="1100" dirty="0"/>
          </a:p>
        </p:txBody>
      </p:sp>
      <p:sp>
        <p:nvSpPr>
          <p:cNvPr id="28" name="Shape 21"/>
          <p:cNvSpPr/>
          <p:nvPr/>
        </p:nvSpPr>
        <p:spPr>
          <a:xfrm>
            <a:off x="912376" y="6229112"/>
            <a:ext cx="140375" cy="631627"/>
          </a:xfrm>
          <a:prstGeom prst="roundRect">
            <a:avLst>
              <a:gd name="adj" fmla="val 15000"/>
            </a:avLst>
          </a:prstGeom>
          <a:solidFill>
            <a:srgbClr val="3E3E3E"/>
          </a:solidFill>
          <a:ln/>
        </p:spPr>
      </p:sp>
      <p:sp>
        <p:nvSpPr>
          <p:cNvPr id="29" name="Shape 22"/>
          <p:cNvSpPr/>
          <p:nvPr/>
        </p:nvSpPr>
        <p:spPr>
          <a:xfrm>
            <a:off x="772001" y="6136957"/>
            <a:ext cx="421124" cy="421124"/>
          </a:xfrm>
          <a:prstGeom prst="roundRect">
            <a:avLst>
              <a:gd name="adj" fmla="val 108567"/>
            </a:avLst>
          </a:prstGeom>
          <a:solidFill>
            <a:srgbClr val="3E3E3E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7253" y="6242328"/>
            <a:ext cx="210503" cy="210502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1333500" y="6158984"/>
            <a:ext cx="1754624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Predict &amp; Evaluate</a:t>
            </a:r>
            <a:endParaRPr lang="en-US" sz="1350" dirty="0"/>
          </a:p>
        </p:txBody>
      </p:sp>
      <p:sp>
        <p:nvSpPr>
          <p:cNvPr id="32" name="Text 24"/>
          <p:cNvSpPr/>
          <p:nvPr/>
        </p:nvSpPr>
        <p:spPr>
          <a:xfrm>
            <a:off x="1333500" y="6462474"/>
            <a:ext cx="12735401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Test on unseen data and calculate accuracy</a:t>
            </a:r>
            <a:endParaRPr lang="en-US" sz="1100" dirty="0"/>
          </a:p>
        </p:txBody>
      </p:sp>
      <p:sp>
        <p:nvSpPr>
          <p:cNvPr id="33" name="Shape 25"/>
          <p:cNvSpPr/>
          <p:nvPr/>
        </p:nvSpPr>
        <p:spPr>
          <a:xfrm>
            <a:off x="701873" y="7211735"/>
            <a:ext cx="140375" cy="631627"/>
          </a:xfrm>
          <a:prstGeom prst="roundRect">
            <a:avLst>
              <a:gd name="adj" fmla="val 15000"/>
            </a:avLst>
          </a:prstGeom>
          <a:solidFill>
            <a:srgbClr val="3E3E3E"/>
          </a:solidFill>
          <a:ln/>
        </p:spPr>
      </p:sp>
      <p:sp>
        <p:nvSpPr>
          <p:cNvPr id="34" name="Shape 26"/>
          <p:cNvSpPr/>
          <p:nvPr/>
        </p:nvSpPr>
        <p:spPr>
          <a:xfrm>
            <a:off x="561499" y="7119580"/>
            <a:ext cx="421124" cy="421124"/>
          </a:xfrm>
          <a:prstGeom prst="roundRect">
            <a:avLst>
              <a:gd name="adj" fmla="val 108567"/>
            </a:avLst>
          </a:prstGeom>
          <a:solidFill>
            <a:srgbClr val="3E3E3E"/>
          </a:solidFill>
          <a:ln/>
        </p:spPr>
      </p:sp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6750" y="7224951"/>
            <a:ext cx="210503" cy="210502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1122998" y="7141607"/>
            <a:ext cx="1754624" cy="219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Deployment</a:t>
            </a:r>
            <a:endParaRPr lang="en-US" sz="1350" dirty="0"/>
          </a:p>
        </p:txBody>
      </p:sp>
      <p:sp>
        <p:nvSpPr>
          <p:cNvPr id="37" name="Text 28"/>
          <p:cNvSpPr/>
          <p:nvPr/>
        </p:nvSpPr>
        <p:spPr>
          <a:xfrm>
            <a:off x="1122998" y="7445097"/>
            <a:ext cx="12945904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Use model in real-world applications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1594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1039" y="2636163"/>
            <a:ext cx="6318290" cy="539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50"/>
              </a:lnSpc>
              <a:buNone/>
            </a:pPr>
            <a:r>
              <a:rPr lang="en-US" sz="34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Key Takeaways: Unit 1 Summary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691039" y="3435191"/>
            <a:ext cx="6537722" cy="1668780"/>
          </a:xfrm>
          <a:prstGeom prst="roundRect">
            <a:avLst>
              <a:gd name="adj" fmla="val 1553"/>
            </a:avLst>
          </a:prstGeom>
          <a:solidFill>
            <a:srgbClr val="3E3E3E"/>
          </a:solidFill>
          <a:ln/>
        </p:spPr>
      </p:sp>
      <p:sp>
        <p:nvSpPr>
          <p:cNvPr id="5" name="Text 2"/>
          <p:cNvSpPr/>
          <p:nvPr/>
        </p:nvSpPr>
        <p:spPr>
          <a:xfrm>
            <a:off x="863798" y="3607951"/>
            <a:ext cx="2159437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ML Fundamentals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863798" y="3981450"/>
            <a:ext cx="6192203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ML learns patterns from data automatically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863798" y="4318159"/>
            <a:ext cx="6192203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Three components: Data, Model, Learning Algorithm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863798" y="4654868"/>
            <a:ext cx="6192203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Three phases: Training, Validation, Testing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7401520" y="3435191"/>
            <a:ext cx="6537841" cy="1668780"/>
          </a:xfrm>
          <a:prstGeom prst="roundRect">
            <a:avLst>
              <a:gd name="adj" fmla="val 1553"/>
            </a:avLst>
          </a:prstGeom>
          <a:solidFill>
            <a:srgbClr val="3E3E3E"/>
          </a:solidFill>
          <a:ln/>
        </p:spPr>
      </p:sp>
      <p:sp>
        <p:nvSpPr>
          <p:cNvPr id="10" name="Text 7"/>
          <p:cNvSpPr/>
          <p:nvPr/>
        </p:nvSpPr>
        <p:spPr>
          <a:xfrm>
            <a:off x="7574280" y="3607951"/>
            <a:ext cx="2159437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Three Types of ML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7574280" y="3981450"/>
            <a:ext cx="6192322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Supervised:</a:t>
            </a:r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Labeled data → Classification/Regression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7574280" y="4318159"/>
            <a:ext cx="6192322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Unsupervised:</a:t>
            </a:r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Unlabeled data → Clustering/Reduction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7574280" y="4654868"/>
            <a:ext cx="6192322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Reinforcement:</a:t>
            </a:r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Rewards → Optimal policy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691039" y="5276731"/>
            <a:ext cx="6537722" cy="2005489"/>
          </a:xfrm>
          <a:prstGeom prst="roundRect">
            <a:avLst>
              <a:gd name="adj" fmla="val 1292"/>
            </a:avLst>
          </a:prstGeom>
          <a:solidFill>
            <a:srgbClr val="3E3E3E"/>
          </a:solidFill>
          <a:ln/>
        </p:spPr>
      </p:sp>
      <p:sp>
        <p:nvSpPr>
          <p:cNvPr id="15" name="Text 12"/>
          <p:cNvSpPr/>
          <p:nvPr/>
        </p:nvSpPr>
        <p:spPr>
          <a:xfrm>
            <a:off x="863798" y="5449491"/>
            <a:ext cx="2159437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Challenges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863798" y="5822990"/>
            <a:ext cx="6192203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Data quality matters most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863798" y="6159698"/>
            <a:ext cx="6192203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Overfitting vs Underfitting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863798" y="6496407"/>
            <a:ext cx="6192203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Bias and ethical concerns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863798" y="6833116"/>
            <a:ext cx="6192203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Computational resources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401520" y="5276731"/>
            <a:ext cx="6537841" cy="2005489"/>
          </a:xfrm>
          <a:prstGeom prst="roundRect">
            <a:avLst>
              <a:gd name="adj" fmla="val 1292"/>
            </a:avLst>
          </a:prstGeom>
          <a:solidFill>
            <a:srgbClr val="3E3E3E"/>
          </a:solidFill>
          <a:ln/>
        </p:spPr>
      </p:sp>
      <p:sp>
        <p:nvSpPr>
          <p:cNvPr id="21" name="Text 18"/>
          <p:cNvSpPr/>
          <p:nvPr/>
        </p:nvSpPr>
        <p:spPr>
          <a:xfrm>
            <a:off x="7574280" y="5449491"/>
            <a:ext cx="2159437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Python for ML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7574280" y="5822990"/>
            <a:ext cx="6192322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NumPy, Pandas, Matplotlib, Scikit-learn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7574280" y="6159698"/>
            <a:ext cx="6192322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Simple syntax and rich libraries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7574280" y="6496407"/>
            <a:ext cx="6192322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Industry standard for ML/Data Science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691039" y="7476530"/>
            <a:ext cx="13248323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Total Study Time:</a:t>
            </a:r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4 hours recommended | </a:t>
            </a:r>
            <a:pPr algn="l" indent="0" marL="0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Exam Weight:</a:t>
            </a:r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~25% of first semester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2025-12-23T21:39:34Z</dcterms:created>
  <dcterms:modified xsi:type="dcterms:W3CDTF">2025-12-23T21:39:34Z</dcterms:modified>
</cp:coreProperties>
</file>