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4630400" cy="8229600"/>
  <p:notesSz cx="8229600" cy="14630400"/>
  <p:embeddedFontLst>
    <p:embeddedFont>
      <p:font typeface="Mona Sans Semi Bold"/>
      <p:regular r:id="rId37"/>
    </p:embeddedFont>
    <p:embeddedFont>
      <p:font typeface="Mona Sans Semi Bold"/>
      <p:regular r:id="rId38"/>
    </p:embeddedFont>
    <p:embeddedFont>
      <p:font typeface="Mona Sans Semi Bold"/>
      <p:regular r:id="rId39"/>
    </p:embeddedFont>
    <p:embeddedFont>
      <p:font typeface="Mona Sans Semi Bold"/>
      <p:regular r:id="rId40"/>
    </p:embeddedFont>
    <p:embeddedFont>
      <p:font typeface="Funnel Sans"/>
      <p:regular r:id="rId41"/>
    </p:embeddedFont>
    <p:embeddedFont>
      <p:font typeface="Funnel Sans"/>
      <p:regular r:id="rId4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font" Target="fonts/font1.fntdata"/><Relationship Id="rId38" Type="http://schemas.openxmlformats.org/officeDocument/2006/relationships/font" Target="fonts/font2.fntdata"/><Relationship Id="rId39" Type="http://schemas.openxmlformats.org/officeDocument/2006/relationships/font" Target="fonts/font3.fntdata"/><Relationship Id="rId40" Type="http://schemas.openxmlformats.org/officeDocument/2006/relationships/font" Target="fonts/font4.fntdata"/><Relationship Id="rId41" Type="http://schemas.openxmlformats.org/officeDocument/2006/relationships/font" Target="fonts/font5.fntdata"/><Relationship Id="rId4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2-1.png"/><Relationship Id="rId2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3-1.png"/><Relationship Id="rId2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4-1.png"/><Relationship Id="rId2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5-1.png"/><Relationship Id="rId2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6-1.png"/><Relationship Id="rId2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7-1.png"/><Relationship Id="rId2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8-1.png"/><Relationship Id="rId2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9-1.png"/><Relationship Id="rId2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0-1.png"/><Relationship Id="rId2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sv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svg"/><Relationship Id="rId17" Type="http://schemas.openxmlformats.org/officeDocument/2006/relationships/slideLayout" Target="../slideLayouts/slideLayout13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9.png"/><Relationship Id="rId10" Type="http://schemas.openxmlformats.org/officeDocument/2006/relationships/image" Target="../media/image-13-10.svg"/><Relationship Id="rId11" Type="http://schemas.openxmlformats.org/officeDocument/2006/relationships/slideLayout" Target="../slideLayouts/slideLayout14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6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svg"/><Relationship Id="rId3" Type="http://schemas.openxmlformats.org/officeDocument/2006/relationships/image" Target="../media/image-27-3.png"/><Relationship Id="rId4" Type="http://schemas.openxmlformats.org/officeDocument/2006/relationships/image" Target="../media/image-27-4.svg"/><Relationship Id="rId5" Type="http://schemas.openxmlformats.org/officeDocument/2006/relationships/image" Target="../media/image-27-5.png"/><Relationship Id="rId6" Type="http://schemas.openxmlformats.org/officeDocument/2006/relationships/image" Target="../media/image-27-6.svg"/><Relationship Id="rId7" Type="http://schemas.openxmlformats.org/officeDocument/2006/relationships/image" Target="../media/image-27-7.png"/><Relationship Id="rId8" Type="http://schemas.openxmlformats.org/officeDocument/2006/relationships/image" Target="../media/image-27-8.svg"/><Relationship Id="rId9" Type="http://schemas.openxmlformats.org/officeDocument/2006/relationships/slideLayout" Target="../slideLayouts/slideLayout28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image" Target="../media/image-29-3.png"/><Relationship Id="rId4" Type="http://schemas.openxmlformats.org/officeDocument/2006/relationships/image" Target="../media/image-29-4.svg"/><Relationship Id="rId5" Type="http://schemas.openxmlformats.org/officeDocument/2006/relationships/image" Target="../media/image-29-5.png"/><Relationship Id="rId6" Type="http://schemas.openxmlformats.org/officeDocument/2006/relationships/image" Target="../media/image-29-6.svg"/><Relationship Id="rId7" Type="http://schemas.openxmlformats.org/officeDocument/2006/relationships/image" Target="../media/image-29-7.png"/><Relationship Id="rId8" Type="http://schemas.openxmlformats.org/officeDocument/2006/relationships/image" Target="../media/image-29-8.svg"/><Relationship Id="rId9" Type="http://schemas.openxmlformats.org/officeDocument/2006/relationships/image" Target="../media/image-29-9.png"/><Relationship Id="rId10" Type="http://schemas.openxmlformats.org/officeDocument/2006/relationships/image" Target="../media/image-29-10.svg"/><Relationship Id="rId11" Type="http://schemas.openxmlformats.org/officeDocument/2006/relationships/slideLayout" Target="../slideLayouts/slideLayout30.xml"/><Relationship Id="rId1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3839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Preprocessing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256127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 comprehensive guide to transforming raw data into clean, structured formats for machine learning applications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155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Course Information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2504956"/>
            <a:ext cx="632329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Unit II: Data Preprocessing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36210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Course Details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12956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MSBTE K-Scheme Syllabus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62569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Course Code: 316316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12183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Semester: 6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61796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Subject: Machine Learning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36210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Publication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564874" y="412956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MindforgeAi Publications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462569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Technical Publication Series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512183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Chatake Innoworks Pvt. Ltd.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61796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Authored by: Akash Chatake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38995"/>
            <a:ext cx="692217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What is Data Preprocessing?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45590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preprocessing transforms raw data into a clean, structured format suitable for machine learning algorithms. It involves cleaning, normalizing, transforming, and reducing data to improve model accuracy and performance.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314230"/>
            <a:ext cx="4215289" cy="1476256"/>
          </a:xfrm>
          <a:prstGeom prst="roundRect">
            <a:avLst>
              <a:gd name="adj" fmla="val 564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9768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Raw Data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4949428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collected from various sources in its original, unprocessed form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4314230"/>
            <a:ext cx="4215408" cy="1476256"/>
          </a:xfrm>
          <a:prstGeom prst="roundRect">
            <a:avLst>
              <a:gd name="adj" fmla="val 564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13415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Clean Data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13415" y="4949428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processed to remove errors, inconsistencies, and irrelevant information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21203" y="4314230"/>
            <a:ext cx="4215289" cy="1476256"/>
          </a:xfrm>
          <a:prstGeom prst="roundRect">
            <a:avLst>
              <a:gd name="adj" fmla="val 564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27181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Structured Data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827181" y="4949428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organized in a format suitable for analysis and machine learning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78984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Why Data Preprocessing Matters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10383"/>
            <a:ext cx="4926568" cy="49265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12086" y="21103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6928" y="2178606"/>
            <a:ext cx="309836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Improves Model Accuracy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856928" y="2687122"/>
            <a:ext cx="698718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Clean data leads to better model performance and more reliable predictions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212086" y="340149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6928" y="3469719"/>
            <a:ext cx="27241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Reduces Training Time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856928" y="3978235"/>
            <a:ext cx="698718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Efficient preprocessing speeds up model training and optimization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12086" y="469261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6928" y="4760833"/>
            <a:ext cx="30426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Handles Real-World Data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856928" y="5269349"/>
            <a:ext cx="698718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Real data is often messy, incomplete, and requires careful preparation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212086" y="59837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56928" y="60519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Prevents Overfitting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856928" y="6560463"/>
            <a:ext cx="698718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Proper preprocessing helps models generalize better to new data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750" y="459700"/>
            <a:ext cx="6512600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2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The Data Preprocessing Pipeline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6750" y="1314093"/>
            <a:ext cx="13296900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 systematic approach to transforming raw data into machine learning-ready datasets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1768316"/>
            <a:ext cx="833557" cy="10002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66994" y="1935004"/>
            <a:ext cx="2083832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666994" y="2295406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Gathering data from various sources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2768560"/>
            <a:ext cx="833557" cy="10002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66994" y="2935248"/>
            <a:ext cx="2083832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Exploration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666994" y="3295650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Understanding data structure and patterns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768804"/>
            <a:ext cx="833557" cy="10002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66994" y="3935492"/>
            <a:ext cx="2083832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Cleaning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666994" y="4295894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Handling missing values, duplicates, and outliers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769048"/>
            <a:ext cx="833557" cy="100024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666994" y="4935736"/>
            <a:ext cx="2111216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Transformation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1666994" y="5296138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Normalization, encoding, and feature scaling</a:t>
            </a:r>
            <a:endParaRPr lang="en-US" sz="13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5769293"/>
            <a:ext cx="833557" cy="100024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666994" y="5935980"/>
            <a:ext cx="2083832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Reduction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1666994" y="6296382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Feature selection and dimensionality reduction</a:t>
            </a:r>
            <a:endParaRPr lang="en-US" sz="13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6769537"/>
            <a:ext cx="833557" cy="1000244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666994" y="6936224"/>
            <a:ext cx="2083832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Splitting</a:t>
            </a:r>
            <a:endParaRPr lang="en-US" sz="1600" dirty="0"/>
          </a:p>
        </p:txBody>
      </p:sp>
      <p:sp>
        <p:nvSpPr>
          <p:cNvPr id="21" name="Text 13"/>
          <p:cNvSpPr/>
          <p:nvPr/>
        </p:nvSpPr>
        <p:spPr>
          <a:xfrm>
            <a:off x="1666994" y="7296626"/>
            <a:ext cx="1229665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Train-test split and cross-validation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587"/>
            <a:ext cx="1000958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Real-World Example: House Price Dataset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7650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Consider a dataset of house prices. Raw data presents multiple challenges that require preprocessing: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017282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5008" y="32385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Missing Values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15008" y="3667720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Some houses have incomplete information about bedrooms, bathrooms, or square footage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3017282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35597" y="32385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Different Units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35597" y="3667720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Area measurements in both square feet and square meters need standardization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4722376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5008" y="49435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Outliers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015008" y="5372814"/>
            <a:ext cx="59797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Luxury mansions mixed with small apartments create extreme value ranges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14379" y="4722376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35597" y="49435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Categorical Data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635597" y="5372814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Location names and property types require numerical encoding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93790" y="645235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Without preprocessing, machine learning models cannot learn effectively from this messy data.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58873"/>
            <a:ext cx="727483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Understanding Missing Values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376607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Missing values are a common problem in real-world datasets, occurring due to data entry errors, equipment failures, or non-responses in surveys.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3234928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01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3549253"/>
            <a:ext cx="3679031" cy="22860"/>
          </a:xfrm>
          <a:prstGeom prst="rect">
            <a:avLst/>
          </a:prstGeom>
          <a:solidFill>
            <a:srgbClr val="373B48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3694152"/>
            <a:ext cx="36790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Missing Completely at Random (MCAR)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793790" y="4433530"/>
            <a:ext cx="36790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 pattern in missing values - completely random occurrence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4671179" y="3234928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71179" y="3549253"/>
            <a:ext cx="3679031" cy="22860"/>
          </a:xfrm>
          <a:prstGeom prst="rect">
            <a:avLst/>
          </a:prstGeom>
          <a:solidFill>
            <a:srgbClr val="373B48"/>
          </a:solidFill>
          <a:ln/>
        </p:spPr>
      </p:sp>
      <p:sp>
        <p:nvSpPr>
          <p:cNvPr id="11" name="Text 8"/>
          <p:cNvSpPr/>
          <p:nvPr/>
        </p:nvSpPr>
        <p:spPr>
          <a:xfrm>
            <a:off x="4671179" y="3694152"/>
            <a:ext cx="31267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Missing at Random (MAR)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4671179" y="4123372"/>
            <a:ext cx="36790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Missingness depends on observed data but not the missing value itself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93790" y="541579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793790" y="5730121"/>
            <a:ext cx="7556421" cy="22860"/>
          </a:xfrm>
          <a:prstGeom prst="rect">
            <a:avLst/>
          </a:prstGeom>
          <a:solidFill>
            <a:srgbClr val="373B48"/>
          </a:solidFill>
          <a:ln/>
        </p:spPr>
      </p:sp>
      <p:sp>
        <p:nvSpPr>
          <p:cNvPr id="15" name="Text 12"/>
          <p:cNvSpPr/>
          <p:nvPr/>
        </p:nvSpPr>
        <p:spPr>
          <a:xfrm>
            <a:off x="793790" y="5875020"/>
            <a:ext cx="3811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Missing Not at Random (MNAR)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793790" y="6304240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Missingness depends on the unobserved value itself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1498"/>
            <a:ext cx="824234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Methods to Handle Missing Values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2759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Deletion Methods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793790" y="3328333"/>
            <a:ext cx="99179" cy="99179"/>
          </a:xfrm>
          <a:prstGeom prst="roundRect">
            <a:avLst>
              <a:gd name="adj" fmla="val 460985"/>
            </a:avLst>
          </a:prstGeom>
          <a:solidFill>
            <a:srgbClr val="373B48"/>
          </a:solidFill>
          <a:ln/>
        </p:spPr>
      </p:sp>
      <p:sp>
        <p:nvSpPr>
          <p:cNvPr id="5" name="Text 3"/>
          <p:cNvSpPr/>
          <p:nvPr/>
        </p:nvSpPr>
        <p:spPr>
          <a:xfrm>
            <a:off x="1091327" y="32229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Listwise Deletion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91327" y="3731419"/>
            <a:ext cx="598181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Remove entire rows with missing values - simple but loses information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93790" y="4868763"/>
            <a:ext cx="99179" cy="99179"/>
          </a:xfrm>
          <a:prstGeom prst="roundRect">
            <a:avLst>
              <a:gd name="adj" fmla="val 460985"/>
            </a:avLst>
          </a:prstGeom>
          <a:solidFill>
            <a:srgbClr val="373B48"/>
          </a:solidFill>
          <a:ln/>
        </p:spPr>
      </p:sp>
      <p:sp>
        <p:nvSpPr>
          <p:cNvPr id="8" name="Text 6"/>
          <p:cNvSpPr/>
          <p:nvPr/>
        </p:nvSpPr>
        <p:spPr>
          <a:xfrm>
            <a:off x="1091327" y="476333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Pairwise Deletion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091327" y="5271849"/>
            <a:ext cx="598181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available data for each analysis - preserves more data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262759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Imputation Methods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7564874" y="3328333"/>
            <a:ext cx="99179" cy="99179"/>
          </a:xfrm>
          <a:prstGeom prst="roundRect">
            <a:avLst>
              <a:gd name="adj" fmla="val 460985"/>
            </a:avLst>
          </a:prstGeom>
          <a:solidFill>
            <a:srgbClr val="373B48"/>
          </a:solidFill>
          <a:ln/>
        </p:spPr>
      </p:sp>
      <p:sp>
        <p:nvSpPr>
          <p:cNvPr id="12" name="Text 10"/>
          <p:cNvSpPr/>
          <p:nvPr/>
        </p:nvSpPr>
        <p:spPr>
          <a:xfrm>
            <a:off x="7862411" y="32229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Mean/Median/Mode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862411" y="3731419"/>
            <a:ext cx="598181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Replace with central tendency measures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564874" y="4551224"/>
            <a:ext cx="99179" cy="99179"/>
          </a:xfrm>
          <a:prstGeom prst="roundRect">
            <a:avLst>
              <a:gd name="adj" fmla="val 460985"/>
            </a:avLst>
          </a:prstGeom>
          <a:solidFill>
            <a:srgbClr val="373B48"/>
          </a:solidFill>
          <a:ln/>
        </p:spPr>
      </p:sp>
      <p:sp>
        <p:nvSpPr>
          <p:cNvPr id="15" name="Text 13"/>
          <p:cNvSpPr/>
          <p:nvPr/>
        </p:nvSpPr>
        <p:spPr>
          <a:xfrm>
            <a:off x="7862411" y="4445794"/>
            <a:ext cx="27127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Forward/Backward Fill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7862411" y="4954310"/>
            <a:ext cx="598181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previous or next values in sequence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564874" y="5774115"/>
            <a:ext cx="99179" cy="99179"/>
          </a:xfrm>
          <a:prstGeom prst="roundRect">
            <a:avLst>
              <a:gd name="adj" fmla="val 460985"/>
            </a:avLst>
          </a:prstGeom>
          <a:solidFill>
            <a:srgbClr val="373B48"/>
          </a:solidFill>
          <a:ln/>
        </p:spPr>
      </p:sp>
      <p:sp>
        <p:nvSpPr>
          <p:cNvPr id="18" name="Text 16"/>
          <p:cNvSpPr/>
          <p:nvPr/>
        </p:nvSpPr>
        <p:spPr>
          <a:xfrm>
            <a:off x="7862411" y="566868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KNN Imputation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862411" y="6177201"/>
            <a:ext cx="598181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similar instances to predict missing values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7240"/>
            <a:ext cx="93239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Choosing the Right Imputation Method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744152"/>
            <a:ext cx="13042821" cy="3758208"/>
          </a:xfrm>
          <a:prstGeom prst="roundRect">
            <a:avLst>
              <a:gd name="adj" fmla="val 221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751773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00006" y="2878455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Method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260652" y="2878455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Advantages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17487" y="2878455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Disadvantages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774323" y="2878455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When to Use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3322677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00006" y="3449360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Mean Imputation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260652" y="3449360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Simple, fast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17487" y="3449360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Reduces variance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774323" y="3449360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Normally distributed numerical data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01410" y="421112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000006" y="4337804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Median Imputation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260652" y="433780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Robust to outliers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517487" y="433780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May not preserve relationships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774323" y="4337804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Numerical data with outliers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801410" y="4782026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00006" y="4908709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Mode Imputation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4260652" y="4908709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Simple for categorical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517487" y="4908709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May introduce bias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0774323" y="4908709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Categorical data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1410" y="5352931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00006" y="5479613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KNN Imputation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4260652" y="5479613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Preserves relationships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517487" y="5479613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Computationally expensive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774323" y="5479613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Small to medium datasets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801410" y="5923836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000006" y="6050518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Deletion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4260652" y="6050518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Simple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7517487" y="6050518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Loss of information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10774323" y="6050518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Few missing values (&lt;5%)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023" y="520422"/>
            <a:ext cx="9509879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7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Python Implementation: Mean Imputation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754023" y="1486495"/>
            <a:ext cx="13122354" cy="5709047"/>
          </a:xfrm>
          <a:prstGeom prst="roundRect">
            <a:avLst>
              <a:gd name="adj" fmla="val 1387"/>
            </a:avLst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744617" y="1486495"/>
            <a:ext cx="13141166" cy="5709047"/>
          </a:xfrm>
          <a:prstGeom prst="roundRect">
            <a:avLst>
              <a:gd name="adj" fmla="val 495"/>
            </a:avLst>
          </a:prstGeom>
          <a:solidFill>
            <a:srgbClr val="F2F2F2"/>
          </a:solidFill>
          <a:ln/>
        </p:spPr>
      </p:sp>
      <p:sp>
        <p:nvSpPr>
          <p:cNvPr id="5" name="Text 3"/>
          <p:cNvSpPr/>
          <p:nvPr/>
        </p:nvSpPr>
        <p:spPr>
          <a:xfrm>
            <a:off x="933093" y="1627822"/>
            <a:ext cx="12764214" cy="5426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
import numpy as np
# Sample data with missing values
data = {'Age': [25, 30, np.nan, 35, 40],
        'Salary': [50000, 60000, 55000, np.nan, 70000]}
df = pd.DataFrame(data)
print("Original Data:")
print(df)
# Mean imputation
df['Age'].fillna(df['Age'].mean(), inplace=True)
df['Salary'].fillna(df['Salary'].mean(), inplace=True)
print("\nAfter Mean Imputation:")
print(df)
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54023" y="7407593"/>
            <a:ext cx="13122354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This code demonstrates replacing missing values with the mean of each column, a simple yet effective technique for numerical data.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50783"/>
            <a:ext cx="55785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Understanding Outliers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1468517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Outliers are data points that significantly differ from other observations. They can represent genuine variations or measurement errors and require careful handling.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2326838"/>
            <a:ext cx="7556421" cy="1189196"/>
          </a:xfrm>
          <a:prstGeom prst="roundRect">
            <a:avLst>
              <a:gd name="adj" fmla="val 9227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57330" y="2326838"/>
            <a:ext cx="91440" cy="1189196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7" name="Text 4"/>
          <p:cNvSpPr/>
          <p:nvPr/>
        </p:nvSpPr>
        <p:spPr>
          <a:xfrm>
            <a:off x="6569988" y="254805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Univariate Outliers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569988" y="2977277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Extreme values in a single variable that lie far from the central tendency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80190" y="3714393"/>
            <a:ext cx="7556421" cy="1189196"/>
          </a:xfrm>
          <a:prstGeom prst="roundRect">
            <a:avLst>
              <a:gd name="adj" fmla="val 9227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57330" y="3714393"/>
            <a:ext cx="91440" cy="1189196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11" name="Text 8"/>
          <p:cNvSpPr/>
          <p:nvPr/>
        </p:nvSpPr>
        <p:spPr>
          <a:xfrm>
            <a:off x="6569988" y="393561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Multivariate Outliers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569988" y="4364831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Unusual combinations of values across multiple variables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280190" y="5101947"/>
            <a:ext cx="7556421" cy="1189196"/>
          </a:xfrm>
          <a:prstGeom prst="roundRect">
            <a:avLst>
              <a:gd name="adj" fmla="val 9227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57330" y="5101947"/>
            <a:ext cx="91440" cy="1189196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15" name="Text 12"/>
          <p:cNvSpPr/>
          <p:nvPr/>
        </p:nvSpPr>
        <p:spPr>
          <a:xfrm>
            <a:off x="6569988" y="53231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Genuine Variations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6569988" y="5752386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Valid extreme values that represent real phenomena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6280190" y="6489502"/>
            <a:ext cx="7556421" cy="1189196"/>
          </a:xfrm>
          <a:prstGeom prst="roundRect">
            <a:avLst>
              <a:gd name="adj" fmla="val 9227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57330" y="6489502"/>
            <a:ext cx="91440" cy="1189196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19" name="Text 16"/>
          <p:cNvSpPr/>
          <p:nvPr/>
        </p:nvSpPr>
        <p:spPr>
          <a:xfrm>
            <a:off x="6569988" y="671072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Measurement Errors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6569988" y="7139940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Incorrect values due to data collection or entry mistakes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2788"/>
            <a:ext cx="630388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Outlier Detection Methods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688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Statistical Methods</a:t>
            </a:r>
            <a:endParaRPr lang="en-US" sz="2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8204" y="3070265"/>
            <a:ext cx="297656" cy="2976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38632" y="30641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Z-Score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438632" y="3572708"/>
            <a:ext cx="333482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Values beyond 3 standard deviations from mean</a:t>
            </a:r>
            <a:endParaRPr lang="en-US" sz="15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04" y="4610695"/>
            <a:ext cx="297656" cy="2976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38632" y="46046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IQR Method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1438632" y="5113139"/>
            <a:ext cx="333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Values beyond 1.5 × IQR from Q1/Q3</a:t>
            </a:r>
            <a:endParaRPr lang="en-US" sz="15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204" y="5833586"/>
            <a:ext cx="297656" cy="2976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38632" y="58275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Modified Z-Score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438632" y="6336030"/>
            <a:ext cx="333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Robust to outliers using median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5265182" y="24688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Visualization</a:t>
            </a:r>
            <a:endParaRPr lang="en-US" sz="23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9596" y="3070265"/>
            <a:ext cx="297656" cy="2976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910024" y="30641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Box Plot</a:t>
            </a:r>
            <a:endParaRPr lang="en-US" sz="1950" dirty="0"/>
          </a:p>
        </p:txBody>
      </p:sp>
      <p:sp>
        <p:nvSpPr>
          <p:cNvPr id="16" name="Text 10"/>
          <p:cNvSpPr/>
          <p:nvPr/>
        </p:nvSpPr>
        <p:spPr>
          <a:xfrm>
            <a:off x="5910024" y="3572708"/>
            <a:ext cx="333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Visual representation of quartiles</a:t>
            </a:r>
            <a:endParaRPr lang="en-US" sz="15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9596" y="4293156"/>
            <a:ext cx="297656" cy="2976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910024" y="428708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Scatter Plot</a:t>
            </a:r>
            <a:endParaRPr lang="en-US" sz="1950" dirty="0"/>
          </a:p>
        </p:txBody>
      </p:sp>
      <p:sp>
        <p:nvSpPr>
          <p:cNvPr id="19" name="Text 12"/>
          <p:cNvSpPr/>
          <p:nvPr/>
        </p:nvSpPr>
        <p:spPr>
          <a:xfrm>
            <a:off x="5910024" y="4795599"/>
            <a:ext cx="333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For bivariate outliers</a:t>
            </a:r>
            <a:endParaRPr lang="en-US" sz="15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39596" y="5516047"/>
            <a:ext cx="297656" cy="29765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910024" y="550997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Histogram</a:t>
            </a:r>
            <a:endParaRPr lang="en-US" sz="1950" dirty="0"/>
          </a:p>
        </p:txBody>
      </p:sp>
      <p:sp>
        <p:nvSpPr>
          <p:cNvPr id="22" name="Text 14"/>
          <p:cNvSpPr/>
          <p:nvPr/>
        </p:nvSpPr>
        <p:spPr>
          <a:xfrm>
            <a:off x="5910024" y="6018490"/>
            <a:ext cx="333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Distribution analysis</a:t>
            </a:r>
            <a:endParaRPr lang="en-US" sz="1550" dirty="0"/>
          </a:p>
        </p:txBody>
      </p:sp>
      <p:sp>
        <p:nvSpPr>
          <p:cNvPr id="23" name="Text 15"/>
          <p:cNvSpPr/>
          <p:nvPr/>
        </p:nvSpPr>
        <p:spPr>
          <a:xfrm>
            <a:off x="9736574" y="24688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ML Methods</a:t>
            </a:r>
            <a:endParaRPr lang="en-US" sz="230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10988" y="3070265"/>
            <a:ext cx="297656" cy="297656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0381417" y="30641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Isolation Forest</a:t>
            </a:r>
            <a:endParaRPr lang="en-US" sz="1950" dirty="0"/>
          </a:p>
        </p:txBody>
      </p:sp>
      <p:sp>
        <p:nvSpPr>
          <p:cNvPr id="26" name="Text 17"/>
          <p:cNvSpPr/>
          <p:nvPr/>
        </p:nvSpPr>
        <p:spPr>
          <a:xfrm>
            <a:off x="10381417" y="3572708"/>
            <a:ext cx="3470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Unsupervised algorithm</a:t>
            </a:r>
            <a:endParaRPr lang="en-US" sz="155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10988" y="4293156"/>
            <a:ext cx="297656" cy="297656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10381417" y="428708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Local Outlier Factor</a:t>
            </a:r>
            <a:endParaRPr lang="en-US" sz="1950" dirty="0"/>
          </a:p>
        </p:txBody>
      </p:sp>
      <p:sp>
        <p:nvSpPr>
          <p:cNvPr id="29" name="Text 19"/>
          <p:cNvSpPr/>
          <p:nvPr/>
        </p:nvSpPr>
        <p:spPr>
          <a:xfrm>
            <a:off x="10381417" y="4795599"/>
            <a:ext cx="3470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Density-based method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6008"/>
            <a:ext cx="682537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Outlier Treatment Strategies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412921"/>
            <a:ext cx="4215289" cy="2269927"/>
          </a:xfrm>
          <a:prstGeom prst="roundRect">
            <a:avLst>
              <a:gd name="adj" fmla="val 367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68" y="261889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73B4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3479" y="2782491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34125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Deletion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84179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Remove outlier observations completely from the dataset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2412921"/>
            <a:ext cx="4215408" cy="2269927"/>
          </a:xfrm>
          <a:prstGeom prst="roundRect">
            <a:avLst>
              <a:gd name="adj" fmla="val 367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13415" y="261889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73B48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2782491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34125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Capping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3841790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Set outliers to upper or lower bounds to limit their impact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2412921"/>
            <a:ext cx="4215289" cy="2269927"/>
          </a:xfrm>
          <a:prstGeom prst="roundRect">
            <a:avLst>
              <a:gd name="adj" fmla="val 367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27181" y="261889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73B48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90892" y="2782491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34125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Transformation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384179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Apply log or square root transformations to reduce skewness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93790" y="4881205"/>
            <a:ext cx="6422112" cy="1952387"/>
          </a:xfrm>
          <a:prstGeom prst="roundRect">
            <a:avLst>
              <a:gd name="adj" fmla="val 42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99768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73B48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3479" y="5250775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99768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Imputation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999768" y="6310074"/>
            <a:ext cx="6010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Replace outliers with mean, median, or other statistical measures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7414260" y="4881205"/>
            <a:ext cx="6422231" cy="1952387"/>
          </a:xfrm>
          <a:prstGeom prst="roundRect">
            <a:avLst>
              <a:gd name="adj" fmla="val 42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7620238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73B48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3949" y="5250775"/>
            <a:ext cx="267891" cy="26789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620238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Separate Modeling</a:t>
            </a:r>
            <a:endParaRPr lang="en-US" sz="1950" dirty="0"/>
          </a:p>
        </p:txBody>
      </p:sp>
      <p:sp>
        <p:nvSpPr>
          <p:cNvPr id="27" name="Text 20"/>
          <p:cNvSpPr/>
          <p:nvPr/>
        </p:nvSpPr>
        <p:spPr>
          <a:xfrm>
            <a:off x="7620238" y="6310074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Treat outliers as special cases requiring different models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820" y="452914"/>
            <a:ext cx="7253883" cy="513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Python Implementation: IQR Method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57820" y="1295757"/>
            <a:ext cx="13314759" cy="6032897"/>
          </a:xfrm>
          <a:prstGeom prst="roundRect">
            <a:avLst>
              <a:gd name="adj" fmla="val 1145"/>
            </a:avLst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649605" y="1295757"/>
            <a:ext cx="13331190" cy="6032897"/>
          </a:xfrm>
          <a:prstGeom prst="roundRect">
            <a:avLst>
              <a:gd name="adj" fmla="val 409"/>
            </a:avLst>
          </a:prstGeom>
          <a:solidFill>
            <a:srgbClr val="F2F2F2"/>
          </a:solidFill>
          <a:ln/>
        </p:spPr>
      </p:sp>
      <p:sp>
        <p:nvSpPr>
          <p:cNvPr id="5" name="Text 3"/>
          <p:cNvSpPr/>
          <p:nvPr/>
        </p:nvSpPr>
        <p:spPr>
          <a:xfrm>
            <a:off x="814030" y="1419106"/>
            <a:ext cx="13002339" cy="5786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
import numpy as np
# Sample data with outlier
data = [10, 12, 14, 15, 16, 18, 20, 100]
df = pd.DataFrame(data, columns=['Value'])
# Calculate Q1, Q3, IQR
Q1 = df['Value'].quantile(0.25)
Q3 = df['Value'].quantile(0.75)
IQR = Q3 - Q1
# Define bounds
lower_bound = Q1 - 1.5 * IQR
upper_bound = Q3 + 1.5 * IQR
# Identify and remove outliers
outliers = df[(df['Value'] &lt; lower_bound) | 
              (df['Value'] &gt; upper_bound)]
df_clean = df[(df['Value'] &gt;= lower_bound) &amp; 
              (df['Value'] &lt;= upper_bound)]
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57820" y="7513677"/>
            <a:ext cx="13314759" cy="263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IQR method is robust and widely used for outlier detection in statistical analysis.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9355" y="557332"/>
            <a:ext cx="7578090" cy="1223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Normalization vs Standardization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269355" y="2074188"/>
            <a:ext cx="7578090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These techniques bring all features to a similar scale, essential for many machine learning algorithms.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269355" y="3116342"/>
            <a:ext cx="3550325" cy="733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Normalization (Min-Max Scaling)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269355" y="4045982"/>
            <a:ext cx="3550325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Scales data to a fixed range, usually [0,1]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269355" y="4606766"/>
            <a:ext cx="3550325" cy="585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endParaRPr lang="en-US" sz="17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355" y="4606766"/>
            <a:ext cx="3550325" cy="5851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69355" y="5439608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When to Use: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6269355" y="5941100"/>
            <a:ext cx="3550325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Features have different units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269355" y="6322695"/>
            <a:ext cx="3550325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KNN, Neural Networks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269355" y="6704290"/>
            <a:ext cx="3550325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doesn't follow normal distribution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0304740" y="3116342"/>
            <a:ext cx="3550325" cy="733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Standardization (Z-Score)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10304740" y="4045982"/>
            <a:ext cx="3550325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Scales data to have mean 0 and standard deviation 1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10304740" y="4919901"/>
            <a:ext cx="3550325" cy="54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endParaRPr lang="en-US" sz="17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4740" y="4919901"/>
            <a:ext cx="3550325" cy="54518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304740" y="5712738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When to Use: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10304740" y="6214229"/>
            <a:ext cx="3550325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follows normal distribution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10304740" y="6595824"/>
            <a:ext cx="3550325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Linear Regression, Logistic Regression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0304740" y="7290554"/>
            <a:ext cx="3550325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Features have different scales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85950"/>
            <a:ext cx="71121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Scaling Methods Comparison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02863"/>
            <a:ext cx="13042821" cy="3440668"/>
          </a:xfrm>
          <a:prstGeom prst="roundRect">
            <a:avLst>
              <a:gd name="adj" fmla="val 242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910483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99887" y="3037165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Technique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911923" y="3037165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Case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471541" y="3037165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Algorithm Examples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01410" y="3481388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999887" y="3608070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Normalization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4911923" y="3608070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Bounded data, image processing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471541" y="3608070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KNN, Neural Networks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1410" y="405229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99887" y="4178975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Standardization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911923" y="4178975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Normally distributed data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471541" y="4178975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Linear Regression, PCA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1410" y="4623197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99887" y="4749879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Robust Scaler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911923" y="4749879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with outliers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471541" y="4749879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All algorithms when outliers present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01410" y="519410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99887" y="5320784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MaxAbs Scaler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911923" y="5320784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Sparse data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471541" y="5320784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Text data, sparse matrices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1410" y="5765006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99887" y="5891689"/>
            <a:ext cx="350770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Power Transformer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4911923" y="5891689"/>
            <a:ext cx="41552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Skewed distributions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9471541" y="5891689"/>
            <a:ext cx="41590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Algorithms assuming normality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955" y="538282"/>
            <a:ext cx="7579995" cy="611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Python Implementation: Scaling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82955" y="1541383"/>
            <a:ext cx="13064490" cy="5616892"/>
          </a:xfrm>
          <a:prstGeom prst="roundRect">
            <a:avLst>
              <a:gd name="adj" fmla="val 1464"/>
            </a:avLst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773192" y="1541383"/>
            <a:ext cx="13084016" cy="5616892"/>
          </a:xfrm>
          <a:prstGeom prst="roundRect">
            <a:avLst>
              <a:gd name="adj" fmla="val 523"/>
            </a:avLst>
          </a:prstGeom>
          <a:solidFill>
            <a:srgbClr val="F2F2F2"/>
          </a:solidFill>
          <a:ln/>
        </p:spPr>
      </p:sp>
      <p:sp>
        <p:nvSpPr>
          <p:cNvPr id="5" name="Text 3"/>
          <p:cNvSpPr/>
          <p:nvPr/>
        </p:nvSpPr>
        <p:spPr>
          <a:xfrm>
            <a:off x="968931" y="1688187"/>
            <a:ext cx="12692539" cy="532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sklearn.preprocessing import MinMaxScaler, StandardScaler
# Sample data
data = [[1, 2], [3, 4], [5, 6], [7, 8]]
# Min-Max Normalization
scaler = MinMaxScaler()
normalized_data = scaler.fit_transform(data)
print("Normalized Data:")
print(normalized_data)
# Standardization
scaler = StandardScaler()
standardized_data = scaler.fit_transform(data)
print("\nStandardized Data:")
print(standardized_data)
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82955" y="7378422"/>
            <a:ext cx="13064490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Both techniques are implemented using scikit-learn's preprocessing module, making them easy to apply in practice.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5572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Encoding Categorical Variables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593538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Machine learning algorithms work with numerical data. Categorical variables must be converted to numerical format through encoding techniques.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3749516"/>
            <a:ext cx="7556421" cy="1464112"/>
          </a:xfrm>
          <a:prstGeom prst="roundRect">
            <a:avLst>
              <a:gd name="adj" fmla="val 7495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3726656"/>
            <a:ext cx="7556421" cy="91440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7" name="Shape 4"/>
          <p:cNvSpPr/>
          <p:nvPr/>
        </p:nvSpPr>
        <p:spPr>
          <a:xfrm>
            <a:off x="9760744" y="3451860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73B48"/>
          </a:solidFill>
          <a:ln/>
        </p:spPr>
      </p:sp>
      <p:sp>
        <p:nvSpPr>
          <p:cNvPr id="8" name="Text 5"/>
          <p:cNvSpPr/>
          <p:nvPr/>
        </p:nvSpPr>
        <p:spPr>
          <a:xfrm>
            <a:off x="9939338" y="3600688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501408" y="424565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Nominal Data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501408" y="4674870"/>
            <a:ext cx="71139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Categories with no inherent order (e.g., colors: red, blue, green)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80190" y="5709642"/>
            <a:ext cx="7556421" cy="1464112"/>
          </a:xfrm>
          <a:prstGeom prst="roundRect">
            <a:avLst>
              <a:gd name="adj" fmla="val 7495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6280190" y="5686782"/>
            <a:ext cx="7556421" cy="91440"/>
          </a:xfrm>
          <a:prstGeom prst="roundRect">
            <a:avLst>
              <a:gd name="adj" fmla="val 91163"/>
            </a:avLst>
          </a:prstGeom>
          <a:solidFill>
            <a:srgbClr val="373B48"/>
          </a:solidFill>
          <a:ln/>
        </p:spPr>
      </p:sp>
      <p:sp>
        <p:nvSpPr>
          <p:cNvPr id="13" name="Shape 10"/>
          <p:cNvSpPr/>
          <p:nvPr/>
        </p:nvSpPr>
        <p:spPr>
          <a:xfrm>
            <a:off x="9760744" y="5411986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373B48"/>
          </a:solidFill>
          <a:ln/>
        </p:spPr>
      </p:sp>
      <p:sp>
        <p:nvSpPr>
          <p:cNvPr id="14" name="Text 11"/>
          <p:cNvSpPr/>
          <p:nvPr/>
        </p:nvSpPr>
        <p:spPr>
          <a:xfrm>
            <a:off x="9939338" y="5560814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501408" y="620577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Ordinal Data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6501408" y="6634996"/>
            <a:ext cx="71139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Categories with meaningful order (e.g., size: small, medium, large)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9874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Label Encoding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1678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Assigns integer values to categories, creating a numerical representation.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6559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Example Mapping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164443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Red → 0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551396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Blue → 1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938349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Green → 2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4542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Limitations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4962763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Implies order where none exists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5349716"/>
            <a:ext cx="49265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May affect algorithms assuming numerical relationships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6054209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Not suitable for nominal data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212086" y="2680811"/>
            <a:ext cx="7632025" cy="4425672"/>
          </a:xfrm>
          <a:prstGeom prst="roundRect">
            <a:avLst>
              <a:gd name="adj" fmla="val 1884"/>
            </a:avLst>
          </a:prstGeom>
          <a:solidFill>
            <a:srgbClr val="F2F2F2"/>
          </a:solidFill>
          <a:ln/>
        </p:spPr>
      </p:sp>
      <p:sp>
        <p:nvSpPr>
          <p:cNvPr id="13" name="Shape 11"/>
          <p:cNvSpPr/>
          <p:nvPr/>
        </p:nvSpPr>
        <p:spPr>
          <a:xfrm>
            <a:off x="6202204" y="2680811"/>
            <a:ext cx="7651790" cy="4425672"/>
          </a:xfrm>
          <a:prstGeom prst="roundRect">
            <a:avLst>
              <a:gd name="adj" fmla="val 673"/>
            </a:avLst>
          </a:prstGeom>
          <a:solidFill>
            <a:srgbClr val="F2F2F2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562" y="2829639"/>
            <a:ext cx="7255073" cy="4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sklearn.preprocessing import LabelEncoder
# Sample data
colors = ['Red', 'Blue', 'Green', 
 'Red', 'Blue']
encoder = LabelEncoder()
encoded_colors = encoder.fit_transform(colors)
print("Original:", colors)
print("Encoded:", encoded_colors)
print("Classes:", encoder.classes_)
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64876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One-Hot Encoding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88178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Creates binary columns for each category, avoiding false ordinal relationships.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6209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Red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050149"/>
            <a:ext cx="41821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[1, 0, 0]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5223986" y="36209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Blue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5223986" y="4050149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[0, 1, 0]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654302" y="36209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Green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654302" y="4050149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[0, 0, 1]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46653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Advantages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93790" y="527315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 ordinal relationships assumed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566011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Works well with most algorithms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93790" y="604706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Preserves categorical nature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234" y="501610"/>
            <a:ext cx="9470350" cy="568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Python Implementation: One-Hot Encoding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27234" y="1433393"/>
            <a:ext cx="13175933" cy="5799177"/>
          </a:xfrm>
          <a:prstGeom prst="roundRect">
            <a:avLst>
              <a:gd name="adj" fmla="val 1317"/>
            </a:avLst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718185" y="1433393"/>
            <a:ext cx="13194030" cy="5799177"/>
          </a:xfrm>
          <a:prstGeom prst="roundRect">
            <a:avLst>
              <a:gd name="adj" fmla="val 470"/>
            </a:avLst>
          </a:prstGeom>
          <a:solidFill>
            <a:srgbClr val="F2F2F2"/>
          </a:solidFill>
          <a:ln/>
        </p:spPr>
      </p:sp>
      <p:sp>
        <p:nvSpPr>
          <p:cNvPr id="5" name="Text 3"/>
          <p:cNvSpPr/>
          <p:nvPr/>
        </p:nvSpPr>
        <p:spPr>
          <a:xfrm>
            <a:off x="899993" y="1569720"/>
            <a:ext cx="12830413" cy="552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
from sklearn.preprocessing import OneHotEncoder
# Sample data
data = {'Color': ['Red', 'Blue', 'Green', 'Red'],
        'Size': ['Small', 'Medium', 'Large', 'Medium']}
df = pd.DataFrame(data)
# Using pandas get_dummies
encoded_df = pd.get_dummies(df, columns=['Color', 'Size'])
print("One-Hot Encoded Data:")
print(encoded_df)
# Using sklearn
encoder = OneHotEncoder()
encoded_array = encoder.fit_transform(df[['Color']]).toarray()
print("\nSklearn One-Hot Encoding:")
print(encoded_array)
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27234" y="7437001"/>
            <a:ext cx="1317593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Pandas get_dummies provides a quick solution, while sklearn offers more control and consistency.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82629"/>
            <a:ext cx="64125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Feature Scaling in Practice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99954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Feature scaling ensures all features contribute equally to the model, preventing features with larger scales from dominating.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540323"/>
            <a:ext cx="13042821" cy="2706529"/>
          </a:xfrm>
          <a:prstGeom prst="roundRect">
            <a:avLst>
              <a:gd name="adj" fmla="val 308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3547943"/>
            <a:ext cx="6513790" cy="2691289"/>
          </a:xfrm>
          <a:prstGeom prst="roundRect">
            <a:avLst>
              <a:gd name="adj" fmla="val 3097"/>
            </a:avLst>
          </a:prstGeom>
          <a:solidFill>
            <a:srgbClr val="E2E4E9"/>
          </a:solidFill>
          <a:ln/>
        </p:spPr>
      </p:sp>
      <p:sp>
        <p:nvSpPr>
          <p:cNvPr id="6" name="Text 4"/>
          <p:cNvSpPr/>
          <p:nvPr/>
        </p:nvSpPr>
        <p:spPr>
          <a:xfrm>
            <a:off x="999768" y="3746302"/>
            <a:ext cx="34974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Algorithms Requiring Scaling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99768" y="4175522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K-Nearest Neighbors (KNN)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4562475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Support Vector Machines (SVM)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9768" y="4949428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Neural Networks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99768" y="5336381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Principal Component Analysis (PCA)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99768" y="5723334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Gradient Descent-based algorithms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315200" y="3547943"/>
            <a:ext cx="6513790" cy="2691289"/>
          </a:xfrm>
          <a:prstGeom prst="rect">
            <a:avLst/>
          </a:prstGeom>
          <a:solidFill>
            <a:srgbClr val="E2E4E9"/>
          </a:solidFill>
          <a:ln/>
        </p:spPr>
      </p:sp>
      <p:sp>
        <p:nvSpPr>
          <p:cNvPr id="13" name="Shape 11"/>
          <p:cNvSpPr/>
          <p:nvPr/>
        </p:nvSpPr>
        <p:spPr>
          <a:xfrm>
            <a:off x="7315200" y="3547943"/>
            <a:ext cx="22860" cy="2691289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14" name="Text 12"/>
          <p:cNvSpPr/>
          <p:nvPr/>
        </p:nvSpPr>
        <p:spPr>
          <a:xfrm>
            <a:off x="7513558" y="3746302"/>
            <a:ext cx="39891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Algorithms Not Requiring Scaling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513558" y="4175522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Decision Trees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513558" y="4562475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Random Forest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513558" y="4949428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Gradient Boosting Trees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513558" y="5336381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Naive Bayes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93488"/>
            <a:ext cx="590109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Splitting Strategies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111222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Proper data splitting ensures reliable model evaluation and prevents overfitting.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3751183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70-80%</a:t>
            </a:r>
            <a:endParaRPr lang="en-US" sz="5150" dirty="0"/>
          </a:p>
        </p:txBody>
      </p:sp>
      <p:sp>
        <p:nvSpPr>
          <p:cNvPr id="6" name="Text 3"/>
          <p:cNvSpPr/>
          <p:nvPr/>
        </p:nvSpPr>
        <p:spPr>
          <a:xfrm>
            <a:off x="793790" y="4654153"/>
            <a:ext cx="23533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Training Set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5083373"/>
            <a:ext cx="23533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Used to train the model and learn patterns from data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3395186" y="3751183"/>
            <a:ext cx="23535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10-15%</a:t>
            </a:r>
            <a:endParaRPr lang="en-US" sz="5150" dirty="0"/>
          </a:p>
        </p:txBody>
      </p:sp>
      <p:sp>
        <p:nvSpPr>
          <p:cNvPr id="9" name="Text 6"/>
          <p:cNvSpPr/>
          <p:nvPr/>
        </p:nvSpPr>
        <p:spPr>
          <a:xfrm>
            <a:off x="3395186" y="4654153"/>
            <a:ext cx="23535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Validation Set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3395186" y="5083373"/>
            <a:ext cx="23535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Optional set for hyperparameter tuning and model selection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5996702" y="3751183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50"/>
              </a:lnSpc>
              <a:buNone/>
            </a:pPr>
            <a:r>
              <a:rPr lang="en-US" sz="5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20-30%</a:t>
            </a:r>
            <a:endParaRPr lang="en-US" sz="5150" dirty="0"/>
          </a:p>
        </p:txBody>
      </p:sp>
      <p:sp>
        <p:nvSpPr>
          <p:cNvPr id="12" name="Text 9"/>
          <p:cNvSpPr/>
          <p:nvPr/>
        </p:nvSpPr>
        <p:spPr>
          <a:xfrm>
            <a:off x="5996702" y="4654153"/>
            <a:ext cx="23533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Test Set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5996702" y="5083373"/>
            <a:ext cx="23533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Used to evaluate final model performance on unseen data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8195"/>
            <a:ext cx="687002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Cross-Validation Techniques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623197"/>
            <a:ext cx="13042821" cy="22860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4" name="Shape 2"/>
          <p:cNvSpPr/>
          <p:nvPr/>
        </p:nvSpPr>
        <p:spPr>
          <a:xfrm>
            <a:off x="3316486" y="4027884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5" name="Shape 3"/>
          <p:cNvSpPr/>
          <p:nvPr/>
        </p:nvSpPr>
        <p:spPr>
          <a:xfrm>
            <a:off x="3104674" y="439995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179088" y="443716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2087404" y="27651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K-Fold CV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3194328"/>
            <a:ext cx="467153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divided into k folds, model trained k times with different test fold each time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974556" y="4623197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10" name="Shape 8"/>
          <p:cNvSpPr/>
          <p:nvPr/>
        </p:nvSpPr>
        <p:spPr>
          <a:xfrm>
            <a:off x="5762744" y="439995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37158" y="443716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45593" y="541698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Stratified K-Fold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650218" y="5846207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Maintains class distribution in each fold, important for imbalanced datasets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632746" y="4027884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15" name="Shape 13"/>
          <p:cNvSpPr/>
          <p:nvPr/>
        </p:nvSpPr>
        <p:spPr>
          <a:xfrm>
            <a:off x="8420933" y="439995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95348" y="443716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7403783" y="27651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Leave-One-Out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308408" y="3194328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Each sample used as test set once, computationally expensive but thorough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1290935" y="4623197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C8CAC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079123" y="439995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153537" y="443716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10061972" y="541698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Time Series Split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966597" y="5846207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Respects temporal order, essential for time-dependent data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4287"/>
            <a:ext cx="944594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Python Implementation: Train-Test Split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981200"/>
            <a:ext cx="13042821" cy="4743212"/>
          </a:xfrm>
          <a:prstGeom prst="roundRect">
            <a:avLst>
              <a:gd name="adj" fmla="val 1757"/>
            </a:avLst>
          </a:prstGeom>
          <a:solidFill>
            <a:srgbClr val="F2F2F2"/>
          </a:solidFill>
          <a:ln/>
        </p:spPr>
      </p:sp>
      <p:sp>
        <p:nvSpPr>
          <p:cNvPr id="4" name="Shape 2"/>
          <p:cNvSpPr/>
          <p:nvPr/>
        </p:nvSpPr>
        <p:spPr>
          <a:xfrm>
            <a:off x="783908" y="1981200"/>
            <a:ext cx="13062585" cy="4743212"/>
          </a:xfrm>
          <a:prstGeom prst="roundRect">
            <a:avLst>
              <a:gd name="adj" fmla="val 628"/>
            </a:avLst>
          </a:prstGeom>
          <a:solidFill>
            <a:srgbClr val="F2F2F2"/>
          </a:solidFill>
          <a:ln/>
        </p:spPr>
      </p:sp>
      <p:sp>
        <p:nvSpPr>
          <p:cNvPr id="5" name="Text 3"/>
          <p:cNvSpPr/>
          <p:nvPr/>
        </p:nvSpPr>
        <p:spPr>
          <a:xfrm>
            <a:off x="982266" y="2130028"/>
            <a:ext cx="12665869" cy="4445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sklearn.model_selection import train_test_split
# Sample data
X = [[1, 2], [3, 4], [5, 6], [7, 8], [9, 10]]
y = [0, 0, 1, 1, 1]
X_train, X_test, y_train, y_test = train_test_split(
    X, y, test_size=0.2, random_state=42)
print("Training features:", X_train)
print("Test features:", X_test)
print("Training labels:", y_train)
print("Test labels:", y_test)
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694765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random_state parameter ensures reproducibility, while test_size controls the split ratio.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5675" y="437078"/>
            <a:ext cx="6456045" cy="496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Common Preprocessing Mistakes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35675" y="125146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535" y="127432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5" name="Text 3"/>
          <p:cNvSpPr/>
          <p:nvPr/>
        </p:nvSpPr>
        <p:spPr>
          <a:xfrm>
            <a:off x="853321" y="158305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453039" y="1433155"/>
            <a:ext cx="1986796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Data Leakage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453039" y="177677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Using test data information during training, leading to overly optimistic performance estimates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5675" y="237160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535" y="239446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10" name="Text 8"/>
          <p:cNvSpPr/>
          <p:nvPr/>
        </p:nvSpPr>
        <p:spPr>
          <a:xfrm>
            <a:off x="853321" y="270319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1453039" y="2553295"/>
            <a:ext cx="2245400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Scaling Before Splitting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453039" y="289691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Should always split data first, then scale to prevent information leakage from test set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5675" y="349174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535" y="351460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15" name="Text 13"/>
          <p:cNvSpPr/>
          <p:nvPr/>
        </p:nvSpPr>
        <p:spPr>
          <a:xfrm>
            <a:off x="853321" y="382333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3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1453039" y="3673435"/>
            <a:ext cx="1986796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Over-preprocessing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453039" y="401705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Applying unnecessary transformations that may remove important patterns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35675" y="461188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535" y="463474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20" name="Text 18"/>
          <p:cNvSpPr/>
          <p:nvPr/>
        </p:nvSpPr>
        <p:spPr>
          <a:xfrm>
            <a:off x="853321" y="494347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4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1453039" y="4793575"/>
            <a:ext cx="1986796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Ignoring Data Types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453039" y="513719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Treating categorical variables as numerical without proper encoding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35675" y="573202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58535" y="575488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25" name="Text 23"/>
          <p:cNvSpPr/>
          <p:nvPr/>
        </p:nvSpPr>
        <p:spPr>
          <a:xfrm>
            <a:off x="853321" y="606361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5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1453039" y="5913715"/>
            <a:ext cx="2471380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Removing Outliers Blindly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453039" y="625733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May lose important information; always investigate before removal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35675" y="6852166"/>
            <a:ext cx="13359051" cy="961311"/>
          </a:xfrm>
          <a:prstGeom prst="roundRect">
            <a:avLst>
              <a:gd name="adj" fmla="val 694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58535" y="6875026"/>
            <a:ext cx="635675" cy="915591"/>
          </a:xfrm>
          <a:prstGeom prst="roundRect">
            <a:avLst>
              <a:gd name="adj" fmla="val 6186"/>
            </a:avLst>
          </a:prstGeom>
          <a:solidFill>
            <a:srgbClr val="E2E4E9"/>
          </a:solidFill>
          <a:ln/>
        </p:spPr>
      </p:sp>
      <p:sp>
        <p:nvSpPr>
          <p:cNvPr id="30" name="Text 28"/>
          <p:cNvSpPr/>
          <p:nvPr/>
        </p:nvSpPr>
        <p:spPr>
          <a:xfrm>
            <a:off x="853321" y="7183755"/>
            <a:ext cx="238363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6</a:t>
            </a:r>
            <a:endParaRPr lang="en-US" sz="1850" dirty="0"/>
          </a:p>
        </p:txBody>
      </p:sp>
      <p:sp>
        <p:nvSpPr>
          <p:cNvPr id="31" name="Text 29"/>
          <p:cNvSpPr/>
          <p:nvPr/>
        </p:nvSpPr>
        <p:spPr>
          <a:xfrm>
            <a:off x="1453039" y="7033855"/>
            <a:ext cx="2926199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Not Handling Class Imbalance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1453039" y="7377470"/>
            <a:ext cx="12359997" cy="254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Ignoring imbalanced classes in classification problems affects model performance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58685"/>
            <a:ext cx="581477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Real-World Applications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2875597"/>
            <a:ext cx="595313" cy="5953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37109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Healthcare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637109" y="3472220"/>
            <a:ext cx="555402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Preprocessing patient data for disease prediction, handling missing medical records, and normalizing lab test results for accurate diagnosis models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2875597"/>
            <a:ext cx="595313" cy="5953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82464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Finance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8282464" y="3472220"/>
            <a:ext cx="55541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Credit scoring with mixed data types, fraud detection with outlier handling, and stock price prediction with feature scaling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821674"/>
            <a:ext cx="595313" cy="5953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37109" y="498907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E-commerce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637109" y="5418296"/>
            <a:ext cx="555402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Customer segmentation with categorical encoding, recommendation systems with data normalization, and sales forecasting with time series preprocessing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9144" y="4821674"/>
            <a:ext cx="595313" cy="59531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82464" y="498907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Image Processing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8282464" y="5418296"/>
            <a:ext cx="55541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Pixel normalization for computer vision, data augmentation for training, and feature extraction preprocessing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2106"/>
            <a:ext cx="58876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Exam Preparation Guide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281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Short Answer Topics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29862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Define data preprocessing and explain its importance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68558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Difference between normalization and standardization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07253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Methods to handle missing values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45948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One-hot encoding with examples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84643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5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Cross-validation and its purpose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27281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Long Answer Topics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7564874" y="329862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Complete data preprocessing pipeline with examples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368558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Compare outlier detection and treatment methods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407253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Importance of feature scaling in ML algorithms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445948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Techniques for encoding categorical variables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93790" y="5456634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D4D6DE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5759529"/>
            <a:ext cx="248007" cy="19835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438513" y="5704523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Practical Tip: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Practice writing Python code for each preprocessing technique. Hands-on implementation solidifies understanding and prepares you for practical exams.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30" y="507206"/>
            <a:ext cx="6468785" cy="576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Terminal Learning Objectives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922258" y="1729145"/>
            <a:ext cx="184428" cy="829985"/>
          </a:xfrm>
          <a:prstGeom prst="roundRect">
            <a:avLst>
              <a:gd name="adj" fmla="val 420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7830" y="1608058"/>
            <a:ext cx="553403" cy="553403"/>
          </a:xfrm>
          <a:prstGeom prst="roundRect">
            <a:avLst>
              <a:gd name="adj" fmla="val 82616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6181" y="1746409"/>
            <a:ext cx="276701" cy="2767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75661" y="1636871"/>
            <a:ext cx="3137297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TLO 1: Understand Concepts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475661" y="2035731"/>
            <a:ext cx="12416909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Grasp fundamental data preprocessing concepts and their role in machine learning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1198959" y="3020378"/>
            <a:ext cx="184428" cy="829985"/>
          </a:xfrm>
          <a:prstGeom prst="roundRect">
            <a:avLst>
              <a:gd name="adj" fmla="val 420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14532" y="2899291"/>
            <a:ext cx="553403" cy="553403"/>
          </a:xfrm>
          <a:prstGeom prst="roundRect">
            <a:avLst>
              <a:gd name="adj" fmla="val 82616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2882" y="3037642"/>
            <a:ext cx="276701" cy="27670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752362" y="2928104"/>
            <a:ext cx="290143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TLO 2: Handle Data Issues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752362" y="3326963"/>
            <a:ext cx="12140208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Master techniques for handling missing values and outliers effectively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1475661" y="4311610"/>
            <a:ext cx="184428" cy="829985"/>
          </a:xfrm>
          <a:prstGeom prst="roundRect">
            <a:avLst>
              <a:gd name="adj" fmla="val 420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291233" y="4190524"/>
            <a:ext cx="553403" cy="553403"/>
          </a:xfrm>
          <a:prstGeom prst="roundRect">
            <a:avLst>
              <a:gd name="adj" fmla="val 82616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29583" y="4328874"/>
            <a:ext cx="276701" cy="27670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029063" y="4219337"/>
            <a:ext cx="230576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TLO 3: Apply Scaling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2029063" y="4618196"/>
            <a:ext cx="118635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Implement normalization and standardization for feature scaling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1752362" y="5602843"/>
            <a:ext cx="184428" cy="829985"/>
          </a:xfrm>
          <a:prstGeom prst="roundRect">
            <a:avLst>
              <a:gd name="adj" fmla="val 420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567934" y="5481757"/>
            <a:ext cx="553403" cy="553403"/>
          </a:xfrm>
          <a:prstGeom prst="roundRect">
            <a:avLst>
              <a:gd name="adj" fmla="val 82616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06285" y="5620107"/>
            <a:ext cx="276701" cy="27670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2305764" y="5510570"/>
            <a:ext cx="2685931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TLO 4: Encode Variables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2305764" y="5909429"/>
            <a:ext cx="11586805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Convert categorical variables to numerical format using appropriate encoding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1475661" y="6894076"/>
            <a:ext cx="184428" cy="829985"/>
          </a:xfrm>
          <a:prstGeom prst="roundRect">
            <a:avLst>
              <a:gd name="adj" fmla="val 420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1291233" y="6772989"/>
            <a:ext cx="553403" cy="553403"/>
          </a:xfrm>
          <a:prstGeom prst="roundRect">
            <a:avLst>
              <a:gd name="adj" fmla="val 82616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29583" y="6911340"/>
            <a:ext cx="276701" cy="27670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2029063" y="6801803"/>
            <a:ext cx="2305764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TLO 5: Split Data</a:t>
            </a:r>
            <a:endParaRPr lang="en-US" sz="1800" dirty="0"/>
          </a:p>
        </p:txBody>
      </p:sp>
      <p:sp>
        <p:nvSpPr>
          <p:cNvPr id="27" name="Text 20"/>
          <p:cNvSpPr/>
          <p:nvPr/>
        </p:nvSpPr>
        <p:spPr>
          <a:xfrm>
            <a:off x="2029063" y="7200662"/>
            <a:ext cx="1186350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Perform proper data splitting and validation for reliable model evaluation</a:t>
            </a:r>
            <a:endParaRPr lang="en-US" sz="14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153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Key Takeaways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2844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Data preprocessing is the foundation of successful machine learning projects. Master these essential principles: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369225"/>
            <a:ext cx="4215289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9768" y="25752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Always Preprocess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300442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Never feed raw data directly to ML algorithms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2369225"/>
            <a:ext cx="4215408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13415" y="2575203"/>
            <a:ext cx="271355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Handle Missing Values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13415" y="3004423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Choose appropriate methods based on data type and pattern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21203" y="2369225"/>
            <a:ext cx="4215289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27181" y="2575203"/>
            <a:ext cx="27637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Treat Outliers Carefully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827181" y="300442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Investigate before removal to avoid losing information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4043839"/>
            <a:ext cx="4215289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99768" y="42498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Scale Features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99768" y="4679037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Essential for distance-based algorithms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207437" y="4043839"/>
            <a:ext cx="4215408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13415" y="42498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Encode Properly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5413415" y="4679037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 appropriate encoding for categorical variables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9621203" y="4043839"/>
            <a:ext cx="4215289" cy="1476256"/>
          </a:xfrm>
          <a:prstGeom prst="roundRect">
            <a:avLst>
              <a:gd name="adj" fmla="val 32267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827181" y="42498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Split Correctly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9827181" y="467903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Prevent data leakage through proper splitting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793790" y="5718453"/>
            <a:ext cx="13042702" cy="1158716"/>
          </a:xfrm>
          <a:prstGeom prst="roundRect">
            <a:avLst>
              <a:gd name="adj" fmla="val 4110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9768" y="5924431"/>
            <a:ext cx="25219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Use Cross-Validation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999768" y="6353651"/>
            <a:ext cx="1263074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Ensure reliable model evaluation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93790" y="710041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Mastering these techniques will significantly improve your machine learning model performance and prepare you for real-world applications.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2025-12-23T21:58:46Z</dcterms:created>
  <dcterms:modified xsi:type="dcterms:W3CDTF">2025-12-23T21:58:46Z</dcterms:modified>
</cp:coreProperties>
</file>