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notesMasterIdLst>
    <p:notesMasterId r:id="rId32"/>
  </p:notesMasterIdLst>
  <p:sldSz cx="14630400" cy="8229600"/>
  <p:notesSz cx="8229600" cy="14630400"/>
  <p:embeddedFontLst>
    <p:embeddedFont>
      <p:font typeface="Raleway"/>
      <p:regular r:id="rId37"/>
    </p:embeddedFont>
    <p:embeddedFont>
      <p:font typeface="Raleway"/>
      <p:regular r:id="rId38"/>
    </p:embeddedFont>
    <p:embeddedFont>
      <p:font typeface="Raleway"/>
      <p:regular r:id="rId39"/>
    </p:embeddedFont>
    <p:embeddedFont>
      <p:font typeface="Raleway"/>
      <p:regular r:id="rId40"/>
    </p:embeddedFont>
    <p:embeddedFont>
      <p:font typeface="Roboto"/>
      <p:regular r:id="rId41"/>
    </p:embeddedFont>
    <p:embeddedFont>
      <p:font typeface="Roboto"/>
      <p:regular r:id="rId42"/>
    </p:embeddedFont>
    <p:embeddedFont>
      <p:font typeface="Roboto"/>
      <p:regular r:id="rId43"/>
    </p:embeddedFont>
    <p:embeddedFont>
      <p:font typeface="Roboto"/>
      <p:regular r:id="rId44"/>
    </p:embeddedFont>
  </p:embeddedFon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37" Type="http://schemas.openxmlformats.org/officeDocument/2006/relationships/font" Target="fonts/font1.fntdata"/><Relationship Id="rId38" Type="http://schemas.openxmlformats.org/officeDocument/2006/relationships/font" Target="fonts/font2.fntdata"/><Relationship Id="rId39" Type="http://schemas.openxmlformats.org/officeDocument/2006/relationships/font" Target="fonts/font3.fntdata"/><Relationship Id="rId40" Type="http://schemas.openxmlformats.org/officeDocument/2006/relationships/font" Target="fonts/font4.fntdata"/><Relationship Id="rId41" Type="http://schemas.openxmlformats.org/officeDocument/2006/relationships/font" Target="fonts/font5.fntdata"/><Relationship Id="rId42" Type="http://schemas.openxmlformats.org/officeDocument/2006/relationships/font" Target="fonts/font6.fntdata"/><Relationship Id="rId43" Type="http://schemas.openxmlformats.org/officeDocument/2006/relationships/font" Target="fonts/font7.fntdata"/><Relationship Id="rId44" Type="http://schemas.openxmlformats.org/officeDocument/2006/relationships/font" Target="fonts/font8.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2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lide 2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lide 2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lide 2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Slide 2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lide 2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lide 2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lide 2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Slide 2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lide 2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Slide 3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slideLayout" Target="../slideLayouts/slideLayout28.xml"/><Relationship Id="rId29" Type="http://schemas.openxmlformats.org/officeDocument/2006/relationships/slideLayout" Target="../slideLayouts/slideLayout29.xml"/><Relationship Id="rId30" Type="http://schemas.openxmlformats.org/officeDocument/2006/relationships/slideLayout" Target="../slideLayouts/slideLayout30.xml"/><Relationship Id="rId31" Type="http://schemas.openxmlformats.org/officeDocument/2006/relationships/slideLayout" Target="../slideLayouts/slideLayout31.xml"/><Relationship Id="rId3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3.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4.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svg"/><Relationship Id="rId3" Type="http://schemas.openxmlformats.org/officeDocument/2006/relationships/image" Target="../media/image-4-3.png"/><Relationship Id="rId4" Type="http://schemas.openxmlformats.org/officeDocument/2006/relationships/image" Target="../media/image-4-4.svg"/><Relationship Id="rId5" Type="http://schemas.openxmlformats.org/officeDocument/2006/relationships/image" Target="../media/image-4-5.png"/><Relationship Id="rId6" Type="http://schemas.openxmlformats.org/officeDocument/2006/relationships/image" Target="../media/image-4-6.svg"/><Relationship Id="rId7" Type="http://schemas.openxmlformats.org/officeDocument/2006/relationships/image" Target="../media/image-4-7.png"/><Relationship Id="rId8" Type="http://schemas.openxmlformats.org/officeDocument/2006/relationships/image" Target="../media/image-4-8.svg"/><Relationship Id="rId9" Type="http://schemas.openxmlformats.org/officeDocument/2006/relationships/image" Target="../media/image-4-9.png"/><Relationship Id="rId10" Type="http://schemas.openxmlformats.org/officeDocument/2006/relationships/image" Target="../media/image-4-10.svg"/><Relationship Id="rId11" Type="http://schemas.openxmlformats.org/officeDocument/2006/relationships/image" Target="../media/image-4-11.png"/><Relationship Id="rId12" Type="http://schemas.openxmlformats.org/officeDocument/2006/relationships/image" Target="../media/image-4-12.svg"/><Relationship Id="rId13" Type="http://schemas.openxmlformats.org/officeDocument/2006/relationships/slideLayout" Target="../slideLayouts/slideLayout5.xml"/><Relationship Id="rId1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6.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7.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8.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0.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svg"/><Relationship Id="rId3" Type="http://schemas.openxmlformats.org/officeDocument/2006/relationships/image" Target="../media/image-10-3.png"/><Relationship Id="rId4" Type="http://schemas.openxmlformats.org/officeDocument/2006/relationships/image" Target="../media/image-10-4.svg"/><Relationship Id="rId5" Type="http://schemas.openxmlformats.org/officeDocument/2006/relationships/image" Target="../media/image-10-5.png"/><Relationship Id="rId6" Type="http://schemas.openxmlformats.org/officeDocument/2006/relationships/image" Target="../media/image-10-6.svg"/><Relationship Id="rId7" Type="http://schemas.openxmlformats.org/officeDocument/2006/relationships/slideLayout" Target="../slideLayouts/slideLayout11.xml"/><Relationship Id="rId8"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slideLayout" Target="../slideLayouts/slideLayout13.xml"/><Relationship Id="rId8"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slideLayout" Target="../slideLayouts/slideLayout14.xml"/><Relationship Id="rId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24.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image" Target="../media/image-26-2.png"/><Relationship Id="rId3" Type="http://schemas.openxmlformats.org/officeDocument/2006/relationships/image" Target="../media/image-26-3.svg"/><Relationship Id="rId4" Type="http://schemas.openxmlformats.org/officeDocument/2006/relationships/image" Target="../media/image-26-4.png"/><Relationship Id="rId5" Type="http://schemas.openxmlformats.org/officeDocument/2006/relationships/image" Target="../media/image-26-5.png"/><Relationship Id="rId6" Type="http://schemas.openxmlformats.org/officeDocument/2006/relationships/image" Target="../media/image-26-6.svg"/><Relationship Id="rId7" Type="http://schemas.openxmlformats.org/officeDocument/2006/relationships/image" Target="../media/image-26-7.png"/><Relationship Id="rId8" Type="http://schemas.openxmlformats.org/officeDocument/2006/relationships/image" Target="../media/image-26-8.png"/><Relationship Id="rId9" Type="http://schemas.openxmlformats.org/officeDocument/2006/relationships/image" Target="../media/image-26-9.svg"/><Relationship Id="rId10" Type="http://schemas.openxmlformats.org/officeDocument/2006/relationships/image" Target="../media/image-26-10.png"/><Relationship Id="rId11" Type="http://schemas.openxmlformats.org/officeDocument/2006/relationships/image" Target="../media/image-26-11.png"/><Relationship Id="rId12" Type="http://schemas.openxmlformats.org/officeDocument/2006/relationships/image" Target="../media/image-26-12.svg"/><Relationship Id="rId13" Type="http://schemas.openxmlformats.org/officeDocument/2006/relationships/image" Target="../media/image-26-13.png"/><Relationship Id="rId14" Type="http://schemas.openxmlformats.org/officeDocument/2006/relationships/image" Target="../media/image-26-14.png"/><Relationship Id="rId15" Type="http://schemas.openxmlformats.org/officeDocument/2006/relationships/image" Target="../media/image-26-15.svg"/><Relationship Id="rId16" Type="http://schemas.openxmlformats.org/officeDocument/2006/relationships/slideLayout" Target="../slideLayouts/slideLayout27.xml"/><Relationship Id="rId17"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31.xml"/><Relationship Id="rId3"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280190" y="3338393"/>
            <a:ext cx="7444502" cy="620078"/>
          </a:xfrm>
          <a:prstGeom prst="rect">
            <a:avLst/>
          </a:prstGeom>
          <a:noFill/>
          <a:ln/>
        </p:spPr>
        <p:txBody>
          <a:bodyPr wrap="none" lIns="0" tIns="0" rIns="0" bIns="0" rtlCol="0" anchor="t"/>
          <a:lstStyle/>
          <a:p>
            <a:pPr algn="l" indent="0" marL="0">
              <a:lnSpc>
                <a:spcPts val="4850"/>
              </a:lnSpc>
              <a:buNone/>
            </a:pPr>
            <a:r>
              <a:rPr lang="en-US" sz="3900" dirty="0">
                <a:solidFill>
                  <a:srgbClr val="1B1B27"/>
                </a:solidFill>
                <a:latin typeface="Raleway" pitchFamily="34" charset="0"/>
                <a:ea typeface="Raleway" pitchFamily="34" charset="-122"/>
                <a:cs typeface="Raleway" pitchFamily="34" charset="-120"/>
              </a:rPr>
              <a:t>Feature Selection and Extraction</a:t>
            </a:r>
            <a:endParaRPr lang="en-US" sz="3900" dirty="0"/>
          </a:p>
        </p:txBody>
      </p:sp>
      <p:sp>
        <p:nvSpPr>
          <p:cNvPr id="4" name="Text 1"/>
          <p:cNvSpPr/>
          <p:nvPr/>
        </p:nvSpPr>
        <p:spPr>
          <a:xfrm>
            <a:off x="6280190" y="4256127"/>
            <a:ext cx="7556421" cy="635079"/>
          </a:xfrm>
          <a:prstGeom prst="rect">
            <a:avLst/>
          </a:prstGeom>
          <a:noFill/>
          <a:ln/>
        </p:spPr>
        <p:txBody>
          <a:bodyPr wrap="squar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A comprehensive guide to dimensionality reduction techniques in machine learning for MSBTE diploma students.</a:t>
            </a:r>
            <a:endParaRPr lang="en-US" sz="15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280190" y="1966674"/>
            <a:ext cx="4961811" cy="620078"/>
          </a:xfrm>
          <a:prstGeom prst="rect">
            <a:avLst/>
          </a:prstGeom>
          <a:noFill/>
          <a:ln/>
        </p:spPr>
        <p:txBody>
          <a:bodyPr wrap="none" lIns="0" tIns="0" rIns="0" bIns="0" rtlCol="0" anchor="t"/>
          <a:lstStyle/>
          <a:p>
            <a:pPr algn="l" indent="0" marL="0">
              <a:lnSpc>
                <a:spcPts val="4850"/>
              </a:lnSpc>
              <a:buNone/>
            </a:pPr>
            <a:r>
              <a:rPr lang="en-US" sz="3900" dirty="0">
                <a:solidFill>
                  <a:srgbClr val="1B1B27"/>
                </a:solidFill>
                <a:latin typeface="Raleway" pitchFamily="34" charset="0"/>
                <a:ea typeface="Raleway" pitchFamily="34" charset="-122"/>
                <a:cs typeface="Raleway" pitchFamily="34" charset="-120"/>
              </a:rPr>
              <a:t>What Are Features?</a:t>
            </a:r>
            <a:endParaRPr lang="en-US" sz="3900" dirty="0"/>
          </a:p>
        </p:txBody>
      </p:sp>
      <p:sp>
        <p:nvSpPr>
          <p:cNvPr id="4" name="Text 1"/>
          <p:cNvSpPr/>
          <p:nvPr/>
        </p:nvSpPr>
        <p:spPr>
          <a:xfrm>
            <a:off x="6280190" y="3082766"/>
            <a:ext cx="2977039" cy="372070"/>
          </a:xfrm>
          <a:prstGeom prst="rect">
            <a:avLst/>
          </a:prstGeom>
          <a:noFill/>
          <a:ln/>
        </p:spPr>
        <p:txBody>
          <a:bodyPr wrap="none" lIns="0" tIns="0" rIns="0" bIns="0" rtlCol="0" anchor="t"/>
          <a:lstStyle/>
          <a:p>
            <a:pPr algn="l" indent="0" marL="0">
              <a:lnSpc>
                <a:spcPts val="2900"/>
              </a:lnSpc>
              <a:buNone/>
            </a:pPr>
            <a:r>
              <a:rPr lang="en-US" sz="2300" dirty="0">
                <a:solidFill>
                  <a:srgbClr val="1B1B27"/>
                </a:solidFill>
                <a:latin typeface="Raleway" pitchFamily="34" charset="0"/>
                <a:ea typeface="Raleway" pitchFamily="34" charset="-122"/>
                <a:cs typeface="Raleway" pitchFamily="34" charset="-120"/>
              </a:rPr>
              <a:t>Feature Selection</a:t>
            </a:r>
            <a:endParaRPr lang="en-US" sz="2300" dirty="0"/>
          </a:p>
        </p:txBody>
      </p:sp>
      <p:sp>
        <p:nvSpPr>
          <p:cNvPr id="5" name="Text 2"/>
          <p:cNvSpPr/>
          <p:nvPr/>
        </p:nvSpPr>
        <p:spPr>
          <a:xfrm>
            <a:off x="6280190" y="3653195"/>
            <a:ext cx="3536156" cy="1270159"/>
          </a:xfrm>
          <a:prstGeom prst="rect">
            <a:avLst/>
          </a:prstGeom>
          <a:noFill/>
          <a:ln/>
        </p:spPr>
        <p:txBody>
          <a:bodyPr wrap="squar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Selecting a subset of relevant features from the original dataset without transformation. Like choosing the best ingredients from your pantry.</a:t>
            </a:r>
            <a:endParaRPr lang="en-US" sz="1550" dirty="0"/>
          </a:p>
        </p:txBody>
      </p:sp>
      <p:sp>
        <p:nvSpPr>
          <p:cNvPr id="6" name="Text 3"/>
          <p:cNvSpPr/>
          <p:nvPr/>
        </p:nvSpPr>
        <p:spPr>
          <a:xfrm>
            <a:off x="6280190" y="5101947"/>
            <a:ext cx="3536156" cy="317540"/>
          </a:xfrm>
          <a:prstGeom prst="rect">
            <a:avLst/>
          </a:prstGeom>
          <a:noFill/>
          <a:ln/>
        </p:spPr>
        <p:txBody>
          <a:bodyPr wrap="none" lIns="0" tIns="0" rIns="0" bIns="0" rtlCol="0" anchor="t"/>
          <a:lstStyle/>
          <a:p>
            <a:pPr algn="l" marL="342900" indent="-342900">
              <a:lnSpc>
                <a:spcPts val="2500"/>
              </a:lnSpc>
              <a:buSzPct val="100000"/>
              <a:buChar char="•"/>
            </a:pPr>
            <a:r>
              <a:rPr lang="en-US" sz="1550" dirty="0">
                <a:solidFill>
                  <a:srgbClr val="3C3939"/>
                </a:solidFill>
                <a:latin typeface="Roboto" pitchFamily="34" charset="0"/>
                <a:ea typeface="Roboto" pitchFamily="34" charset="-122"/>
                <a:cs typeface="Roboto" pitchFamily="34" charset="-120"/>
              </a:rPr>
              <a:t>Removes irrelevant features</a:t>
            </a:r>
            <a:endParaRPr lang="en-US" sz="1550" dirty="0"/>
          </a:p>
        </p:txBody>
      </p:sp>
      <p:sp>
        <p:nvSpPr>
          <p:cNvPr id="7" name="Text 4"/>
          <p:cNvSpPr/>
          <p:nvPr/>
        </p:nvSpPr>
        <p:spPr>
          <a:xfrm>
            <a:off x="6280190" y="5488900"/>
            <a:ext cx="3536156" cy="317540"/>
          </a:xfrm>
          <a:prstGeom prst="rect">
            <a:avLst/>
          </a:prstGeom>
          <a:noFill/>
          <a:ln/>
        </p:spPr>
        <p:txBody>
          <a:bodyPr wrap="none" lIns="0" tIns="0" rIns="0" bIns="0" rtlCol="0" anchor="t"/>
          <a:lstStyle/>
          <a:p>
            <a:pPr algn="l" marL="342900" indent="-342900">
              <a:lnSpc>
                <a:spcPts val="2500"/>
              </a:lnSpc>
              <a:buSzPct val="100000"/>
              <a:buChar char="•"/>
            </a:pPr>
            <a:r>
              <a:rPr lang="en-US" sz="1550" dirty="0">
                <a:solidFill>
                  <a:srgbClr val="3C3939"/>
                </a:solidFill>
                <a:latin typeface="Roboto" pitchFamily="34" charset="0"/>
                <a:ea typeface="Roboto" pitchFamily="34" charset="-122"/>
                <a:cs typeface="Roboto" pitchFamily="34" charset="-120"/>
              </a:rPr>
              <a:t>Keeps original feature meaning</a:t>
            </a:r>
            <a:endParaRPr lang="en-US" sz="1550" dirty="0"/>
          </a:p>
        </p:txBody>
      </p:sp>
      <p:sp>
        <p:nvSpPr>
          <p:cNvPr id="8" name="Text 5"/>
          <p:cNvSpPr/>
          <p:nvPr/>
        </p:nvSpPr>
        <p:spPr>
          <a:xfrm>
            <a:off x="6280190" y="5875853"/>
            <a:ext cx="3536156" cy="317540"/>
          </a:xfrm>
          <a:prstGeom prst="rect">
            <a:avLst/>
          </a:prstGeom>
          <a:noFill/>
          <a:ln/>
        </p:spPr>
        <p:txBody>
          <a:bodyPr wrap="none" lIns="0" tIns="0" rIns="0" bIns="0" rtlCol="0" anchor="t"/>
          <a:lstStyle/>
          <a:p>
            <a:pPr algn="l" marL="342900" indent="-342900">
              <a:lnSpc>
                <a:spcPts val="2500"/>
              </a:lnSpc>
              <a:buSzPct val="100000"/>
              <a:buChar char="•"/>
            </a:pPr>
            <a:r>
              <a:rPr lang="en-US" sz="1550" dirty="0">
                <a:solidFill>
                  <a:srgbClr val="3C3939"/>
                </a:solidFill>
                <a:latin typeface="Roboto" pitchFamily="34" charset="0"/>
                <a:ea typeface="Roboto" pitchFamily="34" charset="-122"/>
                <a:cs typeface="Roboto" pitchFamily="34" charset="-120"/>
              </a:rPr>
              <a:t>Improves interpretability</a:t>
            </a:r>
            <a:endParaRPr lang="en-US" sz="1550" dirty="0"/>
          </a:p>
        </p:txBody>
      </p:sp>
      <p:sp>
        <p:nvSpPr>
          <p:cNvPr id="9" name="Text 6"/>
          <p:cNvSpPr/>
          <p:nvPr/>
        </p:nvSpPr>
        <p:spPr>
          <a:xfrm>
            <a:off x="10308074" y="3082766"/>
            <a:ext cx="2977039" cy="372070"/>
          </a:xfrm>
          <a:prstGeom prst="rect">
            <a:avLst/>
          </a:prstGeom>
          <a:noFill/>
          <a:ln/>
        </p:spPr>
        <p:txBody>
          <a:bodyPr wrap="none" lIns="0" tIns="0" rIns="0" bIns="0" rtlCol="0" anchor="t"/>
          <a:lstStyle/>
          <a:p>
            <a:pPr algn="l" indent="0" marL="0">
              <a:lnSpc>
                <a:spcPts val="2900"/>
              </a:lnSpc>
              <a:buNone/>
            </a:pPr>
            <a:r>
              <a:rPr lang="en-US" sz="2300" dirty="0">
                <a:solidFill>
                  <a:srgbClr val="1B1B27"/>
                </a:solidFill>
                <a:latin typeface="Raleway" pitchFamily="34" charset="0"/>
                <a:ea typeface="Raleway" pitchFamily="34" charset="-122"/>
                <a:cs typeface="Raleway" pitchFamily="34" charset="-120"/>
              </a:rPr>
              <a:t>Feature Extraction</a:t>
            </a:r>
            <a:endParaRPr lang="en-US" sz="2300" dirty="0"/>
          </a:p>
        </p:txBody>
      </p:sp>
      <p:sp>
        <p:nvSpPr>
          <p:cNvPr id="10" name="Text 7"/>
          <p:cNvSpPr/>
          <p:nvPr/>
        </p:nvSpPr>
        <p:spPr>
          <a:xfrm>
            <a:off x="10308074" y="3653195"/>
            <a:ext cx="3536156" cy="952619"/>
          </a:xfrm>
          <a:prstGeom prst="rect">
            <a:avLst/>
          </a:prstGeom>
          <a:noFill/>
          <a:ln/>
        </p:spPr>
        <p:txBody>
          <a:bodyPr wrap="squar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Creating new features by combining or transforming existing ones. Like mixing ingredients to create a new recipe.</a:t>
            </a:r>
            <a:endParaRPr lang="en-US" sz="1550" dirty="0"/>
          </a:p>
        </p:txBody>
      </p:sp>
      <p:sp>
        <p:nvSpPr>
          <p:cNvPr id="11" name="Text 8"/>
          <p:cNvSpPr/>
          <p:nvPr/>
        </p:nvSpPr>
        <p:spPr>
          <a:xfrm>
            <a:off x="10308074" y="4784408"/>
            <a:ext cx="3536156" cy="317540"/>
          </a:xfrm>
          <a:prstGeom prst="rect">
            <a:avLst/>
          </a:prstGeom>
          <a:noFill/>
          <a:ln/>
        </p:spPr>
        <p:txBody>
          <a:bodyPr wrap="none" lIns="0" tIns="0" rIns="0" bIns="0" rtlCol="0" anchor="t"/>
          <a:lstStyle/>
          <a:p>
            <a:pPr algn="l" marL="342900" indent="-342900">
              <a:lnSpc>
                <a:spcPts val="2500"/>
              </a:lnSpc>
              <a:buSzPct val="100000"/>
              <a:buChar char="•"/>
            </a:pPr>
            <a:r>
              <a:rPr lang="en-US" sz="1550" dirty="0">
                <a:solidFill>
                  <a:srgbClr val="3C3939"/>
                </a:solidFill>
                <a:latin typeface="Roboto" pitchFamily="34" charset="0"/>
                <a:ea typeface="Roboto" pitchFamily="34" charset="-122"/>
                <a:cs typeface="Roboto" pitchFamily="34" charset="-120"/>
              </a:rPr>
              <a:t>Transforms original features</a:t>
            </a:r>
            <a:endParaRPr lang="en-US" sz="1550" dirty="0"/>
          </a:p>
        </p:txBody>
      </p:sp>
      <p:sp>
        <p:nvSpPr>
          <p:cNvPr id="12" name="Text 9"/>
          <p:cNvSpPr/>
          <p:nvPr/>
        </p:nvSpPr>
        <p:spPr>
          <a:xfrm>
            <a:off x="10308074" y="5171361"/>
            <a:ext cx="3536156" cy="317540"/>
          </a:xfrm>
          <a:prstGeom prst="rect">
            <a:avLst/>
          </a:prstGeom>
          <a:noFill/>
          <a:ln/>
        </p:spPr>
        <p:txBody>
          <a:bodyPr wrap="none" lIns="0" tIns="0" rIns="0" bIns="0" rtlCol="0" anchor="t"/>
          <a:lstStyle/>
          <a:p>
            <a:pPr algn="l" marL="342900" indent="-342900">
              <a:lnSpc>
                <a:spcPts val="2500"/>
              </a:lnSpc>
              <a:buSzPct val="100000"/>
              <a:buChar char="•"/>
            </a:pPr>
            <a:r>
              <a:rPr lang="en-US" sz="1550" dirty="0">
                <a:solidFill>
                  <a:srgbClr val="3C3939"/>
                </a:solidFill>
                <a:latin typeface="Roboto" pitchFamily="34" charset="0"/>
                <a:ea typeface="Roboto" pitchFamily="34" charset="-122"/>
                <a:cs typeface="Roboto" pitchFamily="34" charset="-120"/>
              </a:rPr>
              <a:t>Creates new representations</a:t>
            </a:r>
            <a:endParaRPr lang="en-US" sz="1550" dirty="0"/>
          </a:p>
        </p:txBody>
      </p:sp>
      <p:sp>
        <p:nvSpPr>
          <p:cNvPr id="13" name="Text 10"/>
          <p:cNvSpPr/>
          <p:nvPr/>
        </p:nvSpPr>
        <p:spPr>
          <a:xfrm>
            <a:off x="10308074" y="5558314"/>
            <a:ext cx="3536156" cy="317540"/>
          </a:xfrm>
          <a:prstGeom prst="rect">
            <a:avLst/>
          </a:prstGeom>
          <a:noFill/>
          <a:ln/>
        </p:spPr>
        <p:txBody>
          <a:bodyPr wrap="none" lIns="0" tIns="0" rIns="0" bIns="0" rtlCol="0" anchor="t"/>
          <a:lstStyle/>
          <a:p>
            <a:pPr algn="l" marL="342900" indent="-342900">
              <a:lnSpc>
                <a:spcPts val="2500"/>
              </a:lnSpc>
              <a:buSzPct val="100000"/>
              <a:buChar char="•"/>
            </a:pPr>
            <a:r>
              <a:rPr lang="en-US" sz="1550" dirty="0">
                <a:solidFill>
                  <a:srgbClr val="3C3939"/>
                </a:solidFill>
                <a:latin typeface="Roboto" pitchFamily="34" charset="0"/>
                <a:ea typeface="Roboto" pitchFamily="34" charset="-122"/>
                <a:cs typeface="Roboto" pitchFamily="34" charset="-120"/>
              </a:rPr>
              <a:t>Reduces dimensionality</a:t>
            </a:r>
            <a:endParaRPr lang="en-US" sz="15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2480905"/>
          </a:xfrm>
          <a:prstGeom prst="rect">
            <a:avLst/>
          </a:prstGeom>
        </p:spPr>
      </p:pic>
      <p:sp>
        <p:nvSpPr>
          <p:cNvPr id="3" name="Text 0"/>
          <p:cNvSpPr/>
          <p:nvPr/>
        </p:nvSpPr>
        <p:spPr>
          <a:xfrm>
            <a:off x="793790" y="3729038"/>
            <a:ext cx="6426518" cy="620078"/>
          </a:xfrm>
          <a:prstGeom prst="rect">
            <a:avLst/>
          </a:prstGeom>
          <a:noFill/>
          <a:ln/>
        </p:spPr>
        <p:txBody>
          <a:bodyPr wrap="none" lIns="0" tIns="0" rIns="0" bIns="0" rtlCol="0" anchor="t"/>
          <a:lstStyle/>
          <a:p>
            <a:pPr algn="l" indent="0" marL="0">
              <a:lnSpc>
                <a:spcPts val="4850"/>
              </a:lnSpc>
              <a:buNone/>
            </a:pPr>
            <a:r>
              <a:rPr lang="en-US" sz="3900" dirty="0">
                <a:solidFill>
                  <a:srgbClr val="1B1B27"/>
                </a:solidFill>
                <a:latin typeface="Raleway" pitchFamily="34" charset="0"/>
                <a:ea typeface="Raleway" pitchFamily="34" charset="-122"/>
                <a:cs typeface="Raleway" pitchFamily="34" charset="-120"/>
              </a:rPr>
              <a:t>The Curse of Dimensionality</a:t>
            </a:r>
            <a:endParaRPr lang="en-US" sz="3900" dirty="0"/>
          </a:p>
        </p:txBody>
      </p:sp>
      <p:sp>
        <p:nvSpPr>
          <p:cNvPr id="4" name="Text 1"/>
          <p:cNvSpPr/>
          <p:nvPr/>
        </p:nvSpPr>
        <p:spPr>
          <a:xfrm>
            <a:off x="793790" y="4646771"/>
            <a:ext cx="13042821" cy="635079"/>
          </a:xfrm>
          <a:prstGeom prst="rect">
            <a:avLst/>
          </a:prstGeom>
          <a:noFill/>
          <a:ln/>
        </p:spPr>
        <p:txBody>
          <a:bodyPr wrap="squar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As the number of features increases, data becomes increasingly sparse in the feature space. This phenomenon makes machine learning algorithms less effective and more computationally expensive.</a:t>
            </a:r>
            <a:endParaRPr lang="en-US" sz="1550" dirty="0"/>
          </a:p>
        </p:txBody>
      </p:sp>
      <p:sp>
        <p:nvSpPr>
          <p:cNvPr id="5" name="Shape 2"/>
          <p:cNvSpPr/>
          <p:nvPr/>
        </p:nvSpPr>
        <p:spPr>
          <a:xfrm>
            <a:off x="793790" y="5505093"/>
            <a:ext cx="4215289" cy="1476256"/>
          </a:xfrm>
          <a:prstGeom prst="roundRect">
            <a:avLst>
              <a:gd name="adj" fmla="val 5647"/>
            </a:avLst>
          </a:prstGeom>
          <a:solidFill>
            <a:srgbClr val="E1E1EA"/>
          </a:solidFill>
          <a:ln w="7620">
            <a:solidFill>
              <a:srgbClr val="C7C7D0"/>
            </a:solidFill>
            <a:prstDash val="solid"/>
          </a:ln>
        </p:spPr>
      </p:sp>
      <p:sp>
        <p:nvSpPr>
          <p:cNvPr id="6" name="Text 3"/>
          <p:cNvSpPr/>
          <p:nvPr/>
        </p:nvSpPr>
        <p:spPr>
          <a:xfrm>
            <a:off x="999768" y="5711071"/>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3C3939"/>
                </a:solidFill>
                <a:latin typeface="Raleway" pitchFamily="34" charset="0"/>
                <a:ea typeface="Raleway" pitchFamily="34" charset="-122"/>
                <a:cs typeface="Raleway" pitchFamily="34" charset="-120"/>
              </a:rPr>
              <a:t>Sparse Data</a:t>
            </a:r>
            <a:endParaRPr lang="en-US" sz="1950" dirty="0"/>
          </a:p>
        </p:txBody>
      </p:sp>
      <p:sp>
        <p:nvSpPr>
          <p:cNvPr id="7" name="Text 4"/>
          <p:cNvSpPr/>
          <p:nvPr/>
        </p:nvSpPr>
        <p:spPr>
          <a:xfrm>
            <a:off x="999768" y="6140291"/>
            <a:ext cx="3803333" cy="635079"/>
          </a:xfrm>
          <a:prstGeom prst="rect">
            <a:avLst/>
          </a:prstGeom>
          <a:noFill/>
          <a:ln/>
        </p:spPr>
        <p:txBody>
          <a:bodyPr wrap="squar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High dimensions spread data points far apart, making patterns harder to detect</a:t>
            </a:r>
            <a:endParaRPr lang="en-US" sz="1550" dirty="0"/>
          </a:p>
        </p:txBody>
      </p:sp>
      <p:sp>
        <p:nvSpPr>
          <p:cNvPr id="8" name="Shape 5"/>
          <p:cNvSpPr/>
          <p:nvPr/>
        </p:nvSpPr>
        <p:spPr>
          <a:xfrm>
            <a:off x="5207437" y="5505093"/>
            <a:ext cx="4215408" cy="1476256"/>
          </a:xfrm>
          <a:prstGeom prst="roundRect">
            <a:avLst>
              <a:gd name="adj" fmla="val 5647"/>
            </a:avLst>
          </a:prstGeom>
          <a:solidFill>
            <a:srgbClr val="E1E1EA"/>
          </a:solidFill>
          <a:ln w="7620">
            <a:solidFill>
              <a:srgbClr val="C7C7D0"/>
            </a:solidFill>
            <a:prstDash val="solid"/>
          </a:ln>
        </p:spPr>
      </p:sp>
      <p:sp>
        <p:nvSpPr>
          <p:cNvPr id="9" name="Text 6"/>
          <p:cNvSpPr/>
          <p:nvPr/>
        </p:nvSpPr>
        <p:spPr>
          <a:xfrm>
            <a:off x="5413415" y="5711071"/>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3C3939"/>
                </a:solidFill>
                <a:latin typeface="Raleway" pitchFamily="34" charset="0"/>
                <a:ea typeface="Raleway" pitchFamily="34" charset="-122"/>
                <a:cs typeface="Raleway" pitchFamily="34" charset="-120"/>
              </a:rPr>
              <a:t>Overfitting Risk</a:t>
            </a:r>
            <a:endParaRPr lang="en-US" sz="1950" dirty="0"/>
          </a:p>
        </p:txBody>
      </p:sp>
      <p:sp>
        <p:nvSpPr>
          <p:cNvPr id="10" name="Text 7"/>
          <p:cNvSpPr/>
          <p:nvPr/>
        </p:nvSpPr>
        <p:spPr>
          <a:xfrm>
            <a:off x="5413415" y="6140291"/>
            <a:ext cx="3803452" cy="635079"/>
          </a:xfrm>
          <a:prstGeom prst="rect">
            <a:avLst/>
          </a:prstGeom>
          <a:noFill/>
          <a:ln/>
        </p:spPr>
        <p:txBody>
          <a:bodyPr wrap="squar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Models memorize training data instead of learning generalizable patterns</a:t>
            </a:r>
            <a:endParaRPr lang="en-US" sz="1550" dirty="0"/>
          </a:p>
        </p:txBody>
      </p:sp>
      <p:sp>
        <p:nvSpPr>
          <p:cNvPr id="11" name="Shape 8"/>
          <p:cNvSpPr/>
          <p:nvPr/>
        </p:nvSpPr>
        <p:spPr>
          <a:xfrm>
            <a:off x="9621203" y="5505093"/>
            <a:ext cx="4215289" cy="1476256"/>
          </a:xfrm>
          <a:prstGeom prst="roundRect">
            <a:avLst>
              <a:gd name="adj" fmla="val 5647"/>
            </a:avLst>
          </a:prstGeom>
          <a:solidFill>
            <a:srgbClr val="E1E1EA"/>
          </a:solidFill>
          <a:ln w="7620">
            <a:solidFill>
              <a:srgbClr val="C7C7D0"/>
            </a:solidFill>
            <a:prstDash val="solid"/>
          </a:ln>
        </p:spPr>
      </p:sp>
      <p:sp>
        <p:nvSpPr>
          <p:cNvPr id="12" name="Text 9"/>
          <p:cNvSpPr/>
          <p:nvPr/>
        </p:nvSpPr>
        <p:spPr>
          <a:xfrm>
            <a:off x="9827181" y="5711071"/>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3C3939"/>
                </a:solidFill>
                <a:latin typeface="Raleway" pitchFamily="34" charset="0"/>
                <a:ea typeface="Raleway" pitchFamily="34" charset="-122"/>
                <a:cs typeface="Raleway" pitchFamily="34" charset="-120"/>
              </a:rPr>
              <a:t>Computational Cost</a:t>
            </a:r>
            <a:endParaRPr lang="en-US" sz="1950" dirty="0"/>
          </a:p>
        </p:txBody>
      </p:sp>
      <p:sp>
        <p:nvSpPr>
          <p:cNvPr id="13" name="Text 10"/>
          <p:cNvSpPr/>
          <p:nvPr/>
        </p:nvSpPr>
        <p:spPr>
          <a:xfrm>
            <a:off x="9827181" y="6140291"/>
            <a:ext cx="3803333" cy="635079"/>
          </a:xfrm>
          <a:prstGeom prst="rect">
            <a:avLst/>
          </a:prstGeom>
          <a:noFill/>
          <a:ln/>
        </p:spPr>
        <p:txBody>
          <a:bodyPr wrap="squar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More features require exponentially more processing time and memory</a:t>
            </a:r>
            <a:endParaRPr lang="en-US" sz="15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793790" y="1361956"/>
            <a:ext cx="7074456" cy="620078"/>
          </a:xfrm>
          <a:prstGeom prst="rect">
            <a:avLst/>
          </a:prstGeom>
          <a:noFill/>
          <a:ln/>
        </p:spPr>
        <p:txBody>
          <a:bodyPr wrap="none" lIns="0" tIns="0" rIns="0" bIns="0" rtlCol="0" anchor="t"/>
          <a:lstStyle/>
          <a:p>
            <a:pPr algn="l" indent="0" marL="0">
              <a:lnSpc>
                <a:spcPts val="4850"/>
              </a:lnSpc>
              <a:buNone/>
            </a:pPr>
            <a:r>
              <a:rPr lang="en-US" sz="3900" dirty="0">
                <a:solidFill>
                  <a:srgbClr val="1B1B27"/>
                </a:solidFill>
                <a:latin typeface="Raleway" pitchFamily="34" charset="0"/>
                <a:ea typeface="Raleway" pitchFamily="34" charset="-122"/>
                <a:cs typeface="Raleway" pitchFamily="34" charset="-120"/>
              </a:rPr>
              <a:t>Why Feature Selection Matters</a:t>
            </a:r>
            <a:endParaRPr lang="en-US" sz="3900" dirty="0"/>
          </a:p>
        </p:txBody>
      </p:sp>
      <p:pic>
        <p:nvPicPr>
          <p:cNvPr id="3"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793790" y="2378869"/>
            <a:ext cx="595313" cy="595313"/>
          </a:xfrm>
          <a:prstGeom prst="rect">
            <a:avLst/>
          </a:prstGeom>
        </p:spPr>
      </p:pic>
      <p:sp>
        <p:nvSpPr>
          <p:cNvPr id="4" name="Text 1"/>
          <p:cNvSpPr/>
          <p:nvPr/>
        </p:nvSpPr>
        <p:spPr>
          <a:xfrm>
            <a:off x="1637109" y="2546271"/>
            <a:ext cx="2610088" cy="310158"/>
          </a:xfrm>
          <a:prstGeom prst="rect">
            <a:avLst/>
          </a:prstGeom>
          <a:noFill/>
          <a:ln/>
        </p:spPr>
        <p:txBody>
          <a:bodyPr wrap="none" lIns="0" tIns="0" rIns="0" bIns="0" rtlCol="0" anchor="t"/>
          <a:lstStyle/>
          <a:p>
            <a:pPr algn="l" indent="0" marL="0">
              <a:lnSpc>
                <a:spcPts val="2400"/>
              </a:lnSpc>
              <a:buNone/>
            </a:pPr>
            <a:r>
              <a:rPr lang="en-US" sz="1950" dirty="0">
                <a:solidFill>
                  <a:srgbClr val="3C3939"/>
                </a:solidFill>
                <a:latin typeface="Raleway" pitchFamily="34" charset="0"/>
                <a:ea typeface="Raleway" pitchFamily="34" charset="-122"/>
                <a:cs typeface="Raleway" pitchFamily="34" charset="-120"/>
              </a:rPr>
              <a:t>Improves Performance</a:t>
            </a:r>
            <a:endParaRPr lang="en-US" sz="1950" dirty="0"/>
          </a:p>
        </p:txBody>
      </p:sp>
      <p:sp>
        <p:nvSpPr>
          <p:cNvPr id="5" name="Text 2"/>
          <p:cNvSpPr/>
          <p:nvPr/>
        </p:nvSpPr>
        <p:spPr>
          <a:xfrm>
            <a:off x="1637109" y="2975491"/>
            <a:ext cx="5554028" cy="635079"/>
          </a:xfrm>
          <a:prstGeom prst="rect">
            <a:avLst/>
          </a:prstGeom>
          <a:noFill/>
          <a:ln/>
        </p:spPr>
        <p:txBody>
          <a:bodyPr wrap="squar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Removes noisy and irrelevant features that confuse the model, leading to better predictions and higher accuracy.</a:t>
            </a:r>
            <a:endParaRPr lang="en-US" sz="1550" dirty="0"/>
          </a:p>
        </p:txBody>
      </p:sp>
      <p:pic>
        <p:nvPicPr>
          <p:cNvPr id="6"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439144" y="2378869"/>
            <a:ext cx="595313" cy="595313"/>
          </a:xfrm>
          <a:prstGeom prst="rect">
            <a:avLst/>
          </a:prstGeom>
        </p:spPr>
      </p:pic>
      <p:sp>
        <p:nvSpPr>
          <p:cNvPr id="7" name="Text 3"/>
          <p:cNvSpPr/>
          <p:nvPr/>
        </p:nvSpPr>
        <p:spPr>
          <a:xfrm>
            <a:off x="8282464" y="2546271"/>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3C3939"/>
                </a:solidFill>
                <a:latin typeface="Raleway" pitchFamily="34" charset="0"/>
                <a:ea typeface="Raleway" pitchFamily="34" charset="-122"/>
                <a:cs typeface="Raleway" pitchFamily="34" charset="-120"/>
              </a:rPr>
              <a:t>Reduces Overfitting</a:t>
            </a:r>
            <a:endParaRPr lang="en-US" sz="1950" dirty="0"/>
          </a:p>
        </p:txBody>
      </p:sp>
      <p:sp>
        <p:nvSpPr>
          <p:cNvPr id="8" name="Text 4"/>
          <p:cNvSpPr/>
          <p:nvPr/>
        </p:nvSpPr>
        <p:spPr>
          <a:xfrm>
            <a:off x="8282464" y="2975491"/>
            <a:ext cx="5554147" cy="635079"/>
          </a:xfrm>
          <a:prstGeom prst="rect">
            <a:avLst/>
          </a:prstGeom>
          <a:noFill/>
          <a:ln/>
        </p:spPr>
        <p:txBody>
          <a:bodyPr wrap="squar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Simpler models with fewer features generalize better to unseen data, preventing memorization of training patterns.</a:t>
            </a:r>
            <a:endParaRPr lang="en-US" sz="1550" dirty="0"/>
          </a:p>
        </p:txBody>
      </p:sp>
      <p:pic>
        <p:nvPicPr>
          <p:cNvPr id="9"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93790" y="4007406"/>
            <a:ext cx="595313" cy="595313"/>
          </a:xfrm>
          <a:prstGeom prst="rect">
            <a:avLst/>
          </a:prstGeom>
        </p:spPr>
      </p:pic>
      <p:sp>
        <p:nvSpPr>
          <p:cNvPr id="10" name="Text 5"/>
          <p:cNvSpPr/>
          <p:nvPr/>
        </p:nvSpPr>
        <p:spPr>
          <a:xfrm>
            <a:off x="1637109" y="4174808"/>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3C3939"/>
                </a:solidFill>
                <a:latin typeface="Raleway" pitchFamily="34" charset="0"/>
                <a:ea typeface="Raleway" pitchFamily="34" charset="-122"/>
                <a:cs typeface="Raleway" pitchFamily="34" charset="-120"/>
              </a:rPr>
              <a:t>Faster Training</a:t>
            </a:r>
            <a:endParaRPr lang="en-US" sz="1950" dirty="0"/>
          </a:p>
        </p:txBody>
      </p:sp>
      <p:sp>
        <p:nvSpPr>
          <p:cNvPr id="11" name="Text 6"/>
          <p:cNvSpPr/>
          <p:nvPr/>
        </p:nvSpPr>
        <p:spPr>
          <a:xfrm>
            <a:off x="1637109" y="4604028"/>
            <a:ext cx="5554028" cy="635079"/>
          </a:xfrm>
          <a:prstGeom prst="rect">
            <a:avLst/>
          </a:prstGeom>
          <a:noFill/>
          <a:ln/>
        </p:spPr>
        <p:txBody>
          <a:bodyPr wrap="squar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Fewer features mean less computation time and memory usage during model training and prediction.</a:t>
            </a:r>
            <a:endParaRPr lang="en-US" sz="1550" dirty="0"/>
          </a:p>
        </p:txBody>
      </p:sp>
      <p:pic>
        <p:nvPicPr>
          <p:cNvPr id="12"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439144" y="4007406"/>
            <a:ext cx="595313" cy="595313"/>
          </a:xfrm>
          <a:prstGeom prst="rect">
            <a:avLst/>
          </a:prstGeom>
        </p:spPr>
      </p:pic>
      <p:sp>
        <p:nvSpPr>
          <p:cNvPr id="13" name="Text 7"/>
          <p:cNvSpPr/>
          <p:nvPr/>
        </p:nvSpPr>
        <p:spPr>
          <a:xfrm>
            <a:off x="8282464" y="4174808"/>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3C3939"/>
                </a:solidFill>
                <a:latin typeface="Raleway" pitchFamily="34" charset="0"/>
                <a:ea typeface="Raleway" pitchFamily="34" charset="-122"/>
                <a:cs typeface="Raleway" pitchFamily="34" charset="-120"/>
              </a:rPr>
              <a:t>Better Interpretability</a:t>
            </a:r>
            <a:endParaRPr lang="en-US" sz="1950" dirty="0"/>
          </a:p>
        </p:txBody>
      </p:sp>
      <p:sp>
        <p:nvSpPr>
          <p:cNvPr id="14" name="Text 8"/>
          <p:cNvSpPr/>
          <p:nvPr/>
        </p:nvSpPr>
        <p:spPr>
          <a:xfrm>
            <a:off x="8282464" y="4604028"/>
            <a:ext cx="5554147" cy="635079"/>
          </a:xfrm>
          <a:prstGeom prst="rect">
            <a:avLst/>
          </a:prstGeom>
          <a:noFill/>
          <a:ln/>
        </p:spPr>
        <p:txBody>
          <a:bodyPr wrap="squar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Models with fewer features are easier to understand and explain to stakeholders and end users.</a:t>
            </a:r>
            <a:endParaRPr lang="en-US" sz="1550" dirty="0"/>
          </a:p>
        </p:txBody>
      </p:sp>
      <p:pic>
        <p:nvPicPr>
          <p:cNvPr id="15" name="Image 4" descr="preencoded.png">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93790" y="5635943"/>
            <a:ext cx="595313" cy="595313"/>
          </a:xfrm>
          <a:prstGeom prst="rect">
            <a:avLst/>
          </a:prstGeom>
        </p:spPr>
      </p:pic>
      <p:sp>
        <p:nvSpPr>
          <p:cNvPr id="16" name="Text 9"/>
          <p:cNvSpPr/>
          <p:nvPr/>
        </p:nvSpPr>
        <p:spPr>
          <a:xfrm>
            <a:off x="1637109" y="5803344"/>
            <a:ext cx="2836783" cy="310158"/>
          </a:xfrm>
          <a:prstGeom prst="rect">
            <a:avLst/>
          </a:prstGeom>
          <a:noFill/>
          <a:ln/>
        </p:spPr>
        <p:txBody>
          <a:bodyPr wrap="none" lIns="0" tIns="0" rIns="0" bIns="0" rtlCol="0" anchor="t"/>
          <a:lstStyle/>
          <a:p>
            <a:pPr algn="l" indent="0" marL="0">
              <a:lnSpc>
                <a:spcPts val="2400"/>
              </a:lnSpc>
              <a:buNone/>
            </a:pPr>
            <a:r>
              <a:rPr lang="en-US" sz="1950" dirty="0">
                <a:solidFill>
                  <a:srgbClr val="3C3939"/>
                </a:solidFill>
                <a:latin typeface="Raleway" pitchFamily="34" charset="0"/>
                <a:ea typeface="Raleway" pitchFamily="34" charset="-122"/>
                <a:cs typeface="Raleway" pitchFamily="34" charset="-120"/>
              </a:rPr>
              <a:t>Handles Multicollinearity</a:t>
            </a:r>
            <a:endParaRPr lang="en-US" sz="1950" dirty="0"/>
          </a:p>
        </p:txBody>
      </p:sp>
      <p:sp>
        <p:nvSpPr>
          <p:cNvPr id="17" name="Text 10"/>
          <p:cNvSpPr/>
          <p:nvPr/>
        </p:nvSpPr>
        <p:spPr>
          <a:xfrm>
            <a:off x="1637109" y="6232565"/>
            <a:ext cx="5554028" cy="635079"/>
          </a:xfrm>
          <a:prstGeom prst="rect">
            <a:avLst/>
          </a:prstGeom>
          <a:noFill/>
          <a:ln/>
        </p:spPr>
        <p:txBody>
          <a:bodyPr wrap="squar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Removes highly correlated features that provide redundant information and can destabilize models.</a:t>
            </a:r>
            <a:endParaRPr lang="en-US" sz="1550" dirty="0"/>
          </a:p>
        </p:txBody>
      </p:sp>
      <p:pic>
        <p:nvPicPr>
          <p:cNvPr id="18" name="Image 5" descr="preencoded.png">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439144" y="5635943"/>
            <a:ext cx="595313" cy="595313"/>
          </a:xfrm>
          <a:prstGeom prst="rect">
            <a:avLst/>
          </a:prstGeom>
        </p:spPr>
      </p:pic>
      <p:sp>
        <p:nvSpPr>
          <p:cNvPr id="19" name="Text 11"/>
          <p:cNvSpPr/>
          <p:nvPr/>
        </p:nvSpPr>
        <p:spPr>
          <a:xfrm>
            <a:off x="8282464" y="5803344"/>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3C3939"/>
                </a:solidFill>
                <a:latin typeface="Raleway" pitchFamily="34" charset="0"/>
                <a:ea typeface="Raleway" pitchFamily="34" charset="-122"/>
                <a:cs typeface="Raleway" pitchFamily="34" charset="-120"/>
              </a:rPr>
              <a:t>Cost Reduction</a:t>
            </a:r>
            <a:endParaRPr lang="en-US" sz="1950" dirty="0"/>
          </a:p>
        </p:txBody>
      </p:sp>
      <p:sp>
        <p:nvSpPr>
          <p:cNvPr id="20" name="Text 12"/>
          <p:cNvSpPr/>
          <p:nvPr/>
        </p:nvSpPr>
        <p:spPr>
          <a:xfrm>
            <a:off x="8282464" y="6232565"/>
            <a:ext cx="5554147" cy="635079"/>
          </a:xfrm>
          <a:prstGeom prst="rect">
            <a:avLst/>
          </a:prstGeom>
          <a:noFill/>
          <a:ln/>
        </p:spPr>
        <p:txBody>
          <a:bodyPr wrap="squar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Fewer features mean lower data collection, storage, and processing costs in production systems.</a:t>
            </a:r>
            <a:endParaRPr lang="en-US" sz="15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280190" y="1063943"/>
            <a:ext cx="7556421" cy="1240155"/>
          </a:xfrm>
          <a:prstGeom prst="rect">
            <a:avLst/>
          </a:prstGeom>
          <a:noFill/>
          <a:ln/>
        </p:spPr>
        <p:txBody>
          <a:bodyPr wrap="square" lIns="0" tIns="0" rIns="0" bIns="0" rtlCol="0" anchor="t"/>
          <a:lstStyle/>
          <a:p>
            <a:pPr algn="l" indent="0" marL="0">
              <a:lnSpc>
                <a:spcPts val="4850"/>
              </a:lnSpc>
              <a:buNone/>
            </a:pPr>
            <a:r>
              <a:rPr lang="en-US" sz="3900" dirty="0">
                <a:solidFill>
                  <a:srgbClr val="1B1B27"/>
                </a:solidFill>
                <a:latin typeface="Raleway" pitchFamily="34" charset="0"/>
                <a:ea typeface="Raleway" pitchFamily="34" charset="-122"/>
                <a:cs typeface="Raleway" pitchFamily="34" charset="-120"/>
              </a:rPr>
              <a:t>Real-World Example: Customer Churn</a:t>
            </a:r>
            <a:endParaRPr lang="en-US" sz="3900" dirty="0"/>
          </a:p>
        </p:txBody>
      </p:sp>
      <p:sp>
        <p:nvSpPr>
          <p:cNvPr id="4" name="Text 1"/>
          <p:cNvSpPr/>
          <p:nvPr/>
        </p:nvSpPr>
        <p:spPr>
          <a:xfrm>
            <a:off x="6280190" y="2800112"/>
            <a:ext cx="2732008" cy="372070"/>
          </a:xfrm>
          <a:prstGeom prst="rect">
            <a:avLst/>
          </a:prstGeom>
          <a:noFill/>
          <a:ln/>
        </p:spPr>
        <p:txBody>
          <a:bodyPr wrap="none" lIns="0" tIns="0" rIns="0" bIns="0" rtlCol="0" anchor="t"/>
          <a:lstStyle/>
          <a:p>
            <a:pPr algn="l" indent="0" marL="0">
              <a:lnSpc>
                <a:spcPts val="2900"/>
              </a:lnSpc>
              <a:buNone/>
            </a:pPr>
            <a:r>
              <a:rPr lang="en-US" sz="2300" dirty="0">
                <a:solidFill>
                  <a:srgbClr val="1B1B27"/>
                </a:solidFill>
                <a:latin typeface="Raleway" pitchFamily="34" charset="0"/>
                <a:ea typeface="Raleway" pitchFamily="34" charset="-122"/>
                <a:cs typeface="Raleway" pitchFamily="34" charset="-120"/>
              </a:rPr>
              <a:t>Irrelevant Features</a:t>
            </a:r>
            <a:endParaRPr lang="en-US" sz="2300" dirty="0"/>
          </a:p>
        </p:txBody>
      </p:sp>
      <p:sp>
        <p:nvSpPr>
          <p:cNvPr id="5" name="Text 2"/>
          <p:cNvSpPr/>
          <p:nvPr/>
        </p:nvSpPr>
        <p:spPr>
          <a:xfrm>
            <a:off x="6280190" y="3370540"/>
            <a:ext cx="2732008" cy="317540"/>
          </a:xfrm>
          <a:prstGeom prst="rect">
            <a:avLst/>
          </a:prstGeom>
          <a:noFill/>
          <a:ln/>
        </p:spPr>
        <p:txBody>
          <a:bodyPr wrap="none" lIns="0" tIns="0" rIns="0" bIns="0" rtlCol="0" anchor="t"/>
          <a:lstStyle/>
          <a:p>
            <a:pPr algn="l" marL="342900" indent="-342900">
              <a:lnSpc>
                <a:spcPts val="2500"/>
              </a:lnSpc>
              <a:buSzPct val="100000"/>
              <a:buChar char="•"/>
            </a:pPr>
            <a:r>
              <a:rPr lang="en-US" sz="1550" dirty="0">
                <a:solidFill>
                  <a:srgbClr val="3C3939"/>
                </a:solidFill>
                <a:latin typeface="Roboto" pitchFamily="34" charset="0"/>
                <a:ea typeface="Roboto" pitchFamily="34" charset="-122"/>
                <a:cs typeface="Roboto" pitchFamily="34" charset="-120"/>
              </a:rPr>
              <a:t>Customer ID numbers</a:t>
            </a:r>
            <a:endParaRPr lang="en-US" sz="1550" dirty="0"/>
          </a:p>
        </p:txBody>
      </p:sp>
      <p:sp>
        <p:nvSpPr>
          <p:cNvPr id="6" name="Text 3"/>
          <p:cNvSpPr/>
          <p:nvPr/>
        </p:nvSpPr>
        <p:spPr>
          <a:xfrm>
            <a:off x="6280190" y="3757493"/>
            <a:ext cx="2732008" cy="317540"/>
          </a:xfrm>
          <a:prstGeom prst="rect">
            <a:avLst/>
          </a:prstGeom>
          <a:noFill/>
          <a:ln/>
        </p:spPr>
        <p:txBody>
          <a:bodyPr wrap="none" lIns="0" tIns="0" rIns="0" bIns="0" rtlCol="0" anchor="t"/>
          <a:lstStyle/>
          <a:p>
            <a:pPr algn="l" marL="342900" indent="-342900">
              <a:lnSpc>
                <a:spcPts val="2500"/>
              </a:lnSpc>
              <a:buSzPct val="100000"/>
              <a:buChar char="•"/>
            </a:pPr>
            <a:r>
              <a:rPr lang="en-US" sz="1550" dirty="0">
                <a:solidFill>
                  <a:srgbClr val="3C3939"/>
                </a:solidFill>
                <a:latin typeface="Roboto" pitchFamily="34" charset="0"/>
                <a:ea typeface="Roboto" pitchFamily="34" charset="-122"/>
                <a:cs typeface="Roboto" pitchFamily="34" charset="-120"/>
              </a:rPr>
              <a:t>Registration timestamps</a:t>
            </a:r>
            <a:endParaRPr lang="en-US" sz="1550" dirty="0"/>
          </a:p>
        </p:txBody>
      </p:sp>
      <p:sp>
        <p:nvSpPr>
          <p:cNvPr id="7" name="Text 4"/>
          <p:cNvSpPr/>
          <p:nvPr/>
        </p:nvSpPr>
        <p:spPr>
          <a:xfrm>
            <a:off x="6280190" y="4144447"/>
            <a:ext cx="2732008" cy="317540"/>
          </a:xfrm>
          <a:prstGeom prst="rect">
            <a:avLst/>
          </a:prstGeom>
          <a:noFill/>
          <a:ln/>
        </p:spPr>
        <p:txBody>
          <a:bodyPr wrap="none" lIns="0" tIns="0" rIns="0" bIns="0" rtlCol="0" anchor="t"/>
          <a:lstStyle/>
          <a:p>
            <a:pPr algn="l" marL="342900" indent="-342900">
              <a:lnSpc>
                <a:spcPts val="2500"/>
              </a:lnSpc>
              <a:buSzPct val="100000"/>
              <a:buChar char="•"/>
            </a:pPr>
            <a:r>
              <a:rPr lang="en-US" sz="1550" dirty="0">
                <a:solidFill>
                  <a:srgbClr val="3C3939"/>
                </a:solidFill>
                <a:latin typeface="Roboto" pitchFamily="34" charset="0"/>
                <a:ea typeface="Roboto" pitchFamily="34" charset="-122"/>
                <a:cs typeface="Roboto" pitchFamily="34" charset="-120"/>
              </a:rPr>
              <a:t>Internal system notes</a:t>
            </a:r>
            <a:endParaRPr lang="en-US" sz="1550" dirty="0"/>
          </a:p>
        </p:txBody>
      </p:sp>
      <p:sp>
        <p:nvSpPr>
          <p:cNvPr id="8" name="Text 5"/>
          <p:cNvSpPr/>
          <p:nvPr/>
        </p:nvSpPr>
        <p:spPr>
          <a:xfrm>
            <a:off x="6280190" y="4531400"/>
            <a:ext cx="2732008" cy="317540"/>
          </a:xfrm>
          <a:prstGeom prst="rect">
            <a:avLst/>
          </a:prstGeom>
          <a:noFill/>
          <a:ln/>
        </p:spPr>
        <p:txBody>
          <a:bodyPr wrap="none" lIns="0" tIns="0" rIns="0" bIns="0" rtlCol="0" anchor="t"/>
          <a:lstStyle/>
          <a:p>
            <a:pPr algn="l" marL="342900" indent="-342900">
              <a:lnSpc>
                <a:spcPts val="2500"/>
              </a:lnSpc>
              <a:buSzPct val="100000"/>
              <a:buChar char="•"/>
            </a:pPr>
            <a:r>
              <a:rPr lang="en-US" sz="1550" dirty="0">
                <a:solidFill>
                  <a:srgbClr val="3C3939"/>
                </a:solidFill>
                <a:latin typeface="Roboto" pitchFamily="34" charset="0"/>
                <a:ea typeface="Roboto" pitchFamily="34" charset="-122"/>
                <a:cs typeface="Roboto" pitchFamily="34" charset="-120"/>
              </a:rPr>
              <a:t>Database record IDs</a:t>
            </a:r>
            <a:endParaRPr lang="en-US" sz="1550" dirty="0"/>
          </a:p>
        </p:txBody>
      </p:sp>
      <p:sp>
        <p:nvSpPr>
          <p:cNvPr id="9" name="Text 6"/>
          <p:cNvSpPr/>
          <p:nvPr/>
        </p:nvSpPr>
        <p:spPr>
          <a:xfrm>
            <a:off x="6280190" y="5047298"/>
            <a:ext cx="2732008" cy="372070"/>
          </a:xfrm>
          <a:prstGeom prst="rect">
            <a:avLst/>
          </a:prstGeom>
          <a:noFill/>
          <a:ln/>
        </p:spPr>
        <p:txBody>
          <a:bodyPr wrap="none" lIns="0" tIns="0" rIns="0" bIns="0" rtlCol="0" anchor="t"/>
          <a:lstStyle/>
          <a:p>
            <a:pPr algn="l" indent="0" marL="0">
              <a:lnSpc>
                <a:spcPts val="2900"/>
              </a:lnSpc>
              <a:buNone/>
            </a:pPr>
            <a:r>
              <a:rPr lang="en-US" sz="2300" dirty="0">
                <a:solidFill>
                  <a:srgbClr val="1B1B27"/>
                </a:solidFill>
                <a:latin typeface="Raleway" pitchFamily="34" charset="0"/>
                <a:ea typeface="Raleway" pitchFamily="34" charset="-122"/>
                <a:cs typeface="Raleway" pitchFamily="34" charset="-120"/>
              </a:rPr>
              <a:t>Relevant Features</a:t>
            </a:r>
            <a:endParaRPr lang="en-US" sz="2300" dirty="0"/>
          </a:p>
        </p:txBody>
      </p:sp>
      <p:sp>
        <p:nvSpPr>
          <p:cNvPr id="10" name="Text 7"/>
          <p:cNvSpPr/>
          <p:nvPr/>
        </p:nvSpPr>
        <p:spPr>
          <a:xfrm>
            <a:off x="6280190" y="5617726"/>
            <a:ext cx="2732008" cy="317540"/>
          </a:xfrm>
          <a:prstGeom prst="rect">
            <a:avLst/>
          </a:prstGeom>
          <a:noFill/>
          <a:ln/>
        </p:spPr>
        <p:txBody>
          <a:bodyPr wrap="none" lIns="0" tIns="0" rIns="0" bIns="0" rtlCol="0" anchor="t"/>
          <a:lstStyle/>
          <a:p>
            <a:pPr algn="l" marL="342900" indent="-342900">
              <a:lnSpc>
                <a:spcPts val="2500"/>
              </a:lnSpc>
              <a:buSzPct val="100000"/>
              <a:buChar char="•"/>
            </a:pPr>
            <a:r>
              <a:rPr lang="en-US" sz="1550" dirty="0">
                <a:solidFill>
                  <a:srgbClr val="3C3939"/>
                </a:solidFill>
                <a:latin typeface="Roboto" pitchFamily="34" charset="0"/>
                <a:ea typeface="Roboto" pitchFamily="34" charset="-122"/>
                <a:cs typeface="Roboto" pitchFamily="34" charset="-120"/>
              </a:rPr>
              <a:t>Usage frequency patterns</a:t>
            </a:r>
            <a:endParaRPr lang="en-US" sz="1550" dirty="0"/>
          </a:p>
        </p:txBody>
      </p:sp>
      <p:sp>
        <p:nvSpPr>
          <p:cNvPr id="11" name="Text 8"/>
          <p:cNvSpPr/>
          <p:nvPr/>
        </p:nvSpPr>
        <p:spPr>
          <a:xfrm>
            <a:off x="6280190" y="6004679"/>
            <a:ext cx="2732008" cy="317540"/>
          </a:xfrm>
          <a:prstGeom prst="rect">
            <a:avLst/>
          </a:prstGeom>
          <a:noFill/>
          <a:ln/>
        </p:spPr>
        <p:txBody>
          <a:bodyPr wrap="none" lIns="0" tIns="0" rIns="0" bIns="0" rtlCol="0" anchor="t"/>
          <a:lstStyle/>
          <a:p>
            <a:pPr algn="l" marL="342900" indent="-342900">
              <a:lnSpc>
                <a:spcPts val="2500"/>
              </a:lnSpc>
              <a:buSzPct val="100000"/>
              <a:buChar char="•"/>
            </a:pPr>
            <a:r>
              <a:rPr lang="en-US" sz="1550" dirty="0">
                <a:solidFill>
                  <a:srgbClr val="3C3939"/>
                </a:solidFill>
                <a:latin typeface="Roboto" pitchFamily="34" charset="0"/>
                <a:ea typeface="Roboto" pitchFamily="34" charset="-122"/>
                <a:cs typeface="Roboto" pitchFamily="34" charset="-120"/>
              </a:rPr>
              <a:t>Customer complaints</a:t>
            </a:r>
            <a:endParaRPr lang="en-US" sz="1550" dirty="0"/>
          </a:p>
        </p:txBody>
      </p:sp>
      <p:sp>
        <p:nvSpPr>
          <p:cNvPr id="12" name="Text 9"/>
          <p:cNvSpPr/>
          <p:nvPr/>
        </p:nvSpPr>
        <p:spPr>
          <a:xfrm>
            <a:off x="6280190" y="6391632"/>
            <a:ext cx="2732008" cy="317540"/>
          </a:xfrm>
          <a:prstGeom prst="rect">
            <a:avLst/>
          </a:prstGeom>
          <a:noFill/>
          <a:ln/>
        </p:spPr>
        <p:txBody>
          <a:bodyPr wrap="none" lIns="0" tIns="0" rIns="0" bIns="0" rtlCol="0" anchor="t"/>
          <a:lstStyle/>
          <a:p>
            <a:pPr algn="l" marL="342900" indent="-342900">
              <a:lnSpc>
                <a:spcPts val="2500"/>
              </a:lnSpc>
              <a:buSzPct val="100000"/>
              <a:buChar char="•"/>
            </a:pPr>
            <a:r>
              <a:rPr lang="en-US" sz="1550" dirty="0">
                <a:solidFill>
                  <a:srgbClr val="3C3939"/>
                </a:solidFill>
                <a:latin typeface="Roboto" pitchFamily="34" charset="0"/>
                <a:ea typeface="Roboto" pitchFamily="34" charset="-122"/>
                <a:cs typeface="Roboto" pitchFamily="34" charset="-120"/>
              </a:rPr>
              <a:t>Payment history</a:t>
            </a:r>
            <a:endParaRPr lang="en-US" sz="1550" dirty="0"/>
          </a:p>
        </p:txBody>
      </p:sp>
      <p:sp>
        <p:nvSpPr>
          <p:cNvPr id="13" name="Text 10"/>
          <p:cNvSpPr/>
          <p:nvPr/>
        </p:nvSpPr>
        <p:spPr>
          <a:xfrm>
            <a:off x="6280190" y="6778585"/>
            <a:ext cx="2732008" cy="317540"/>
          </a:xfrm>
          <a:prstGeom prst="rect">
            <a:avLst/>
          </a:prstGeom>
          <a:noFill/>
          <a:ln/>
        </p:spPr>
        <p:txBody>
          <a:bodyPr wrap="none" lIns="0" tIns="0" rIns="0" bIns="0" rtlCol="0" anchor="t"/>
          <a:lstStyle/>
          <a:p>
            <a:pPr algn="l" marL="342900" indent="-342900">
              <a:lnSpc>
                <a:spcPts val="2500"/>
              </a:lnSpc>
              <a:buSzPct val="100000"/>
              <a:buChar char="•"/>
            </a:pPr>
            <a:r>
              <a:rPr lang="en-US" sz="1550" dirty="0">
                <a:solidFill>
                  <a:srgbClr val="3C3939"/>
                </a:solidFill>
                <a:latin typeface="Roboto" pitchFamily="34" charset="0"/>
                <a:ea typeface="Roboto" pitchFamily="34" charset="-122"/>
                <a:cs typeface="Roboto" pitchFamily="34" charset="-120"/>
              </a:rPr>
              <a:t>Service interactions</a:t>
            </a:r>
            <a:endParaRPr lang="en-US" sz="1550" dirty="0"/>
          </a:p>
        </p:txBody>
      </p:sp>
      <p:sp>
        <p:nvSpPr>
          <p:cNvPr id="14" name="Text 11"/>
          <p:cNvSpPr/>
          <p:nvPr/>
        </p:nvSpPr>
        <p:spPr>
          <a:xfrm>
            <a:off x="9503926" y="2780347"/>
            <a:ext cx="4340185" cy="1905238"/>
          </a:xfrm>
          <a:prstGeom prst="rect">
            <a:avLst/>
          </a:prstGeom>
          <a:noFill/>
          <a:ln/>
        </p:spPr>
        <p:txBody>
          <a:bodyPr wrap="squar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In a customer churn prediction model, selecting only behavioral features dramatically improves accuracy while reducing complexity. Features like customer ID provide no predictive value, while usage patterns and complaint history are strong indicators of churn risk.</a:t>
            </a:r>
            <a:endParaRPr lang="en-US" sz="1550" dirty="0"/>
          </a:p>
        </p:txBody>
      </p:sp>
      <p:sp>
        <p:nvSpPr>
          <p:cNvPr id="15" name="Text 12"/>
          <p:cNvSpPr/>
          <p:nvPr/>
        </p:nvSpPr>
        <p:spPr>
          <a:xfrm>
            <a:off x="9503926" y="4864179"/>
            <a:ext cx="4340185" cy="952619"/>
          </a:xfrm>
          <a:prstGeom prst="rect">
            <a:avLst/>
          </a:prstGeom>
          <a:noFill/>
          <a:ln/>
        </p:spPr>
        <p:txBody>
          <a:bodyPr wrap="squar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By removing irrelevant features, the model trains faster, generalizes better, and becomes easier to interpret for business stakeholders.</a:t>
            </a:r>
            <a:endParaRPr lang="en-US" sz="15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793790" y="2320171"/>
            <a:ext cx="8670488" cy="620078"/>
          </a:xfrm>
          <a:prstGeom prst="rect">
            <a:avLst/>
          </a:prstGeom>
          <a:noFill/>
          <a:ln/>
        </p:spPr>
        <p:txBody>
          <a:bodyPr wrap="none" lIns="0" tIns="0" rIns="0" bIns="0" rtlCol="0" anchor="t"/>
          <a:lstStyle/>
          <a:p>
            <a:pPr algn="l" indent="0" marL="0">
              <a:lnSpc>
                <a:spcPts val="4850"/>
              </a:lnSpc>
              <a:buNone/>
            </a:pPr>
            <a:r>
              <a:rPr lang="en-US" sz="3900" dirty="0">
                <a:solidFill>
                  <a:srgbClr val="1B1B27"/>
                </a:solidFill>
                <a:latin typeface="Raleway" pitchFamily="34" charset="0"/>
                <a:ea typeface="Raleway" pitchFamily="34" charset="-122"/>
                <a:cs typeface="Raleway" pitchFamily="34" charset="-120"/>
              </a:rPr>
              <a:t>Three Categories of Feature Selection</a:t>
            </a:r>
            <a:endParaRPr lang="en-US" sz="3900" dirty="0"/>
          </a:p>
        </p:txBody>
      </p:sp>
      <p:pic>
        <p:nvPicPr>
          <p:cNvPr id="3" name="Image 0" descr="preencoded.png">    </p:cNvPr>
          <p:cNvPicPr>
            <a:picLocks noChangeAspect="1"/>
          </p:cNvPicPr>
          <p:nvPr/>
        </p:nvPicPr>
        <p:blipFill>
          <a:blip r:embed="rId1"/>
          <a:stretch>
            <a:fillRect/>
          </a:stretch>
        </p:blipFill>
        <p:spPr>
          <a:xfrm>
            <a:off x="793790" y="3337084"/>
            <a:ext cx="4347567" cy="793790"/>
          </a:xfrm>
          <a:prstGeom prst="rect">
            <a:avLst/>
          </a:prstGeom>
        </p:spPr>
      </p:pic>
      <p:sp>
        <p:nvSpPr>
          <p:cNvPr id="4" name="Text 1"/>
          <p:cNvSpPr/>
          <p:nvPr/>
        </p:nvSpPr>
        <p:spPr>
          <a:xfrm>
            <a:off x="992148" y="4329232"/>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3C3939"/>
                </a:solidFill>
                <a:latin typeface="Raleway" pitchFamily="34" charset="0"/>
                <a:ea typeface="Raleway" pitchFamily="34" charset="-122"/>
                <a:cs typeface="Raleway" pitchFamily="34" charset="-120"/>
              </a:rPr>
              <a:t>Filter Methods</a:t>
            </a:r>
            <a:endParaRPr lang="en-US" sz="1950" dirty="0"/>
          </a:p>
        </p:txBody>
      </p:sp>
      <p:sp>
        <p:nvSpPr>
          <p:cNvPr id="5" name="Text 2"/>
          <p:cNvSpPr/>
          <p:nvPr/>
        </p:nvSpPr>
        <p:spPr>
          <a:xfrm>
            <a:off x="992148" y="4758452"/>
            <a:ext cx="3950851" cy="952619"/>
          </a:xfrm>
          <a:prstGeom prst="rect">
            <a:avLst/>
          </a:prstGeom>
          <a:noFill/>
          <a:ln/>
        </p:spPr>
        <p:txBody>
          <a:bodyPr wrap="squar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Select features based on statistical properties, independent of the learning algorithm. Fast and simple.</a:t>
            </a:r>
            <a:endParaRPr lang="en-US" sz="1550" dirty="0"/>
          </a:p>
        </p:txBody>
      </p:sp>
      <p:pic>
        <p:nvPicPr>
          <p:cNvPr id="6" name="Image 1" descr="preencoded.png">    </p:cNvPr>
          <p:cNvPicPr>
            <a:picLocks noChangeAspect="1"/>
          </p:cNvPicPr>
          <p:nvPr/>
        </p:nvPicPr>
        <p:blipFill>
          <a:blip r:embed="rId2"/>
          <a:stretch>
            <a:fillRect/>
          </a:stretch>
        </p:blipFill>
        <p:spPr>
          <a:xfrm>
            <a:off x="5141357" y="3337084"/>
            <a:ext cx="4347567" cy="793790"/>
          </a:xfrm>
          <a:prstGeom prst="rect">
            <a:avLst/>
          </a:prstGeom>
        </p:spPr>
      </p:pic>
      <p:sp>
        <p:nvSpPr>
          <p:cNvPr id="7" name="Text 3"/>
          <p:cNvSpPr/>
          <p:nvPr/>
        </p:nvSpPr>
        <p:spPr>
          <a:xfrm>
            <a:off x="5339715" y="4329232"/>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3C3939"/>
                </a:solidFill>
                <a:latin typeface="Raleway" pitchFamily="34" charset="0"/>
                <a:ea typeface="Raleway" pitchFamily="34" charset="-122"/>
                <a:cs typeface="Raleway" pitchFamily="34" charset="-120"/>
              </a:rPr>
              <a:t>Wrapper Methods</a:t>
            </a:r>
            <a:endParaRPr lang="en-US" sz="1950" dirty="0"/>
          </a:p>
        </p:txBody>
      </p:sp>
      <p:sp>
        <p:nvSpPr>
          <p:cNvPr id="8" name="Text 4"/>
          <p:cNvSpPr/>
          <p:nvPr/>
        </p:nvSpPr>
        <p:spPr>
          <a:xfrm>
            <a:off x="5339715" y="4758452"/>
            <a:ext cx="3950851" cy="952619"/>
          </a:xfrm>
          <a:prstGeom prst="rect">
            <a:avLst/>
          </a:prstGeom>
          <a:noFill/>
          <a:ln/>
        </p:spPr>
        <p:txBody>
          <a:bodyPr wrap="squar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Use the learning algorithm as a black box to evaluate feature subsets. More accurate but slower.</a:t>
            </a:r>
            <a:endParaRPr lang="en-US" sz="1550" dirty="0"/>
          </a:p>
        </p:txBody>
      </p:sp>
      <p:pic>
        <p:nvPicPr>
          <p:cNvPr id="9" name="Image 2" descr="preencoded.png">    </p:cNvPr>
          <p:cNvPicPr>
            <a:picLocks noChangeAspect="1"/>
          </p:cNvPicPr>
          <p:nvPr/>
        </p:nvPicPr>
        <p:blipFill>
          <a:blip r:embed="rId3"/>
          <a:stretch>
            <a:fillRect/>
          </a:stretch>
        </p:blipFill>
        <p:spPr>
          <a:xfrm>
            <a:off x="9488924" y="3337084"/>
            <a:ext cx="4347567" cy="793790"/>
          </a:xfrm>
          <a:prstGeom prst="rect">
            <a:avLst/>
          </a:prstGeom>
        </p:spPr>
      </p:pic>
      <p:sp>
        <p:nvSpPr>
          <p:cNvPr id="10" name="Text 5"/>
          <p:cNvSpPr/>
          <p:nvPr/>
        </p:nvSpPr>
        <p:spPr>
          <a:xfrm>
            <a:off x="9687282" y="4329232"/>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3C3939"/>
                </a:solidFill>
                <a:latin typeface="Raleway" pitchFamily="34" charset="0"/>
                <a:ea typeface="Raleway" pitchFamily="34" charset="-122"/>
                <a:cs typeface="Raleway" pitchFamily="34" charset="-120"/>
              </a:rPr>
              <a:t>Embedded Methods</a:t>
            </a:r>
            <a:endParaRPr lang="en-US" sz="1950" dirty="0"/>
          </a:p>
        </p:txBody>
      </p:sp>
      <p:sp>
        <p:nvSpPr>
          <p:cNvPr id="11" name="Text 6"/>
          <p:cNvSpPr/>
          <p:nvPr/>
        </p:nvSpPr>
        <p:spPr>
          <a:xfrm>
            <a:off x="9687282" y="4758452"/>
            <a:ext cx="3950851" cy="952619"/>
          </a:xfrm>
          <a:prstGeom prst="rect">
            <a:avLst/>
          </a:prstGeom>
          <a:noFill/>
          <a:ln/>
        </p:spPr>
        <p:txBody>
          <a:bodyPr wrap="squar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Perform feature selection during model training. Balance between speed and accuracy.</a:t>
            </a:r>
            <a:endParaRPr lang="en-US" sz="15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280190" y="768310"/>
            <a:ext cx="4961811" cy="620078"/>
          </a:xfrm>
          <a:prstGeom prst="rect">
            <a:avLst/>
          </a:prstGeom>
          <a:noFill/>
          <a:ln/>
        </p:spPr>
        <p:txBody>
          <a:bodyPr wrap="none" lIns="0" tIns="0" rIns="0" bIns="0" rtlCol="0" anchor="t"/>
          <a:lstStyle/>
          <a:p>
            <a:pPr algn="l" indent="0" marL="0">
              <a:lnSpc>
                <a:spcPts val="4850"/>
              </a:lnSpc>
              <a:buNone/>
            </a:pPr>
            <a:r>
              <a:rPr lang="en-US" sz="3900" dirty="0">
                <a:solidFill>
                  <a:srgbClr val="1B1B27"/>
                </a:solidFill>
                <a:latin typeface="Raleway" pitchFamily="34" charset="0"/>
                <a:ea typeface="Raleway" pitchFamily="34" charset="-122"/>
                <a:cs typeface="Raleway" pitchFamily="34" charset="-120"/>
              </a:rPr>
              <a:t>Filter Methods</a:t>
            </a:r>
            <a:endParaRPr lang="en-US" sz="3900" dirty="0"/>
          </a:p>
        </p:txBody>
      </p:sp>
      <p:sp>
        <p:nvSpPr>
          <p:cNvPr id="4" name="Text 1"/>
          <p:cNvSpPr/>
          <p:nvPr/>
        </p:nvSpPr>
        <p:spPr>
          <a:xfrm>
            <a:off x="6280190" y="1686044"/>
            <a:ext cx="7556421" cy="635079"/>
          </a:xfrm>
          <a:prstGeom prst="rect">
            <a:avLst/>
          </a:prstGeom>
          <a:noFill/>
          <a:ln/>
        </p:spPr>
        <p:txBody>
          <a:bodyPr wrap="squar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Filter methods evaluate features independently using statistical measures before training any model. They're fast and scalable but may miss feature interactions.</a:t>
            </a:r>
            <a:endParaRPr lang="en-US" sz="1550" dirty="0"/>
          </a:p>
        </p:txBody>
      </p:sp>
      <p:sp>
        <p:nvSpPr>
          <p:cNvPr id="5" name="Shape 2"/>
          <p:cNvSpPr/>
          <p:nvPr/>
        </p:nvSpPr>
        <p:spPr>
          <a:xfrm>
            <a:off x="6280190" y="2544366"/>
            <a:ext cx="7556421" cy="1506736"/>
          </a:xfrm>
          <a:prstGeom prst="roundRect">
            <a:avLst>
              <a:gd name="adj" fmla="val 5532"/>
            </a:avLst>
          </a:prstGeom>
          <a:solidFill>
            <a:srgbClr val="FFFFFF">
              <a:alpha val="95000"/>
            </a:srgbClr>
          </a:solidFill>
          <a:ln w="22860">
            <a:solidFill>
              <a:srgbClr val="C7C7D0"/>
            </a:solidFill>
            <a:prstDash val="solid"/>
          </a:ln>
        </p:spPr>
      </p:sp>
      <p:sp>
        <p:nvSpPr>
          <p:cNvPr id="6" name="Shape 3"/>
          <p:cNvSpPr/>
          <p:nvPr/>
        </p:nvSpPr>
        <p:spPr>
          <a:xfrm>
            <a:off x="6303050" y="2567226"/>
            <a:ext cx="793790" cy="1461016"/>
          </a:xfrm>
          <a:prstGeom prst="roundRect">
            <a:avLst>
              <a:gd name="adj" fmla="val 7046"/>
            </a:avLst>
          </a:prstGeom>
          <a:solidFill>
            <a:srgbClr val="E1E1EA"/>
          </a:solidFill>
          <a:ln/>
        </p:spPr>
      </p:sp>
      <p:sp>
        <p:nvSpPr>
          <p:cNvPr id="7" name="Text 4"/>
          <p:cNvSpPr/>
          <p:nvPr/>
        </p:nvSpPr>
        <p:spPr>
          <a:xfrm>
            <a:off x="6547247" y="3111698"/>
            <a:ext cx="297656" cy="372070"/>
          </a:xfrm>
          <a:prstGeom prst="rect">
            <a:avLst/>
          </a:prstGeom>
          <a:noFill/>
          <a:ln/>
        </p:spPr>
        <p:txBody>
          <a:bodyPr wrap="none" lIns="0" tIns="0" rIns="0" bIns="0" rtlCol="0" anchor="t"/>
          <a:lstStyle/>
          <a:p>
            <a:pPr algn="l" indent="0" marL="0">
              <a:lnSpc>
                <a:spcPts val="2300"/>
              </a:lnSpc>
              <a:buNone/>
            </a:pPr>
            <a:r>
              <a:rPr lang="en-US" sz="2300" dirty="0">
                <a:solidFill>
                  <a:srgbClr val="3C3939"/>
                </a:solidFill>
                <a:latin typeface="Raleway" pitchFamily="34" charset="0"/>
                <a:ea typeface="Raleway" pitchFamily="34" charset="-122"/>
                <a:cs typeface="Raleway" pitchFamily="34" charset="-120"/>
              </a:rPr>
              <a:t>1</a:t>
            </a:r>
            <a:endParaRPr lang="en-US" sz="2300" dirty="0"/>
          </a:p>
        </p:txBody>
      </p:sp>
      <p:sp>
        <p:nvSpPr>
          <p:cNvPr id="8" name="Text 5"/>
          <p:cNvSpPr/>
          <p:nvPr/>
        </p:nvSpPr>
        <p:spPr>
          <a:xfrm>
            <a:off x="7295198" y="2765584"/>
            <a:ext cx="3226832" cy="310158"/>
          </a:xfrm>
          <a:prstGeom prst="rect">
            <a:avLst/>
          </a:prstGeom>
          <a:noFill/>
          <a:ln/>
        </p:spPr>
        <p:txBody>
          <a:bodyPr wrap="none" lIns="0" tIns="0" rIns="0" bIns="0" rtlCol="0" anchor="t"/>
          <a:lstStyle/>
          <a:p>
            <a:pPr algn="l" indent="0" marL="0">
              <a:lnSpc>
                <a:spcPts val="2400"/>
              </a:lnSpc>
              <a:buNone/>
            </a:pPr>
            <a:r>
              <a:rPr lang="en-US" sz="1950" dirty="0">
                <a:solidFill>
                  <a:srgbClr val="3C3939"/>
                </a:solidFill>
                <a:latin typeface="Raleway" pitchFamily="34" charset="0"/>
                <a:ea typeface="Raleway" pitchFamily="34" charset="-122"/>
                <a:cs typeface="Raleway" pitchFamily="34" charset="-120"/>
              </a:rPr>
              <a:t>Correlation-Based Selection</a:t>
            </a:r>
            <a:endParaRPr lang="en-US" sz="1950" dirty="0"/>
          </a:p>
        </p:txBody>
      </p:sp>
      <p:sp>
        <p:nvSpPr>
          <p:cNvPr id="9" name="Text 6"/>
          <p:cNvSpPr/>
          <p:nvPr/>
        </p:nvSpPr>
        <p:spPr>
          <a:xfrm>
            <a:off x="7295198" y="3194804"/>
            <a:ext cx="6320195" cy="635079"/>
          </a:xfrm>
          <a:prstGeom prst="rect">
            <a:avLst/>
          </a:prstGeom>
          <a:noFill/>
          <a:ln/>
        </p:spPr>
        <p:txBody>
          <a:bodyPr wrap="squar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Measures linear relationships between features and target using Pearson's, Spearman's, or Kendall's correlation coefficients.</a:t>
            </a:r>
            <a:endParaRPr lang="en-US" sz="1550" dirty="0"/>
          </a:p>
        </p:txBody>
      </p:sp>
      <p:sp>
        <p:nvSpPr>
          <p:cNvPr id="10" name="Shape 7"/>
          <p:cNvSpPr/>
          <p:nvPr/>
        </p:nvSpPr>
        <p:spPr>
          <a:xfrm>
            <a:off x="6280190" y="4249460"/>
            <a:ext cx="7556421" cy="1506736"/>
          </a:xfrm>
          <a:prstGeom prst="roundRect">
            <a:avLst>
              <a:gd name="adj" fmla="val 5532"/>
            </a:avLst>
          </a:prstGeom>
          <a:solidFill>
            <a:srgbClr val="FFFFFF">
              <a:alpha val="95000"/>
            </a:srgbClr>
          </a:solidFill>
          <a:ln w="22860">
            <a:solidFill>
              <a:srgbClr val="C7C7D0"/>
            </a:solidFill>
            <a:prstDash val="solid"/>
          </a:ln>
        </p:spPr>
      </p:sp>
      <p:sp>
        <p:nvSpPr>
          <p:cNvPr id="11" name="Shape 8"/>
          <p:cNvSpPr/>
          <p:nvPr/>
        </p:nvSpPr>
        <p:spPr>
          <a:xfrm>
            <a:off x="6303050" y="4272320"/>
            <a:ext cx="793790" cy="1461016"/>
          </a:xfrm>
          <a:prstGeom prst="roundRect">
            <a:avLst>
              <a:gd name="adj" fmla="val 7046"/>
            </a:avLst>
          </a:prstGeom>
          <a:solidFill>
            <a:srgbClr val="E1E1EA"/>
          </a:solidFill>
          <a:ln/>
        </p:spPr>
      </p:sp>
      <p:sp>
        <p:nvSpPr>
          <p:cNvPr id="12" name="Text 9"/>
          <p:cNvSpPr/>
          <p:nvPr/>
        </p:nvSpPr>
        <p:spPr>
          <a:xfrm>
            <a:off x="6547247" y="4816793"/>
            <a:ext cx="297656" cy="372070"/>
          </a:xfrm>
          <a:prstGeom prst="rect">
            <a:avLst/>
          </a:prstGeom>
          <a:noFill/>
          <a:ln/>
        </p:spPr>
        <p:txBody>
          <a:bodyPr wrap="none" lIns="0" tIns="0" rIns="0" bIns="0" rtlCol="0" anchor="t"/>
          <a:lstStyle/>
          <a:p>
            <a:pPr algn="l" indent="0" marL="0">
              <a:lnSpc>
                <a:spcPts val="2300"/>
              </a:lnSpc>
              <a:buNone/>
            </a:pPr>
            <a:r>
              <a:rPr lang="en-US" sz="2300" dirty="0">
                <a:solidFill>
                  <a:srgbClr val="3C3939"/>
                </a:solidFill>
                <a:latin typeface="Raleway" pitchFamily="34" charset="0"/>
                <a:ea typeface="Raleway" pitchFamily="34" charset="-122"/>
                <a:cs typeface="Raleway" pitchFamily="34" charset="-120"/>
              </a:rPr>
              <a:t>2</a:t>
            </a:r>
            <a:endParaRPr lang="en-US" sz="2300" dirty="0"/>
          </a:p>
        </p:txBody>
      </p:sp>
      <p:sp>
        <p:nvSpPr>
          <p:cNvPr id="13" name="Text 10"/>
          <p:cNvSpPr/>
          <p:nvPr/>
        </p:nvSpPr>
        <p:spPr>
          <a:xfrm>
            <a:off x="7295198" y="4470678"/>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3C3939"/>
                </a:solidFill>
                <a:latin typeface="Raleway" pitchFamily="34" charset="0"/>
                <a:ea typeface="Raleway" pitchFamily="34" charset="-122"/>
                <a:cs typeface="Raleway" pitchFamily="34" charset="-120"/>
              </a:rPr>
              <a:t>Univariate Selection</a:t>
            </a:r>
            <a:endParaRPr lang="en-US" sz="1950" dirty="0"/>
          </a:p>
        </p:txBody>
      </p:sp>
      <p:sp>
        <p:nvSpPr>
          <p:cNvPr id="14" name="Text 11"/>
          <p:cNvSpPr/>
          <p:nvPr/>
        </p:nvSpPr>
        <p:spPr>
          <a:xfrm>
            <a:off x="7295198" y="4899898"/>
            <a:ext cx="6320195" cy="635079"/>
          </a:xfrm>
          <a:prstGeom prst="rect">
            <a:avLst/>
          </a:prstGeom>
          <a:noFill/>
          <a:ln/>
        </p:spPr>
        <p:txBody>
          <a:bodyPr wrap="squar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Uses statistical tests like Chi-Square for categorical features, ANOVA F-test for numerical features, or mutual information.</a:t>
            </a:r>
            <a:endParaRPr lang="en-US" sz="1550" dirty="0"/>
          </a:p>
        </p:txBody>
      </p:sp>
      <p:sp>
        <p:nvSpPr>
          <p:cNvPr id="15" name="Shape 12"/>
          <p:cNvSpPr/>
          <p:nvPr/>
        </p:nvSpPr>
        <p:spPr>
          <a:xfrm>
            <a:off x="6280190" y="5954554"/>
            <a:ext cx="7556421" cy="1506736"/>
          </a:xfrm>
          <a:prstGeom prst="roundRect">
            <a:avLst>
              <a:gd name="adj" fmla="val 5532"/>
            </a:avLst>
          </a:prstGeom>
          <a:solidFill>
            <a:srgbClr val="FFFFFF">
              <a:alpha val="95000"/>
            </a:srgbClr>
          </a:solidFill>
          <a:ln w="22860">
            <a:solidFill>
              <a:srgbClr val="C7C7D0"/>
            </a:solidFill>
            <a:prstDash val="solid"/>
          </a:ln>
        </p:spPr>
      </p:sp>
      <p:sp>
        <p:nvSpPr>
          <p:cNvPr id="16" name="Shape 13"/>
          <p:cNvSpPr/>
          <p:nvPr/>
        </p:nvSpPr>
        <p:spPr>
          <a:xfrm>
            <a:off x="6303050" y="5977414"/>
            <a:ext cx="793790" cy="1461016"/>
          </a:xfrm>
          <a:prstGeom prst="roundRect">
            <a:avLst>
              <a:gd name="adj" fmla="val 7046"/>
            </a:avLst>
          </a:prstGeom>
          <a:solidFill>
            <a:srgbClr val="E1E1EA"/>
          </a:solidFill>
          <a:ln/>
        </p:spPr>
      </p:sp>
      <p:sp>
        <p:nvSpPr>
          <p:cNvPr id="17" name="Text 14"/>
          <p:cNvSpPr/>
          <p:nvPr/>
        </p:nvSpPr>
        <p:spPr>
          <a:xfrm>
            <a:off x="6547247" y="6521887"/>
            <a:ext cx="297656" cy="372070"/>
          </a:xfrm>
          <a:prstGeom prst="rect">
            <a:avLst/>
          </a:prstGeom>
          <a:noFill/>
          <a:ln/>
        </p:spPr>
        <p:txBody>
          <a:bodyPr wrap="none" lIns="0" tIns="0" rIns="0" bIns="0" rtlCol="0" anchor="t"/>
          <a:lstStyle/>
          <a:p>
            <a:pPr algn="l" indent="0" marL="0">
              <a:lnSpc>
                <a:spcPts val="2300"/>
              </a:lnSpc>
              <a:buNone/>
            </a:pPr>
            <a:r>
              <a:rPr lang="en-US" sz="2300" dirty="0">
                <a:solidFill>
                  <a:srgbClr val="3C3939"/>
                </a:solidFill>
                <a:latin typeface="Raleway" pitchFamily="34" charset="0"/>
                <a:ea typeface="Raleway" pitchFamily="34" charset="-122"/>
                <a:cs typeface="Raleway" pitchFamily="34" charset="-120"/>
              </a:rPr>
              <a:t>3</a:t>
            </a:r>
            <a:endParaRPr lang="en-US" sz="2300" dirty="0"/>
          </a:p>
        </p:txBody>
      </p:sp>
      <p:sp>
        <p:nvSpPr>
          <p:cNvPr id="18" name="Text 15"/>
          <p:cNvSpPr/>
          <p:nvPr/>
        </p:nvSpPr>
        <p:spPr>
          <a:xfrm>
            <a:off x="7295198" y="6175772"/>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3C3939"/>
                </a:solidFill>
                <a:latin typeface="Raleway" pitchFamily="34" charset="0"/>
                <a:ea typeface="Raleway" pitchFamily="34" charset="-122"/>
                <a:cs typeface="Raleway" pitchFamily="34" charset="-120"/>
              </a:rPr>
              <a:t>Variance Threshold</a:t>
            </a:r>
            <a:endParaRPr lang="en-US" sz="1950" dirty="0"/>
          </a:p>
        </p:txBody>
      </p:sp>
      <p:sp>
        <p:nvSpPr>
          <p:cNvPr id="19" name="Text 16"/>
          <p:cNvSpPr/>
          <p:nvPr/>
        </p:nvSpPr>
        <p:spPr>
          <a:xfrm>
            <a:off x="7295198" y="6604992"/>
            <a:ext cx="6320195" cy="635079"/>
          </a:xfrm>
          <a:prstGeom prst="rect">
            <a:avLst/>
          </a:prstGeom>
          <a:noFill/>
          <a:ln/>
        </p:spPr>
        <p:txBody>
          <a:bodyPr wrap="squar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Removes features with low variance that are constant or near-constant across samples, providing little information.</a:t>
            </a:r>
            <a:endParaRPr lang="en-US" sz="15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793790" y="2171462"/>
            <a:ext cx="6811447" cy="620078"/>
          </a:xfrm>
          <a:prstGeom prst="rect">
            <a:avLst/>
          </a:prstGeom>
          <a:noFill/>
          <a:ln/>
        </p:spPr>
        <p:txBody>
          <a:bodyPr wrap="none" lIns="0" tIns="0" rIns="0" bIns="0" rtlCol="0" anchor="t"/>
          <a:lstStyle/>
          <a:p>
            <a:pPr algn="l" indent="0" marL="0">
              <a:lnSpc>
                <a:spcPts val="4850"/>
              </a:lnSpc>
              <a:buNone/>
            </a:pPr>
            <a:r>
              <a:rPr lang="en-US" sz="3900" dirty="0">
                <a:solidFill>
                  <a:srgbClr val="1B1B27"/>
                </a:solidFill>
                <a:latin typeface="Raleway" pitchFamily="34" charset="0"/>
                <a:ea typeface="Raleway" pitchFamily="34" charset="-122"/>
                <a:cs typeface="Raleway" pitchFamily="34" charset="-120"/>
              </a:rPr>
              <a:t>Filter Methods: Pros and Cons</a:t>
            </a:r>
            <a:endParaRPr lang="en-US" sz="3900" dirty="0"/>
          </a:p>
        </p:txBody>
      </p:sp>
      <p:sp>
        <p:nvSpPr>
          <p:cNvPr id="3" name="Shape 1"/>
          <p:cNvSpPr/>
          <p:nvPr/>
        </p:nvSpPr>
        <p:spPr>
          <a:xfrm>
            <a:off x="793790" y="3188375"/>
            <a:ext cx="13042821" cy="2869763"/>
          </a:xfrm>
          <a:prstGeom prst="roundRect">
            <a:avLst>
              <a:gd name="adj" fmla="val 2905"/>
            </a:avLst>
          </a:prstGeom>
          <a:noFill/>
          <a:ln w="7620">
            <a:solidFill>
              <a:srgbClr val="000000">
                <a:alpha val="8000"/>
              </a:srgbClr>
            </a:solidFill>
            <a:prstDash val="solid"/>
          </a:ln>
        </p:spPr>
      </p:sp>
      <p:sp>
        <p:nvSpPr>
          <p:cNvPr id="4" name="Shape 2"/>
          <p:cNvSpPr/>
          <p:nvPr/>
        </p:nvSpPr>
        <p:spPr>
          <a:xfrm>
            <a:off x="801410" y="3195995"/>
            <a:ext cx="13027581" cy="570905"/>
          </a:xfrm>
          <a:prstGeom prst="rect">
            <a:avLst/>
          </a:prstGeom>
          <a:solidFill>
            <a:srgbClr val="FFFFFF">
              <a:alpha val="4000"/>
            </a:srgbClr>
          </a:solidFill>
          <a:ln/>
        </p:spPr>
      </p:sp>
      <p:sp>
        <p:nvSpPr>
          <p:cNvPr id="5" name="Text 3"/>
          <p:cNvSpPr/>
          <p:nvPr/>
        </p:nvSpPr>
        <p:spPr>
          <a:xfrm>
            <a:off x="999887" y="3322677"/>
            <a:ext cx="2856309" cy="317540"/>
          </a:xfrm>
          <a:prstGeom prst="rect">
            <a:avLst/>
          </a:prstGeom>
          <a:noFill/>
          <a:ln/>
        </p:spPr>
        <p:txBody>
          <a:bodyPr wrap="none" lIns="0" tIns="0" rIns="0" bIns="0" rtlCol="0" anchor="t"/>
          <a:lstStyle/>
          <a:p>
            <a:pPr algn="l" indent="0" marL="0">
              <a:lnSpc>
                <a:spcPts val="2500"/>
              </a:lnSpc>
              <a:buNone/>
            </a:pPr>
            <a:r>
              <a:rPr lang="en-US" sz="1550" b="1" dirty="0">
                <a:solidFill>
                  <a:srgbClr val="3C3939"/>
                </a:solidFill>
                <a:latin typeface="Roboto" pitchFamily="34" charset="0"/>
                <a:ea typeface="Roboto" pitchFamily="34" charset="-122"/>
                <a:cs typeface="Roboto" pitchFamily="34" charset="-120"/>
              </a:rPr>
              <a:t>Method</a:t>
            </a:r>
            <a:endParaRPr lang="en-US" sz="1550" dirty="0"/>
          </a:p>
        </p:txBody>
      </p:sp>
      <p:sp>
        <p:nvSpPr>
          <p:cNvPr id="6" name="Text 4"/>
          <p:cNvSpPr/>
          <p:nvPr/>
        </p:nvSpPr>
        <p:spPr>
          <a:xfrm>
            <a:off x="4260533" y="3322677"/>
            <a:ext cx="4155281" cy="317540"/>
          </a:xfrm>
          <a:prstGeom prst="rect">
            <a:avLst/>
          </a:prstGeom>
          <a:noFill/>
          <a:ln/>
        </p:spPr>
        <p:txBody>
          <a:bodyPr wrap="none" lIns="0" tIns="0" rIns="0" bIns="0" rtlCol="0" anchor="t"/>
          <a:lstStyle/>
          <a:p>
            <a:pPr algn="l" indent="0" marL="0">
              <a:lnSpc>
                <a:spcPts val="2500"/>
              </a:lnSpc>
              <a:buNone/>
            </a:pPr>
            <a:r>
              <a:rPr lang="en-US" sz="1550" b="1" dirty="0">
                <a:solidFill>
                  <a:srgbClr val="3C3939"/>
                </a:solidFill>
                <a:latin typeface="Roboto" pitchFamily="34" charset="0"/>
                <a:ea typeface="Roboto" pitchFamily="34" charset="-122"/>
                <a:cs typeface="Roboto" pitchFamily="34" charset="-120"/>
              </a:rPr>
              <a:t>Advantages</a:t>
            </a:r>
            <a:endParaRPr lang="en-US" sz="1550" dirty="0"/>
          </a:p>
        </p:txBody>
      </p:sp>
      <p:sp>
        <p:nvSpPr>
          <p:cNvPr id="7" name="Text 5"/>
          <p:cNvSpPr/>
          <p:nvPr/>
        </p:nvSpPr>
        <p:spPr>
          <a:xfrm>
            <a:off x="8820150" y="3322677"/>
            <a:ext cx="4810482" cy="317540"/>
          </a:xfrm>
          <a:prstGeom prst="rect">
            <a:avLst/>
          </a:prstGeom>
          <a:noFill/>
          <a:ln/>
        </p:spPr>
        <p:txBody>
          <a:bodyPr wrap="none" lIns="0" tIns="0" rIns="0" bIns="0" rtlCol="0" anchor="t"/>
          <a:lstStyle/>
          <a:p>
            <a:pPr algn="l" indent="0" marL="0">
              <a:lnSpc>
                <a:spcPts val="2500"/>
              </a:lnSpc>
              <a:buNone/>
            </a:pPr>
            <a:r>
              <a:rPr lang="en-US" sz="1550" b="1" dirty="0">
                <a:solidFill>
                  <a:srgbClr val="3C3939"/>
                </a:solidFill>
                <a:latin typeface="Roboto" pitchFamily="34" charset="0"/>
                <a:ea typeface="Roboto" pitchFamily="34" charset="-122"/>
                <a:cs typeface="Roboto" pitchFamily="34" charset="-120"/>
              </a:rPr>
              <a:t>Disadvantages</a:t>
            </a:r>
            <a:endParaRPr lang="en-US" sz="1550" dirty="0"/>
          </a:p>
        </p:txBody>
      </p:sp>
      <p:sp>
        <p:nvSpPr>
          <p:cNvPr id="8" name="Shape 6"/>
          <p:cNvSpPr/>
          <p:nvPr/>
        </p:nvSpPr>
        <p:spPr>
          <a:xfrm>
            <a:off x="801410" y="3766899"/>
            <a:ext cx="13027581" cy="570905"/>
          </a:xfrm>
          <a:prstGeom prst="rect">
            <a:avLst/>
          </a:prstGeom>
          <a:solidFill>
            <a:srgbClr val="000000">
              <a:alpha val="4000"/>
            </a:srgbClr>
          </a:solidFill>
          <a:ln/>
        </p:spPr>
      </p:sp>
      <p:sp>
        <p:nvSpPr>
          <p:cNvPr id="9" name="Text 7"/>
          <p:cNvSpPr/>
          <p:nvPr/>
        </p:nvSpPr>
        <p:spPr>
          <a:xfrm>
            <a:off x="999887" y="3893582"/>
            <a:ext cx="2856309" cy="317540"/>
          </a:xfrm>
          <a:prstGeom prst="rect">
            <a:avLst/>
          </a:prstGeom>
          <a:noFill/>
          <a:ln/>
        </p:spPr>
        <p:txBody>
          <a:bodyPr wrap="non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Correlation</a:t>
            </a:r>
            <a:endParaRPr lang="en-US" sz="1550" dirty="0"/>
          </a:p>
        </p:txBody>
      </p:sp>
      <p:sp>
        <p:nvSpPr>
          <p:cNvPr id="10" name="Text 8"/>
          <p:cNvSpPr/>
          <p:nvPr/>
        </p:nvSpPr>
        <p:spPr>
          <a:xfrm>
            <a:off x="4260533" y="3893582"/>
            <a:ext cx="4155281" cy="317540"/>
          </a:xfrm>
          <a:prstGeom prst="rect">
            <a:avLst/>
          </a:prstGeom>
          <a:noFill/>
          <a:ln/>
        </p:spPr>
        <p:txBody>
          <a:bodyPr wrap="non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Fast, simple to implement</a:t>
            </a:r>
            <a:endParaRPr lang="en-US" sz="1550" dirty="0"/>
          </a:p>
        </p:txBody>
      </p:sp>
      <p:sp>
        <p:nvSpPr>
          <p:cNvPr id="11" name="Text 9"/>
          <p:cNvSpPr/>
          <p:nvPr/>
        </p:nvSpPr>
        <p:spPr>
          <a:xfrm>
            <a:off x="8820150" y="3893582"/>
            <a:ext cx="4810482" cy="317540"/>
          </a:xfrm>
          <a:prstGeom prst="rect">
            <a:avLst/>
          </a:prstGeom>
          <a:noFill/>
          <a:ln/>
        </p:spPr>
        <p:txBody>
          <a:bodyPr wrap="non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Ignores feature interactions</a:t>
            </a:r>
            <a:endParaRPr lang="en-US" sz="1550" dirty="0"/>
          </a:p>
        </p:txBody>
      </p:sp>
      <p:sp>
        <p:nvSpPr>
          <p:cNvPr id="12" name="Shape 10"/>
          <p:cNvSpPr/>
          <p:nvPr/>
        </p:nvSpPr>
        <p:spPr>
          <a:xfrm>
            <a:off x="801410" y="4337804"/>
            <a:ext cx="13027581" cy="570905"/>
          </a:xfrm>
          <a:prstGeom prst="rect">
            <a:avLst/>
          </a:prstGeom>
          <a:solidFill>
            <a:srgbClr val="FFFFFF">
              <a:alpha val="4000"/>
            </a:srgbClr>
          </a:solidFill>
          <a:ln/>
        </p:spPr>
      </p:sp>
      <p:sp>
        <p:nvSpPr>
          <p:cNvPr id="13" name="Text 11"/>
          <p:cNvSpPr/>
          <p:nvPr/>
        </p:nvSpPr>
        <p:spPr>
          <a:xfrm>
            <a:off x="999887" y="4464487"/>
            <a:ext cx="2856309" cy="317540"/>
          </a:xfrm>
          <a:prstGeom prst="rect">
            <a:avLst/>
          </a:prstGeom>
          <a:noFill/>
          <a:ln/>
        </p:spPr>
        <p:txBody>
          <a:bodyPr wrap="non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Chi-Square</a:t>
            </a:r>
            <a:endParaRPr lang="en-US" sz="1550" dirty="0"/>
          </a:p>
        </p:txBody>
      </p:sp>
      <p:sp>
        <p:nvSpPr>
          <p:cNvPr id="14" name="Text 12"/>
          <p:cNvSpPr/>
          <p:nvPr/>
        </p:nvSpPr>
        <p:spPr>
          <a:xfrm>
            <a:off x="4260533" y="4464487"/>
            <a:ext cx="4155281" cy="317540"/>
          </a:xfrm>
          <a:prstGeom prst="rect">
            <a:avLst/>
          </a:prstGeom>
          <a:noFill/>
          <a:ln/>
        </p:spPr>
        <p:txBody>
          <a:bodyPr wrap="non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Good for categorical data</a:t>
            </a:r>
            <a:endParaRPr lang="en-US" sz="1550" dirty="0"/>
          </a:p>
        </p:txBody>
      </p:sp>
      <p:sp>
        <p:nvSpPr>
          <p:cNvPr id="15" name="Text 13"/>
          <p:cNvSpPr/>
          <p:nvPr/>
        </p:nvSpPr>
        <p:spPr>
          <a:xfrm>
            <a:off x="8820150" y="4464487"/>
            <a:ext cx="4810482" cy="317540"/>
          </a:xfrm>
          <a:prstGeom prst="rect">
            <a:avLst/>
          </a:prstGeom>
          <a:noFill/>
          <a:ln/>
        </p:spPr>
        <p:txBody>
          <a:bodyPr wrap="non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Only for classification tasks</a:t>
            </a:r>
            <a:endParaRPr lang="en-US" sz="1550" dirty="0"/>
          </a:p>
        </p:txBody>
      </p:sp>
      <p:sp>
        <p:nvSpPr>
          <p:cNvPr id="16" name="Shape 14"/>
          <p:cNvSpPr/>
          <p:nvPr/>
        </p:nvSpPr>
        <p:spPr>
          <a:xfrm>
            <a:off x="801410" y="4908709"/>
            <a:ext cx="13027581" cy="570905"/>
          </a:xfrm>
          <a:prstGeom prst="rect">
            <a:avLst/>
          </a:prstGeom>
          <a:solidFill>
            <a:srgbClr val="000000">
              <a:alpha val="4000"/>
            </a:srgbClr>
          </a:solidFill>
          <a:ln/>
        </p:spPr>
      </p:sp>
      <p:sp>
        <p:nvSpPr>
          <p:cNvPr id="17" name="Text 15"/>
          <p:cNvSpPr/>
          <p:nvPr/>
        </p:nvSpPr>
        <p:spPr>
          <a:xfrm>
            <a:off x="999887" y="5035391"/>
            <a:ext cx="2856309" cy="317540"/>
          </a:xfrm>
          <a:prstGeom prst="rect">
            <a:avLst/>
          </a:prstGeom>
          <a:noFill/>
          <a:ln/>
        </p:spPr>
        <p:txBody>
          <a:bodyPr wrap="non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Mutual Information</a:t>
            </a:r>
            <a:endParaRPr lang="en-US" sz="1550" dirty="0"/>
          </a:p>
        </p:txBody>
      </p:sp>
      <p:sp>
        <p:nvSpPr>
          <p:cNvPr id="18" name="Text 16"/>
          <p:cNvSpPr/>
          <p:nvPr/>
        </p:nvSpPr>
        <p:spPr>
          <a:xfrm>
            <a:off x="4260533" y="5035391"/>
            <a:ext cx="4155281" cy="317540"/>
          </a:xfrm>
          <a:prstGeom prst="rect">
            <a:avLst/>
          </a:prstGeom>
          <a:noFill/>
          <a:ln/>
        </p:spPr>
        <p:txBody>
          <a:bodyPr wrap="non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Captures non-linear relationships</a:t>
            </a:r>
            <a:endParaRPr lang="en-US" sz="1550" dirty="0"/>
          </a:p>
        </p:txBody>
      </p:sp>
      <p:sp>
        <p:nvSpPr>
          <p:cNvPr id="19" name="Text 17"/>
          <p:cNvSpPr/>
          <p:nvPr/>
        </p:nvSpPr>
        <p:spPr>
          <a:xfrm>
            <a:off x="8820150" y="5035391"/>
            <a:ext cx="4810482" cy="317540"/>
          </a:xfrm>
          <a:prstGeom prst="rect">
            <a:avLst/>
          </a:prstGeom>
          <a:noFill/>
          <a:ln/>
        </p:spPr>
        <p:txBody>
          <a:bodyPr wrap="non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Computationally expensive</a:t>
            </a:r>
            <a:endParaRPr lang="en-US" sz="1550" dirty="0"/>
          </a:p>
        </p:txBody>
      </p:sp>
      <p:sp>
        <p:nvSpPr>
          <p:cNvPr id="20" name="Shape 18"/>
          <p:cNvSpPr/>
          <p:nvPr/>
        </p:nvSpPr>
        <p:spPr>
          <a:xfrm>
            <a:off x="801410" y="5479613"/>
            <a:ext cx="13027581" cy="570905"/>
          </a:xfrm>
          <a:prstGeom prst="rect">
            <a:avLst/>
          </a:prstGeom>
          <a:solidFill>
            <a:srgbClr val="FFFFFF">
              <a:alpha val="4000"/>
            </a:srgbClr>
          </a:solidFill>
          <a:ln/>
        </p:spPr>
      </p:sp>
      <p:sp>
        <p:nvSpPr>
          <p:cNvPr id="21" name="Text 19"/>
          <p:cNvSpPr/>
          <p:nvPr/>
        </p:nvSpPr>
        <p:spPr>
          <a:xfrm>
            <a:off x="999887" y="5606296"/>
            <a:ext cx="2856309" cy="317540"/>
          </a:xfrm>
          <a:prstGeom prst="rect">
            <a:avLst/>
          </a:prstGeom>
          <a:noFill/>
          <a:ln/>
        </p:spPr>
        <p:txBody>
          <a:bodyPr wrap="non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Variance Threshold</a:t>
            </a:r>
            <a:endParaRPr lang="en-US" sz="1550" dirty="0"/>
          </a:p>
        </p:txBody>
      </p:sp>
      <p:sp>
        <p:nvSpPr>
          <p:cNvPr id="22" name="Text 20"/>
          <p:cNvSpPr/>
          <p:nvPr/>
        </p:nvSpPr>
        <p:spPr>
          <a:xfrm>
            <a:off x="4260533" y="5606296"/>
            <a:ext cx="4155281" cy="317540"/>
          </a:xfrm>
          <a:prstGeom prst="rect">
            <a:avLst/>
          </a:prstGeom>
          <a:noFill/>
          <a:ln/>
        </p:spPr>
        <p:txBody>
          <a:bodyPr wrap="non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Removes constant features</a:t>
            </a:r>
            <a:endParaRPr lang="en-US" sz="1550" dirty="0"/>
          </a:p>
        </p:txBody>
      </p:sp>
      <p:sp>
        <p:nvSpPr>
          <p:cNvPr id="23" name="Text 21"/>
          <p:cNvSpPr/>
          <p:nvPr/>
        </p:nvSpPr>
        <p:spPr>
          <a:xfrm>
            <a:off x="8820150" y="5606296"/>
            <a:ext cx="4810482" cy="317540"/>
          </a:xfrm>
          <a:prstGeom prst="rect">
            <a:avLst/>
          </a:prstGeom>
          <a:noFill/>
          <a:ln/>
        </p:spPr>
        <p:txBody>
          <a:bodyPr wrap="non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May remove useful low-variance features</a:t>
            </a:r>
            <a:endParaRPr lang="en-US" sz="15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221135" y="506492"/>
            <a:ext cx="4592479" cy="574000"/>
          </a:xfrm>
          <a:prstGeom prst="rect">
            <a:avLst/>
          </a:prstGeom>
          <a:noFill/>
          <a:ln/>
        </p:spPr>
        <p:txBody>
          <a:bodyPr wrap="none" lIns="0" tIns="0" rIns="0" bIns="0" rtlCol="0" anchor="t"/>
          <a:lstStyle/>
          <a:p>
            <a:pPr algn="l" indent="0" marL="0">
              <a:lnSpc>
                <a:spcPts val="4500"/>
              </a:lnSpc>
              <a:buNone/>
            </a:pPr>
            <a:r>
              <a:rPr lang="en-US" sz="3600" dirty="0">
                <a:solidFill>
                  <a:srgbClr val="1B1B27"/>
                </a:solidFill>
                <a:latin typeface="Raleway" pitchFamily="34" charset="0"/>
                <a:ea typeface="Raleway" pitchFamily="34" charset="-122"/>
                <a:cs typeface="Raleway" pitchFamily="34" charset="-120"/>
              </a:rPr>
              <a:t>Wrapper Methods</a:t>
            </a:r>
            <a:endParaRPr lang="en-US" sz="3600" dirty="0"/>
          </a:p>
        </p:txBody>
      </p:sp>
      <p:sp>
        <p:nvSpPr>
          <p:cNvPr id="4" name="Text 1"/>
          <p:cNvSpPr/>
          <p:nvPr/>
        </p:nvSpPr>
        <p:spPr>
          <a:xfrm>
            <a:off x="6221135" y="1356003"/>
            <a:ext cx="7674531" cy="587693"/>
          </a:xfrm>
          <a:prstGeom prst="rect">
            <a:avLst/>
          </a:prstGeom>
          <a:noFill/>
          <a:ln/>
        </p:spPr>
        <p:txBody>
          <a:bodyPr wrap="square" lIns="0" tIns="0" rIns="0" bIns="0" rtlCol="0" anchor="t"/>
          <a:lstStyle/>
          <a:p>
            <a:pPr algn="l" indent="0" marL="0">
              <a:lnSpc>
                <a:spcPts val="2300"/>
              </a:lnSpc>
              <a:buNone/>
            </a:pPr>
            <a:r>
              <a:rPr lang="en-US" sz="1400" dirty="0">
                <a:solidFill>
                  <a:srgbClr val="3C3939"/>
                </a:solidFill>
                <a:latin typeface="Roboto" pitchFamily="34" charset="0"/>
                <a:ea typeface="Roboto" pitchFamily="34" charset="-122"/>
                <a:cs typeface="Roboto" pitchFamily="34" charset="-120"/>
              </a:rPr>
              <a:t>Wrapper methods evaluate feature subsets by training and testing the actual learning algorithm. They consider feature interactions but are computationally intensive.</a:t>
            </a:r>
            <a:endParaRPr lang="en-US" sz="1400" dirty="0"/>
          </a:p>
        </p:txBody>
      </p:sp>
      <p:sp>
        <p:nvSpPr>
          <p:cNvPr id="5" name="Text 2"/>
          <p:cNvSpPr/>
          <p:nvPr/>
        </p:nvSpPr>
        <p:spPr>
          <a:xfrm>
            <a:off x="6221135" y="2150269"/>
            <a:ext cx="183594" cy="229552"/>
          </a:xfrm>
          <a:prstGeom prst="rect">
            <a:avLst/>
          </a:prstGeom>
          <a:noFill/>
          <a:ln/>
        </p:spPr>
        <p:txBody>
          <a:bodyPr wrap="none" lIns="0" tIns="0" rIns="0" bIns="0" rtlCol="0" anchor="t"/>
          <a:lstStyle/>
          <a:p>
            <a:pPr algn="l" indent="0" marL="0">
              <a:lnSpc>
                <a:spcPts val="2300"/>
              </a:lnSpc>
              <a:buNone/>
            </a:pPr>
            <a:r>
              <a:rPr lang="en-US" sz="1400" dirty="0">
                <a:solidFill>
                  <a:srgbClr val="3C3939"/>
                </a:solidFill>
                <a:latin typeface="Raleway Light" pitchFamily="34" charset="0"/>
                <a:ea typeface="Raleway Light" pitchFamily="34" charset="-122"/>
                <a:cs typeface="Raleway Light" pitchFamily="34" charset="-120"/>
              </a:rPr>
              <a:t>01</a:t>
            </a:r>
            <a:endParaRPr lang="en-US" sz="1400" dirty="0"/>
          </a:p>
        </p:txBody>
      </p:sp>
      <p:sp>
        <p:nvSpPr>
          <p:cNvPr id="6" name="Shape 3"/>
          <p:cNvSpPr/>
          <p:nvPr/>
        </p:nvSpPr>
        <p:spPr>
          <a:xfrm>
            <a:off x="6221135" y="2439472"/>
            <a:ext cx="7674531" cy="22860"/>
          </a:xfrm>
          <a:prstGeom prst="rect">
            <a:avLst/>
          </a:prstGeom>
          <a:solidFill>
            <a:srgbClr val="1B1B27"/>
          </a:solidFill>
          <a:ln/>
        </p:spPr>
      </p:sp>
      <p:sp>
        <p:nvSpPr>
          <p:cNvPr id="7" name="Text 4"/>
          <p:cNvSpPr/>
          <p:nvPr/>
        </p:nvSpPr>
        <p:spPr>
          <a:xfrm>
            <a:off x="6221135" y="2576989"/>
            <a:ext cx="2296239" cy="287060"/>
          </a:xfrm>
          <a:prstGeom prst="rect">
            <a:avLst/>
          </a:prstGeom>
          <a:noFill/>
          <a:ln/>
        </p:spPr>
        <p:txBody>
          <a:bodyPr wrap="none" lIns="0" tIns="0" rIns="0" bIns="0" rtlCol="0" anchor="t"/>
          <a:lstStyle/>
          <a:p>
            <a:pPr algn="l" indent="0" marL="0">
              <a:lnSpc>
                <a:spcPts val="2250"/>
              </a:lnSpc>
              <a:buNone/>
            </a:pPr>
            <a:r>
              <a:rPr lang="en-US" sz="1800" dirty="0">
                <a:solidFill>
                  <a:srgbClr val="3C3939"/>
                </a:solidFill>
                <a:latin typeface="Raleway" pitchFamily="34" charset="0"/>
                <a:ea typeface="Raleway" pitchFamily="34" charset="-122"/>
                <a:cs typeface="Raleway" pitchFamily="34" charset="-120"/>
              </a:rPr>
              <a:t>Forward Selection</a:t>
            </a:r>
            <a:endParaRPr lang="en-US" sz="1800" dirty="0"/>
          </a:p>
        </p:txBody>
      </p:sp>
      <p:sp>
        <p:nvSpPr>
          <p:cNvPr id="8" name="Text 5"/>
          <p:cNvSpPr/>
          <p:nvPr/>
        </p:nvSpPr>
        <p:spPr>
          <a:xfrm>
            <a:off x="6221135" y="2974181"/>
            <a:ext cx="7674531" cy="293846"/>
          </a:xfrm>
          <a:prstGeom prst="rect">
            <a:avLst/>
          </a:prstGeom>
          <a:noFill/>
          <a:ln/>
        </p:spPr>
        <p:txBody>
          <a:bodyPr wrap="none" lIns="0" tIns="0" rIns="0" bIns="0" rtlCol="0" anchor="t"/>
          <a:lstStyle/>
          <a:p>
            <a:pPr algn="l" indent="0" marL="0">
              <a:lnSpc>
                <a:spcPts val="2300"/>
              </a:lnSpc>
              <a:buNone/>
            </a:pPr>
            <a:r>
              <a:rPr lang="en-US" sz="1400" dirty="0">
                <a:solidFill>
                  <a:srgbClr val="3C3939"/>
                </a:solidFill>
                <a:latin typeface="Roboto" pitchFamily="34" charset="0"/>
                <a:ea typeface="Roboto" pitchFamily="34" charset="-122"/>
                <a:cs typeface="Roboto" pitchFamily="34" charset="-120"/>
              </a:rPr>
              <a:t>Start with no features, iteratively add the feature that improves performance most</a:t>
            </a:r>
            <a:endParaRPr lang="en-US" sz="1400" dirty="0"/>
          </a:p>
        </p:txBody>
      </p:sp>
      <p:sp>
        <p:nvSpPr>
          <p:cNvPr id="9" name="Text 6"/>
          <p:cNvSpPr/>
          <p:nvPr/>
        </p:nvSpPr>
        <p:spPr>
          <a:xfrm>
            <a:off x="6221135" y="3589377"/>
            <a:ext cx="183594" cy="229552"/>
          </a:xfrm>
          <a:prstGeom prst="rect">
            <a:avLst/>
          </a:prstGeom>
          <a:noFill/>
          <a:ln/>
        </p:spPr>
        <p:txBody>
          <a:bodyPr wrap="none" lIns="0" tIns="0" rIns="0" bIns="0" rtlCol="0" anchor="t"/>
          <a:lstStyle/>
          <a:p>
            <a:pPr algn="l" indent="0" marL="0">
              <a:lnSpc>
                <a:spcPts val="2300"/>
              </a:lnSpc>
              <a:buNone/>
            </a:pPr>
            <a:r>
              <a:rPr lang="en-US" sz="1400" dirty="0">
                <a:solidFill>
                  <a:srgbClr val="3C3939"/>
                </a:solidFill>
                <a:latin typeface="Raleway Light" pitchFamily="34" charset="0"/>
                <a:ea typeface="Raleway Light" pitchFamily="34" charset="-122"/>
                <a:cs typeface="Raleway Light" pitchFamily="34" charset="-120"/>
              </a:rPr>
              <a:t>02</a:t>
            </a:r>
            <a:endParaRPr lang="en-US" sz="1400" dirty="0"/>
          </a:p>
        </p:txBody>
      </p:sp>
      <p:sp>
        <p:nvSpPr>
          <p:cNvPr id="10" name="Shape 7"/>
          <p:cNvSpPr/>
          <p:nvPr/>
        </p:nvSpPr>
        <p:spPr>
          <a:xfrm>
            <a:off x="6221135" y="3878580"/>
            <a:ext cx="7674531" cy="22860"/>
          </a:xfrm>
          <a:prstGeom prst="rect">
            <a:avLst/>
          </a:prstGeom>
          <a:solidFill>
            <a:srgbClr val="1B1B27"/>
          </a:solidFill>
          <a:ln/>
        </p:spPr>
      </p:sp>
      <p:sp>
        <p:nvSpPr>
          <p:cNvPr id="11" name="Text 8"/>
          <p:cNvSpPr/>
          <p:nvPr/>
        </p:nvSpPr>
        <p:spPr>
          <a:xfrm>
            <a:off x="6221135" y="4016097"/>
            <a:ext cx="2296239" cy="287060"/>
          </a:xfrm>
          <a:prstGeom prst="rect">
            <a:avLst/>
          </a:prstGeom>
          <a:noFill/>
          <a:ln/>
        </p:spPr>
        <p:txBody>
          <a:bodyPr wrap="none" lIns="0" tIns="0" rIns="0" bIns="0" rtlCol="0" anchor="t"/>
          <a:lstStyle/>
          <a:p>
            <a:pPr algn="l" indent="0" marL="0">
              <a:lnSpc>
                <a:spcPts val="2250"/>
              </a:lnSpc>
              <a:buNone/>
            </a:pPr>
            <a:r>
              <a:rPr lang="en-US" sz="1800" dirty="0">
                <a:solidFill>
                  <a:srgbClr val="3C3939"/>
                </a:solidFill>
                <a:latin typeface="Raleway" pitchFamily="34" charset="0"/>
                <a:ea typeface="Raleway" pitchFamily="34" charset="-122"/>
                <a:cs typeface="Raleway" pitchFamily="34" charset="-120"/>
              </a:rPr>
              <a:t>Backward Elimination</a:t>
            </a:r>
            <a:endParaRPr lang="en-US" sz="1800" dirty="0"/>
          </a:p>
        </p:txBody>
      </p:sp>
      <p:sp>
        <p:nvSpPr>
          <p:cNvPr id="12" name="Text 9"/>
          <p:cNvSpPr/>
          <p:nvPr/>
        </p:nvSpPr>
        <p:spPr>
          <a:xfrm>
            <a:off x="6221135" y="4413290"/>
            <a:ext cx="7674531" cy="293846"/>
          </a:xfrm>
          <a:prstGeom prst="rect">
            <a:avLst/>
          </a:prstGeom>
          <a:noFill/>
          <a:ln/>
        </p:spPr>
        <p:txBody>
          <a:bodyPr wrap="none" lIns="0" tIns="0" rIns="0" bIns="0" rtlCol="0" anchor="t"/>
          <a:lstStyle/>
          <a:p>
            <a:pPr algn="l" indent="0" marL="0">
              <a:lnSpc>
                <a:spcPts val="2300"/>
              </a:lnSpc>
              <a:buNone/>
            </a:pPr>
            <a:r>
              <a:rPr lang="en-US" sz="1400" dirty="0">
                <a:solidFill>
                  <a:srgbClr val="3C3939"/>
                </a:solidFill>
                <a:latin typeface="Roboto" pitchFamily="34" charset="0"/>
                <a:ea typeface="Roboto" pitchFamily="34" charset="-122"/>
                <a:cs typeface="Roboto" pitchFamily="34" charset="-120"/>
              </a:rPr>
              <a:t>Start with all features, iteratively remove the feature whose absence improves performance</a:t>
            </a:r>
            <a:endParaRPr lang="en-US" sz="1400" dirty="0"/>
          </a:p>
        </p:txBody>
      </p:sp>
      <p:sp>
        <p:nvSpPr>
          <p:cNvPr id="13" name="Text 10"/>
          <p:cNvSpPr/>
          <p:nvPr/>
        </p:nvSpPr>
        <p:spPr>
          <a:xfrm>
            <a:off x="6221135" y="5028486"/>
            <a:ext cx="183594" cy="229552"/>
          </a:xfrm>
          <a:prstGeom prst="rect">
            <a:avLst/>
          </a:prstGeom>
          <a:noFill/>
          <a:ln/>
        </p:spPr>
        <p:txBody>
          <a:bodyPr wrap="none" lIns="0" tIns="0" rIns="0" bIns="0" rtlCol="0" anchor="t"/>
          <a:lstStyle/>
          <a:p>
            <a:pPr algn="l" indent="0" marL="0">
              <a:lnSpc>
                <a:spcPts val="2300"/>
              </a:lnSpc>
              <a:buNone/>
            </a:pPr>
            <a:r>
              <a:rPr lang="en-US" sz="1400" dirty="0">
                <a:solidFill>
                  <a:srgbClr val="3C3939"/>
                </a:solidFill>
                <a:latin typeface="Raleway Light" pitchFamily="34" charset="0"/>
                <a:ea typeface="Raleway Light" pitchFamily="34" charset="-122"/>
                <a:cs typeface="Raleway Light" pitchFamily="34" charset="-120"/>
              </a:rPr>
              <a:t>03</a:t>
            </a:r>
            <a:endParaRPr lang="en-US" sz="1400" dirty="0"/>
          </a:p>
        </p:txBody>
      </p:sp>
      <p:sp>
        <p:nvSpPr>
          <p:cNvPr id="14" name="Shape 11"/>
          <p:cNvSpPr/>
          <p:nvPr/>
        </p:nvSpPr>
        <p:spPr>
          <a:xfrm>
            <a:off x="6221135" y="5317688"/>
            <a:ext cx="7674531" cy="22860"/>
          </a:xfrm>
          <a:prstGeom prst="rect">
            <a:avLst/>
          </a:prstGeom>
          <a:solidFill>
            <a:srgbClr val="1B1B27"/>
          </a:solidFill>
          <a:ln/>
        </p:spPr>
      </p:sp>
      <p:sp>
        <p:nvSpPr>
          <p:cNvPr id="15" name="Text 12"/>
          <p:cNvSpPr/>
          <p:nvPr/>
        </p:nvSpPr>
        <p:spPr>
          <a:xfrm>
            <a:off x="6221135" y="5455206"/>
            <a:ext cx="3135035" cy="287060"/>
          </a:xfrm>
          <a:prstGeom prst="rect">
            <a:avLst/>
          </a:prstGeom>
          <a:noFill/>
          <a:ln/>
        </p:spPr>
        <p:txBody>
          <a:bodyPr wrap="none" lIns="0" tIns="0" rIns="0" bIns="0" rtlCol="0" anchor="t"/>
          <a:lstStyle/>
          <a:p>
            <a:pPr algn="l" indent="0" marL="0">
              <a:lnSpc>
                <a:spcPts val="2250"/>
              </a:lnSpc>
              <a:buNone/>
            </a:pPr>
            <a:r>
              <a:rPr lang="en-US" sz="1800" dirty="0">
                <a:solidFill>
                  <a:srgbClr val="3C3939"/>
                </a:solidFill>
                <a:latin typeface="Raleway" pitchFamily="34" charset="0"/>
                <a:ea typeface="Raleway" pitchFamily="34" charset="-122"/>
                <a:cs typeface="Raleway" pitchFamily="34" charset="-120"/>
              </a:rPr>
              <a:t>Recursive Feature Elimination</a:t>
            </a:r>
            <a:endParaRPr lang="en-US" sz="1800" dirty="0"/>
          </a:p>
        </p:txBody>
      </p:sp>
      <p:sp>
        <p:nvSpPr>
          <p:cNvPr id="16" name="Text 13"/>
          <p:cNvSpPr/>
          <p:nvPr/>
        </p:nvSpPr>
        <p:spPr>
          <a:xfrm>
            <a:off x="6221135" y="5852398"/>
            <a:ext cx="7674531" cy="293846"/>
          </a:xfrm>
          <a:prstGeom prst="rect">
            <a:avLst/>
          </a:prstGeom>
          <a:noFill/>
          <a:ln/>
        </p:spPr>
        <p:txBody>
          <a:bodyPr wrap="none" lIns="0" tIns="0" rIns="0" bIns="0" rtlCol="0" anchor="t"/>
          <a:lstStyle/>
          <a:p>
            <a:pPr algn="l" indent="0" marL="0">
              <a:lnSpc>
                <a:spcPts val="2300"/>
              </a:lnSpc>
              <a:buNone/>
            </a:pPr>
            <a:r>
              <a:rPr lang="en-US" sz="1400" dirty="0">
                <a:solidFill>
                  <a:srgbClr val="3C3939"/>
                </a:solidFill>
                <a:latin typeface="Roboto" pitchFamily="34" charset="0"/>
                <a:ea typeface="Roboto" pitchFamily="34" charset="-122"/>
                <a:cs typeface="Roboto" pitchFamily="34" charset="-120"/>
              </a:rPr>
              <a:t>Use algorithm to rank features, recursively remove least important ones</a:t>
            </a:r>
            <a:endParaRPr lang="en-US" sz="1400" dirty="0"/>
          </a:p>
        </p:txBody>
      </p:sp>
      <p:sp>
        <p:nvSpPr>
          <p:cNvPr id="17" name="Text 14"/>
          <p:cNvSpPr/>
          <p:nvPr/>
        </p:nvSpPr>
        <p:spPr>
          <a:xfrm>
            <a:off x="6221135" y="6467594"/>
            <a:ext cx="183594" cy="229552"/>
          </a:xfrm>
          <a:prstGeom prst="rect">
            <a:avLst/>
          </a:prstGeom>
          <a:noFill/>
          <a:ln/>
        </p:spPr>
        <p:txBody>
          <a:bodyPr wrap="none" lIns="0" tIns="0" rIns="0" bIns="0" rtlCol="0" anchor="t"/>
          <a:lstStyle/>
          <a:p>
            <a:pPr algn="l" indent="0" marL="0">
              <a:lnSpc>
                <a:spcPts val="2300"/>
              </a:lnSpc>
              <a:buNone/>
            </a:pPr>
            <a:r>
              <a:rPr lang="en-US" sz="1400" dirty="0">
                <a:solidFill>
                  <a:srgbClr val="3C3939"/>
                </a:solidFill>
                <a:latin typeface="Raleway Light" pitchFamily="34" charset="0"/>
                <a:ea typeface="Raleway Light" pitchFamily="34" charset="-122"/>
                <a:cs typeface="Raleway Light" pitchFamily="34" charset="-120"/>
              </a:rPr>
              <a:t>04</a:t>
            </a:r>
            <a:endParaRPr lang="en-US" sz="1400" dirty="0"/>
          </a:p>
        </p:txBody>
      </p:sp>
      <p:sp>
        <p:nvSpPr>
          <p:cNvPr id="18" name="Shape 15"/>
          <p:cNvSpPr/>
          <p:nvPr/>
        </p:nvSpPr>
        <p:spPr>
          <a:xfrm>
            <a:off x="6221135" y="6756797"/>
            <a:ext cx="7674531" cy="22860"/>
          </a:xfrm>
          <a:prstGeom prst="rect">
            <a:avLst/>
          </a:prstGeom>
          <a:solidFill>
            <a:srgbClr val="1B1B27"/>
          </a:solidFill>
          <a:ln/>
        </p:spPr>
      </p:sp>
      <p:sp>
        <p:nvSpPr>
          <p:cNvPr id="19" name="Text 16"/>
          <p:cNvSpPr/>
          <p:nvPr/>
        </p:nvSpPr>
        <p:spPr>
          <a:xfrm>
            <a:off x="6221135" y="6894314"/>
            <a:ext cx="2296239" cy="287060"/>
          </a:xfrm>
          <a:prstGeom prst="rect">
            <a:avLst/>
          </a:prstGeom>
          <a:noFill/>
          <a:ln/>
        </p:spPr>
        <p:txBody>
          <a:bodyPr wrap="none" lIns="0" tIns="0" rIns="0" bIns="0" rtlCol="0" anchor="t"/>
          <a:lstStyle/>
          <a:p>
            <a:pPr algn="l" indent="0" marL="0">
              <a:lnSpc>
                <a:spcPts val="2250"/>
              </a:lnSpc>
              <a:buNone/>
            </a:pPr>
            <a:r>
              <a:rPr lang="en-US" sz="1800" dirty="0">
                <a:solidFill>
                  <a:srgbClr val="3C3939"/>
                </a:solidFill>
                <a:latin typeface="Raleway" pitchFamily="34" charset="0"/>
                <a:ea typeface="Raleway" pitchFamily="34" charset="-122"/>
                <a:cs typeface="Raleway" pitchFamily="34" charset="-120"/>
              </a:rPr>
              <a:t>Exhaustive Search</a:t>
            </a:r>
            <a:endParaRPr lang="en-US" sz="1800" dirty="0"/>
          </a:p>
        </p:txBody>
      </p:sp>
      <p:sp>
        <p:nvSpPr>
          <p:cNvPr id="20" name="Text 17"/>
          <p:cNvSpPr/>
          <p:nvPr/>
        </p:nvSpPr>
        <p:spPr>
          <a:xfrm>
            <a:off x="6221135" y="7291507"/>
            <a:ext cx="7674531" cy="293846"/>
          </a:xfrm>
          <a:prstGeom prst="rect">
            <a:avLst/>
          </a:prstGeom>
          <a:noFill/>
          <a:ln/>
        </p:spPr>
        <p:txBody>
          <a:bodyPr wrap="none" lIns="0" tIns="0" rIns="0" bIns="0" rtlCol="0" anchor="t"/>
          <a:lstStyle/>
          <a:p>
            <a:pPr algn="l" indent="0" marL="0">
              <a:lnSpc>
                <a:spcPts val="2300"/>
              </a:lnSpc>
              <a:buNone/>
            </a:pPr>
            <a:r>
              <a:rPr lang="en-US" sz="1400" dirty="0">
                <a:solidFill>
                  <a:srgbClr val="3C3939"/>
                </a:solidFill>
                <a:latin typeface="Roboto" pitchFamily="34" charset="0"/>
                <a:ea typeface="Roboto" pitchFamily="34" charset="-122"/>
                <a:cs typeface="Roboto" pitchFamily="34" charset="-120"/>
              </a:rPr>
              <a:t>Try all possible feature combinations to find optimal subset</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793790" y="2471380"/>
            <a:ext cx="6727627" cy="620078"/>
          </a:xfrm>
          <a:prstGeom prst="rect">
            <a:avLst/>
          </a:prstGeom>
          <a:noFill/>
          <a:ln/>
        </p:spPr>
        <p:txBody>
          <a:bodyPr wrap="none" lIns="0" tIns="0" rIns="0" bIns="0" rtlCol="0" anchor="t"/>
          <a:lstStyle/>
          <a:p>
            <a:pPr algn="l" indent="0" marL="0">
              <a:lnSpc>
                <a:spcPts val="4850"/>
              </a:lnSpc>
              <a:buNone/>
            </a:pPr>
            <a:r>
              <a:rPr lang="en-US" sz="3900" dirty="0">
                <a:solidFill>
                  <a:srgbClr val="1B1B27"/>
                </a:solidFill>
                <a:latin typeface="Raleway" pitchFamily="34" charset="0"/>
                <a:ea typeface="Raleway" pitchFamily="34" charset="-122"/>
                <a:cs typeface="Raleway" pitchFamily="34" charset="-120"/>
              </a:rPr>
              <a:t>Wrapper Methods: Trade-offs</a:t>
            </a:r>
            <a:endParaRPr lang="en-US" sz="3900" dirty="0"/>
          </a:p>
        </p:txBody>
      </p:sp>
      <p:sp>
        <p:nvSpPr>
          <p:cNvPr id="3" name="Shape 1"/>
          <p:cNvSpPr/>
          <p:nvPr/>
        </p:nvSpPr>
        <p:spPr>
          <a:xfrm>
            <a:off x="793790" y="3488293"/>
            <a:ext cx="4215289" cy="2269927"/>
          </a:xfrm>
          <a:prstGeom prst="roundRect">
            <a:avLst>
              <a:gd name="adj" fmla="val 3672"/>
            </a:avLst>
          </a:prstGeom>
          <a:solidFill>
            <a:srgbClr val="E1E1EA"/>
          </a:solidFill>
          <a:ln w="7620">
            <a:solidFill>
              <a:srgbClr val="C7C7D0"/>
            </a:solidFill>
            <a:prstDash val="solid"/>
          </a:ln>
        </p:spPr>
      </p:sp>
      <p:sp>
        <p:nvSpPr>
          <p:cNvPr id="4" name="Shape 2"/>
          <p:cNvSpPr/>
          <p:nvPr/>
        </p:nvSpPr>
        <p:spPr>
          <a:xfrm>
            <a:off x="999768" y="3694271"/>
            <a:ext cx="595313" cy="595313"/>
          </a:xfrm>
          <a:prstGeom prst="roundRect">
            <a:avLst>
              <a:gd name="adj" fmla="val 15358451"/>
            </a:avLst>
          </a:prstGeom>
          <a:solidFill>
            <a:srgbClr val="1B1B27"/>
          </a:solidFill>
          <a:ln/>
        </p:spPr>
      </p:sp>
      <p:pic>
        <p:nvPicPr>
          <p:cNvPr id="5"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163479" y="3857863"/>
            <a:ext cx="267891" cy="267891"/>
          </a:xfrm>
          <a:prstGeom prst="rect">
            <a:avLst/>
          </a:prstGeom>
        </p:spPr>
      </p:pic>
      <p:sp>
        <p:nvSpPr>
          <p:cNvPr id="6" name="Text 3"/>
          <p:cNvSpPr/>
          <p:nvPr/>
        </p:nvSpPr>
        <p:spPr>
          <a:xfrm>
            <a:off x="999768" y="4487942"/>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3C3939"/>
                </a:solidFill>
                <a:latin typeface="Raleway" pitchFamily="34" charset="0"/>
                <a:ea typeface="Raleway" pitchFamily="34" charset="-122"/>
                <a:cs typeface="Raleway" pitchFamily="34" charset="-120"/>
              </a:rPr>
              <a:t>Forward Selection</a:t>
            </a:r>
            <a:endParaRPr lang="en-US" sz="1950" dirty="0"/>
          </a:p>
        </p:txBody>
      </p:sp>
      <p:sp>
        <p:nvSpPr>
          <p:cNvPr id="7" name="Text 4"/>
          <p:cNvSpPr/>
          <p:nvPr/>
        </p:nvSpPr>
        <p:spPr>
          <a:xfrm>
            <a:off x="999768" y="4917162"/>
            <a:ext cx="3803333" cy="635079"/>
          </a:xfrm>
          <a:prstGeom prst="rect">
            <a:avLst/>
          </a:prstGeom>
          <a:noFill/>
          <a:ln/>
        </p:spPr>
        <p:txBody>
          <a:bodyPr wrap="square" lIns="0" tIns="0" rIns="0" bIns="0" rtlCol="0" anchor="t"/>
          <a:lstStyle/>
          <a:p>
            <a:pPr algn="l" indent="0" marL="0">
              <a:lnSpc>
                <a:spcPts val="2500"/>
              </a:lnSpc>
              <a:buNone/>
            </a:pPr>
            <a:r>
              <a:rPr lang="en-US" sz="1550" b="1" dirty="0">
                <a:solidFill>
                  <a:srgbClr val="3C3939"/>
                </a:solidFill>
                <a:latin typeface="Roboto" pitchFamily="34" charset="0"/>
                <a:ea typeface="Roboto" pitchFamily="34" charset="-122"/>
                <a:cs typeface="Roboto" pitchFamily="34" charset="-120"/>
              </a:rPr>
              <a:t>Pros:</a:t>
            </a:r>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 Simple, interpretable</a:t>
            </a:r>
            <a:endParaRPr lang="en-US" sz="1550" dirty="0"/>
          </a:p>
          <a:p>
            <a:pPr algn="l" indent="0" marL="0">
              <a:lnSpc>
                <a:spcPts val="2500"/>
              </a:lnSpc>
              <a:buNone/>
            </a:pPr>
            <a:r>
              <a:rPr lang="en-US" sz="1550" b="1" dirty="0">
                <a:solidFill>
                  <a:srgbClr val="3C3939"/>
                </a:solidFill>
                <a:latin typeface="Roboto" pitchFamily="34" charset="0"/>
                <a:ea typeface="Roboto" pitchFamily="34" charset="-122"/>
                <a:cs typeface="Roboto" pitchFamily="34" charset="-120"/>
              </a:rPr>
              <a:t>Cons:</a:t>
            </a:r>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 May miss feature combinations</a:t>
            </a:r>
            <a:endParaRPr lang="en-US" sz="1550" dirty="0"/>
          </a:p>
        </p:txBody>
      </p:sp>
      <p:sp>
        <p:nvSpPr>
          <p:cNvPr id="8" name="Shape 5"/>
          <p:cNvSpPr/>
          <p:nvPr/>
        </p:nvSpPr>
        <p:spPr>
          <a:xfrm>
            <a:off x="5207437" y="3488293"/>
            <a:ext cx="4215408" cy="2269927"/>
          </a:xfrm>
          <a:prstGeom prst="roundRect">
            <a:avLst>
              <a:gd name="adj" fmla="val 3672"/>
            </a:avLst>
          </a:prstGeom>
          <a:solidFill>
            <a:srgbClr val="E1E1EA"/>
          </a:solidFill>
          <a:ln w="7620">
            <a:solidFill>
              <a:srgbClr val="C7C7D0"/>
            </a:solidFill>
            <a:prstDash val="solid"/>
          </a:ln>
        </p:spPr>
      </p:sp>
      <p:sp>
        <p:nvSpPr>
          <p:cNvPr id="9" name="Shape 6"/>
          <p:cNvSpPr/>
          <p:nvPr/>
        </p:nvSpPr>
        <p:spPr>
          <a:xfrm>
            <a:off x="5413415" y="3694271"/>
            <a:ext cx="595313" cy="595313"/>
          </a:xfrm>
          <a:prstGeom prst="roundRect">
            <a:avLst>
              <a:gd name="adj" fmla="val 15358451"/>
            </a:avLst>
          </a:prstGeom>
          <a:solidFill>
            <a:srgbClr val="1B1B27"/>
          </a:solidFill>
          <a:ln/>
        </p:spPr>
      </p:sp>
      <p:pic>
        <p:nvPicPr>
          <p:cNvPr id="10"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577126" y="3857863"/>
            <a:ext cx="267891" cy="267891"/>
          </a:xfrm>
          <a:prstGeom prst="rect">
            <a:avLst/>
          </a:prstGeom>
        </p:spPr>
      </p:pic>
      <p:sp>
        <p:nvSpPr>
          <p:cNvPr id="11" name="Text 7"/>
          <p:cNvSpPr/>
          <p:nvPr/>
        </p:nvSpPr>
        <p:spPr>
          <a:xfrm>
            <a:off x="5413415" y="4487942"/>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3C3939"/>
                </a:solidFill>
                <a:latin typeface="Raleway" pitchFamily="34" charset="0"/>
                <a:ea typeface="Raleway" pitchFamily="34" charset="-122"/>
                <a:cs typeface="Raleway" pitchFamily="34" charset="-120"/>
              </a:rPr>
              <a:t>RFE</a:t>
            </a:r>
            <a:endParaRPr lang="en-US" sz="1950" dirty="0"/>
          </a:p>
        </p:txBody>
      </p:sp>
      <p:sp>
        <p:nvSpPr>
          <p:cNvPr id="12" name="Text 8"/>
          <p:cNvSpPr/>
          <p:nvPr/>
        </p:nvSpPr>
        <p:spPr>
          <a:xfrm>
            <a:off x="5413415" y="4917162"/>
            <a:ext cx="3803452" cy="635079"/>
          </a:xfrm>
          <a:prstGeom prst="rect">
            <a:avLst/>
          </a:prstGeom>
          <a:noFill/>
          <a:ln/>
        </p:spPr>
        <p:txBody>
          <a:bodyPr wrap="square" lIns="0" tIns="0" rIns="0" bIns="0" rtlCol="0" anchor="t"/>
          <a:lstStyle/>
          <a:p>
            <a:pPr algn="l" indent="0" marL="0">
              <a:lnSpc>
                <a:spcPts val="2500"/>
              </a:lnSpc>
              <a:buNone/>
            </a:pPr>
            <a:r>
              <a:rPr lang="en-US" sz="1550" b="1" dirty="0">
                <a:solidFill>
                  <a:srgbClr val="3C3939"/>
                </a:solidFill>
                <a:latin typeface="Roboto" pitchFamily="34" charset="0"/>
                <a:ea typeface="Roboto" pitchFamily="34" charset="-122"/>
                <a:cs typeface="Roboto" pitchFamily="34" charset="-120"/>
              </a:rPr>
              <a:t>Pros:</a:t>
            </a:r>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 Considers feature importance</a:t>
            </a:r>
            <a:endParaRPr lang="en-US" sz="1550" dirty="0"/>
          </a:p>
          <a:p>
            <a:pPr algn="l" indent="0" marL="0">
              <a:lnSpc>
                <a:spcPts val="2500"/>
              </a:lnSpc>
              <a:buNone/>
            </a:pPr>
            <a:r>
              <a:rPr lang="en-US" sz="1550" b="1" dirty="0">
                <a:solidFill>
                  <a:srgbClr val="3C3939"/>
                </a:solidFill>
                <a:latin typeface="Roboto" pitchFamily="34" charset="0"/>
                <a:ea typeface="Roboto" pitchFamily="34" charset="-122"/>
                <a:cs typeface="Roboto" pitchFamily="34" charset="-120"/>
              </a:rPr>
              <a:t>Cons:</a:t>
            </a:r>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 Computationally intensive</a:t>
            </a:r>
            <a:endParaRPr lang="en-US" sz="1550" dirty="0"/>
          </a:p>
        </p:txBody>
      </p:sp>
      <p:sp>
        <p:nvSpPr>
          <p:cNvPr id="13" name="Shape 9"/>
          <p:cNvSpPr/>
          <p:nvPr/>
        </p:nvSpPr>
        <p:spPr>
          <a:xfrm>
            <a:off x="9621203" y="3488293"/>
            <a:ext cx="4215289" cy="2269927"/>
          </a:xfrm>
          <a:prstGeom prst="roundRect">
            <a:avLst>
              <a:gd name="adj" fmla="val 3672"/>
            </a:avLst>
          </a:prstGeom>
          <a:solidFill>
            <a:srgbClr val="E1E1EA"/>
          </a:solidFill>
          <a:ln w="7620">
            <a:solidFill>
              <a:srgbClr val="C7C7D0"/>
            </a:solidFill>
            <a:prstDash val="solid"/>
          </a:ln>
        </p:spPr>
      </p:sp>
      <p:sp>
        <p:nvSpPr>
          <p:cNvPr id="14" name="Shape 10"/>
          <p:cNvSpPr/>
          <p:nvPr/>
        </p:nvSpPr>
        <p:spPr>
          <a:xfrm>
            <a:off x="9827181" y="3694271"/>
            <a:ext cx="595313" cy="595313"/>
          </a:xfrm>
          <a:prstGeom prst="roundRect">
            <a:avLst>
              <a:gd name="adj" fmla="val 15358451"/>
            </a:avLst>
          </a:prstGeom>
          <a:solidFill>
            <a:srgbClr val="1B1B27"/>
          </a:solidFill>
          <a:ln/>
        </p:spPr>
      </p:sp>
      <p:pic>
        <p:nvPicPr>
          <p:cNvPr id="15"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990892" y="3857863"/>
            <a:ext cx="267891" cy="267891"/>
          </a:xfrm>
          <a:prstGeom prst="rect">
            <a:avLst/>
          </a:prstGeom>
        </p:spPr>
      </p:pic>
      <p:sp>
        <p:nvSpPr>
          <p:cNvPr id="16" name="Text 11"/>
          <p:cNvSpPr/>
          <p:nvPr/>
        </p:nvSpPr>
        <p:spPr>
          <a:xfrm>
            <a:off x="9827181" y="4487942"/>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3C3939"/>
                </a:solidFill>
                <a:latin typeface="Raleway" pitchFamily="34" charset="0"/>
                <a:ea typeface="Raleway" pitchFamily="34" charset="-122"/>
                <a:cs typeface="Raleway" pitchFamily="34" charset="-120"/>
              </a:rPr>
              <a:t>Exhaustive Search</a:t>
            </a:r>
            <a:endParaRPr lang="en-US" sz="1950" dirty="0"/>
          </a:p>
        </p:txBody>
      </p:sp>
      <p:sp>
        <p:nvSpPr>
          <p:cNvPr id="17" name="Text 12"/>
          <p:cNvSpPr/>
          <p:nvPr/>
        </p:nvSpPr>
        <p:spPr>
          <a:xfrm>
            <a:off x="9827181" y="4917162"/>
            <a:ext cx="3803333" cy="635079"/>
          </a:xfrm>
          <a:prstGeom prst="rect">
            <a:avLst/>
          </a:prstGeom>
          <a:noFill/>
          <a:ln/>
        </p:spPr>
        <p:txBody>
          <a:bodyPr wrap="square" lIns="0" tIns="0" rIns="0" bIns="0" rtlCol="0" anchor="t"/>
          <a:lstStyle/>
          <a:p>
            <a:pPr algn="l" indent="0" marL="0">
              <a:lnSpc>
                <a:spcPts val="2500"/>
              </a:lnSpc>
              <a:buNone/>
            </a:pPr>
            <a:r>
              <a:rPr lang="en-US" sz="1550" b="1" dirty="0">
                <a:solidFill>
                  <a:srgbClr val="3C3939"/>
                </a:solidFill>
                <a:latin typeface="Roboto" pitchFamily="34" charset="0"/>
                <a:ea typeface="Roboto" pitchFamily="34" charset="-122"/>
                <a:cs typeface="Roboto" pitchFamily="34" charset="-120"/>
              </a:rPr>
              <a:t>Pros:</a:t>
            </a:r>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 Finds optimal selection</a:t>
            </a:r>
            <a:endParaRPr lang="en-US" sz="1550" dirty="0"/>
          </a:p>
          <a:p>
            <a:pPr algn="l" indent="0" marL="0">
              <a:lnSpc>
                <a:spcPts val="2500"/>
              </a:lnSpc>
              <a:buNone/>
            </a:pPr>
            <a:r>
              <a:rPr lang="en-US" sz="1550" b="1" dirty="0">
                <a:solidFill>
                  <a:srgbClr val="3C3939"/>
                </a:solidFill>
                <a:latin typeface="Roboto" pitchFamily="34" charset="0"/>
                <a:ea typeface="Roboto" pitchFamily="34" charset="-122"/>
                <a:cs typeface="Roboto" pitchFamily="34" charset="-120"/>
              </a:rPr>
              <a:t>Cons:</a:t>
            </a:r>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 Infeasible for large datasets</a:t>
            </a:r>
            <a:endParaRPr lang="en-US" sz="15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2480905"/>
          </a:xfrm>
          <a:prstGeom prst="rect">
            <a:avLst/>
          </a:prstGeom>
        </p:spPr>
      </p:pic>
      <p:sp>
        <p:nvSpPr>
          <p:cNvPr id="3" name="Text 0"/>
          <p:cNvSpPr/>
          <p:nvPr/>
        </p:nvSpPr>
        <p:spPr>
          <a:xfrm>
            <a:off x="793790" y="3343632"/>
            <a:ext cx="4961811" cy="620078"/>
          </a:xfrm>
          <a:prstGeom prst="rect">
            <a:avLst/>
          </a:prstGeom>
          <a:noFill/>
          <a:ln/>
        </p:spPr>
        <p:txBody>
          <a:bodyPr wrap="none" lIns="0" tIns="0" rIns="0" bIns="0" rtlCol="0" anchor="t"/>
          <a:lstStyle/>
          <a:p>
            <a:pPr algn="l" indent="0" marL="0">
              <a:lnSpc>
                <a:spcPts val="4850"/>
              </a:lnSpc>
              <a:buNone/>
            </a:pPr>
            <a:r>
              <a:rPr lang="en-US" sz="3900" dirty="0">
                <a:solidFill>
                  <a:srgbClr val="1B1B27"/>
                </a:solidFill>
                <a:latin typeface="Raleway" pitchFamily="34" charset="0"/>
                <a:ea typeface="Raleway" pitchFamily="34" charset="-122"/>
                <a:cs typeface="Raleway" pitchFamily="34" charset="-120"/>
              </a:rPr>
              <a:t>Embedded Methods</a:t>
            </a:r>
            <a:endParaRPr lang="en-US" sz="3900" dirty="0"/>
          </a:p>
        </p:txBody>
      </p:sp>
      <p:sp>
        <p:nvSpPr>
          <p:cNvPr id="4" name="Text 1"/>
          <p:cNvSpPr/>
          <p:nvPr/>
        </p:nvSpPr>
        <p:spPr>
          <a:xfrm>
            <a:off x="793790" y="4261366"/>
            <a:ext cx="13042821" cy="317540"/>
          </a:xfrm>
          <a:prstGeom prst="rect">
            <a:avLst/>
          </a:prstGeom>
          <a:noFill/>
          <a:ln/>
        </p:spPr>
        <p:txBody>
          <a:bodyPr wrap="non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Embedded methods perform feature selection as part of the model training process, offering a balance between filter and wrapper approaches.</a:t>
            </a:r>
            <a:endParaRPr lang="en-US" sz="1550" dirty="0"/>
          </a:p>
        </p:txBody>
      </p:sp>
      <p:sp>
        <p:nvSpPr>
          <p:cNvPr id="5" name="Text 2"/>
          <p:cNvSpPr/>
          <p:nvPr/>
        </p:nvSpPr>
        <p:spPr>
          <a:xfrm>
            <a:off x="793790" y="5000506"/>
            <a:ext cx="3246120" cy="372070"/>
          </a:xfrm>
          <a:prstGeom prst="rect">
            <a:avLst/>
          </a:prstGeom>
          <a:noFill/>
          <a:ln/>
        </p:spPr>
        <p:txBody>
          <a:bodyPr wrap="none" lIns="0" tIns="0" rIns="0" bIns="0" rtlCol="0" anchor="t"/>
          <a:lstStyle/>
          <a:p>
            <a:pPr algn="l" indent="0" marL="0">
              <a:lnSpc>
                <a:spcPts val="2900"/>
              </a:lnSpc>
              <a:buNone/>
            </a:pPr>
            <a:r>
              <a:rPr lang="en-US" sz="2300" dirty="0">
                <a:solidFill>
                  <a:srgbClr val="1B1B27"/>
                </a:solidFill>
                <a:latin typeface="Raleway" pitchFamily="34" charset="0"/>
                <a:ea typeface="Raleway" pitchFamily="34" charset="-122"/>
                <a:cs typeface="Raleway" pitchFamily="34" charset="-120"/>
              </a:rPr>
              <a:t>Regularization Methods</a:t>
            </a:r>
            <a:endParaRPr lang="en-US" sz="2300" dirty="0"/>
          </a:p>
        </p:txBody>
      </p:sp>
      <p:sp>
        <p:nvSpPr>
          <p:cNvPr id="6" name="Text 3"/>
          <p:cNvSpPr/>
          <p:nvPr/>
        </p:nvSpPr>
        <p:spPr>
          <a:xfrm>
            <a:off x="793790" y="5570934"/>
            <a:ext cx="6279356" cy="635079"/>
          </a:xfrm>
          <a:prstGeom prst="rect">
            <a:avLst/>
          </a:prstGeom>
          <a:noFill/>
          <a:ln/>
        </p:spPr>
        <p:txBody>
          <a:bodyPr wrap="square" lIns="0" tIns="0" rIns="0" bIns="0" rtlCol="0" anchor="t"/>
          <a:lstStyle/>
          <a:p>
            <a:pPr algn="l" marL="342900" indent="-342900">
              <a:lnSpc>
                <a:spcPts val="2500"/>
              </a:lnSpc>
              <a:buSzPct val="100000"/>
              <a:buChar char="•"/>
            </a:pPr>
            <a:r>
              <a:rPr lang="en-US" sz="1550" b="1" dirty="0">
                <a:solidFill>
                  <a:srgbClr val="3C3939"/>
                </a:solidFill>
                <a:latin typeface="Roboto" pitchFamily="34" charset="0"/>
                <a:ea typeface="Roboto" pitchFamily="34" charset="-122"/>
                <a:cs typeface="Roboto" pitchFamily="34" charset="-120"/>
              </a:rPr>
              <a:t>L1 (Lasso):</a:t>
            </a:r>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 Shrinks coefficients to exactly zero, performing automatic feature selection</a:t>
            </a:r>
            <a:endParaRPr lang="en-US" sz="1550" dirty="0"/>
          </a:p>
        </p:txBody>
      </p:sp>
      <p:sp>
        <p:nvSpPr>
          <p:cNvPr id="7" name="Text 4"/>
          <p:cNvSpPr/>
          <p:nvPr/>
        </p:nvSpPr>
        <p:spPr>
          <a:xfrm>
            <a:off x="793790" y="6275427"/>
            <a:ext cx="6279356" cy="635079"/>
          </a:xfrm>
          <a:prstGeom prst="rect">
            <a:avLst/>
          </a:prstGeom>
          <a:noFill/>
          <a:ln/>
        </p:spPr>
        <p:txBody>
          <a:bodyPr wrap="square" lIns="0" tIns="0" rIns="0" bIns="0" rtlCol="0" anchor="t"/>
          <a:lstStyle/>
          <a:p>
            <a:pPr algn="l" marL="342900" indent="-342900">
              <a:lnSpc>
                <a:spcPts val="2500"/>
              </a:lnSpc>
              <a:buSzPct val="100000"/>
              <a:buChar char="•"/>
            </a:pPr>
            <a:r>
              <a:rPr lang="en-US" sz="1550" b="1" dirty="0">
                <a:solidFill>
                  <a:srgbClr val="3C3939"/>
                </a:solidFill>
                <a:latin typeface="Roboto" pitchFamily="34" charset="0"/>
                <a:ea typeface="Roboto" pitchFamily="34" charset="-122"/>
                <a:cs typeface="Roboto" pitchFamily="34" charset="-120"/>
              </a:rPr>
              <a:t>L2 (Ridge):</a:t>
            </a:r>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 Shrinks coefficients but doesn't eliminate features completely</a:t>
            </a:r>
            <a:endParaRPr lang="en-US" sz="1550" dirty="0"/>
          </a:p>
        </p:txBody>
      </p:sp>
      <p:sp>
        <p:nvSpPr>
          <p:cNvPr id="8" name="Text 5"/>
          <p:cNvSpPr/>
          <p:nvPr/>
        </p:nvSpPr>
        <p:spPr>
          <a:xfrm>
            <a:off x="793790" y="6979920"/>
            <a:ext cx="6279356" cy="317540"/>
          </a:xfrm>
          <a:prstGeom prst="rect">
            <a:avLst/>
          </a:prstGeom>
          <a:noFill/>
          <a:ln/>
        </p:spPr>
        <p:txBody>
          <a:bodyPr wrap="none" lIns="0" tIns="0" rIns="0" bIns="0" rtlCol="0" anchor="t"/>
          <a:lstStyle/>
          <a:p>
            <a:pPr algn="l" marL="342900" indent="-342900">
              <a:lnSpc>
                <a:spcPts val="2500"/>
              </a:lnSpc>
              <a:buSzPct val="100000"/>
              <a:buChar char="•"/>
            </a:pPr>
            <a:r>
              <a:rPr lang="en-US" sz="1550" b="1" dirty="0">
                <a:solidFill>
                  <a:srgbClr val="3C3939"/>
                </a:solidFill>
                <a:latin typeface="Roboto" pitchFamily="34" charset="0"/>
                <a:ea typeface="Roboto" pitchFamily="34" charset="-122"/>
                <a:cs typeface="Roboto" pitchFamily="34" charset="-120"/>
              </a:rPr>
              <a:t>Elastic Net:</a:t>
            </a:r>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 Combines L1 and L2 for balanced regularization</a:t>
            </a:r>
            <a:endParaRPr lang="en-US" sz="1550" dirty="0"/>
          </a:p>
        </p:txBody>
      </p:sp>
      <p:sp>
        <p:nvSpPr>
          <p:cNvPr id="9" name="Text 6"/>
          <p:cNvSpPr/>
          <p:nvPr/>
        </p:nvSpPr>
        <p:spPr>
          <a:xfrm>
            <a:off x="7564874" y="5000506"/>
            <a:ext cx="2977039" cy="372070"/>
          </a:xfrm>
          <a:prstGeom prst="rect">
            <a:avLst/>
          </a:prstGeom>
          <a:noFill/>
          <a:ln/>
        </p:spPr>
        <p:txBody>
          <a:bodyPr wrap="none" lIns="0" tIns="0" rIns="0" bIns="0" rtlCol="0" anchor="t"/>
          <a:lstStyle/>
          <a:p>
            <a:pPr algn="l" indent="0" marL="0">
              <a:lnSpc>
                <a:spcPts val="2900"/>
              </a:lnSpc>
              <a:buNone/>
            </a:pPr>
            <a:r>
              <a:rPr lang="en-US" sz="2300" dirty="0">
                <a:solidFill>
                  <a:srgbClr val="1B1B27"/>
                </a:solidFill>
                <a:latin typeface="Raleway" pitchFamily="34" charset="0"/>
                <a:ea typeface="Raleway" pitchFamily="34" charset="-122"/>
                <a:cs typeface="Raleway" pitchFamily="34" charset="-120"/>
              </a:rPr>
              <a:t>Tree-Based Methods</a:t>
            </a:r>
            <a:endParaRPr lang="en-US" sz="2300" dirty="0"/>
          </a:p>
        </p:txBody>
      </p:sp>
      <p:sp>
        <p:nvSpPr>
          <p:cNvPr id="10" name="Text 7"/>
          <p:cNvSpPr/>
          <p:nvPr/>
        </p:nvSpPr>
        <p:spPr>
          <a:xfrm>
            <a:off x="7564874" y="5570934"/>
            <a:ext cx="6279356" cy="317540"/>
          </a:xfrm>
          <a:prstGeom prst="rect">
            <a:avLst/>
          </a:prstGeom>
          <a:noFill/>
          <a:ln/>
        </p:spPr>
        <p:txBody>
          <a:bodyPr wrap="none" lIns="0" tIns="0" rIns="0" bIns="0" rtlCol="0" anchor="t"/>
          <a:lstStyle/>
          <a:p>
            <a:pPr algn="l" marL="342900" indent="-342900">
              <a:lnSpc>
                <a:spcPts val="2500"/>
              </a:lnSpc>
              <a:buSzPct val="100000"/>
              <a:buChar char="•"/>
            </a:pPr>
            <a:r>
              <a:rPr lang="en-US" sz="1550" b="1" dirty="0">
                <a:solidFill>
                  <a:srgbClr val="3C3939"/>
                </a:solidFill>
                <a:latin typeface="Roboto" pitchFamily="34" charset="0"/>
                <a:ea typeface="Roboto" pitchFamily="34" charset="-122"/>
                <a:cs typeface="Roboto" pitchFamily="34" charset="-120"/>
              </a:rPr>
              <a:t>Decision Trees:</a:t>
            </a:r>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 Calculate feature importance from split quality</a:t>
            </a:r>
            <a:endParaRPr lang="en-US" sz="1550" dirty="0"/>
          </a:p>
        </p:txBody>
      </p:sp>
      <p:sp>
        <p:nvSpPr>
          <p:cNvPr id="11" name="Text 8"/>
          <p:cNvSpPr/>
          <p:nvPr/>
        </p:nvSpPr>
        <p:spPr>
          <a:xfrm>
            <a:off x="7564874" y="5957887"/>
            <a:ext cx="6279356" cy="317540"/>
          </a:xfrm>
          <a:prstGeom prst="rect">
            <a:avLst/>
          </a:prstGeom>
          <a:noFill/>
          <a:ln/>
        </p:spPr>
        <p:txBody>
          <a:bodyPr wrap="none" lIns="0" tIns="0" rIns="0" bIns="0" rtlCol="0" anchor="t"/>
          <a:lstStyle/>
          <a:p>
            <a:pPr algn="l" marL="342900" indent="-342900">
              <a:lnSpc>
                <a:spcPts val="2500"/>
              </a:lnSpc>
              <a:buSzPct val="100000"/>
              <a:buChar char="•"/>
            </a:pPr>
            <a:r>
              <a:rPr lang="en-US" sz="1550" b="1" dirty="0">
                <a:solidFill>
                  <a:srgbClr val="3C3939"/>
                </a:solidFill>
                <a:latin typeface="Roboto" pitchFamily="34" charset="0"/>
                <a:ea typeface="Roboto" pitchFamily="34" charset="-122"/>
                <a:cs typeface="Roboto" pitchFamily="34" charset="-120"/>
              </a:rPr>
              <a:t>Random Forest:</a:t>
            </a:r>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 Average importance across multiple trees</a:t>
            </a:r>
            <a:endParaRPr lang="en-US" sz="1550" dirty="0"/>
          </a:p>
        </p:txBody>
      </p:sp>
      <p:sp>
        <p:nvSpPr>
          <p:cNvPr id="12" name="Text 9"/>
          <p:cNvSpPr/>
          <p:nvPr/>
        </p:nvSpPr>
        <p:spPr>
          <a:xfrm>
            <a:off x="7564874" y="6344841"/>
            <a:ext cx="6279356" cy="317540"/>
          </a:xfrm>
          <a:prstGeom prst="rect">
            <a:avLst/>
          </a:prstGeom>
          <a:noFill/>
          <a:ln/>
        </p:spPr>
        <p:txBody>
          <a:bodyPr wrap="none" lIns="0" tIns="0" rIns="0" bIns="0" rtlCol="0" anchor="t"/>
          <a:lstStyle/>
          <a:p>
            <a:pPr algn="l" marL="342900" indent="-342900">
              <a:lnSpc>
                <a:spcPts val="2500"/>
              </a:lnSpc>
              <a:buSzPct val="100000"/>
              <a:buChar char="•"/>
            </a:pPr>
            <a:r>
              <a:rPr lang="en-US" sz="1550" b="1" dirty="0">
                <a:solidFill>
                  <a:srgbClr val="3C3939"/>
                </a:solidFill>
                <a:latin typeface="Roboto" pitchFamily="34" charset="0"/>
                <a:ea typeface="Roboto" pitchFamily="34" charset="-122"/>
                <a:cs typeface="Roboto" pitchFamily="34" charset="-120"/>
              </a:rPr>
              <a:t>Gradient Boosting:</a:t>
            </a:r>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 Importance from boosting iterations</a:t>
            </a:r>
            <a:endParaRPr lang="en-US" sz="15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605790" y="416481"/>
            <a:ext cx="6231017" cy="473393"/>
          </a:xfrm>
          <a:prstGeom prst="rect">
            <a:avLst/>
          </a:prstGeom>
          <a:noFill/>
          <a:ln/>
        </p:spPr>
        <p:txBody>
          <a:bodyPr wrap="none" lIns="0" tIns="0" rIns="0" bIns="0" rtlCol="0" anchor="t"/>
          <a:lstStyle/>
          <a:p>
            <a:pPr algn="l" indent="0" marL="0">
              <a:lnSpc>
                <a:spcPts val="3700"/>
              </a:lnSpc>
              <a:buNone/>
            </a:pPr>
            <a:r>
              <a:rPr lang="en-US" sz="2950" dirty="0">
                <a:solidFill>
                  <a:srgbClr val="1B1B27"/>
                </a:solidFill>
                <a:latin typeface="Raleway" pitchFamily="34" charset="0"/>
                <a:ea typeface="Raleway" pitchFamily="34" charset="-122"/>
                <a:cs typeface="Raleway" pitchFamily="34" charset="-120"/>
              </a:rPr>
              <a:t>Principal Component Analysis (PCA)</a:t>
            </a:r>
            <a:endParaRPr lang="en-US" sz="2950" dirty="0"/>
          </a:p>
        </p:txBody>
      </p:sp>
      <p:sp>
        <p:nvSpPr>
          <p:cNvPr id="3" name="Text 1"/>
          <p:cNvSpPr/>
          <p:nvPr/>
        </p:nvSpPr>
        <p:spPr>
          <a:xfrm>
            <a:off x="605790" y="1192768"/>
            <a:ext cx="13418820" cy="242292"/>
          </a:xfrm>
          <a:prstGeom prst="rect">
            <a:avLst/>
          </a:prstGeom>
          <a:noFill/>
          <a:ln/>
        </p:spPr>
        <p:txBody>
          <a:bodyPr wrap="none" lIns="0" tIns="0" rIns="0" bIns="0" rtlCol="0" anchor="t"/>
          <a:lstStyle/>
          <a:p>
            <a:pPr algn="l" indent="0" marL="0">
              <a:lnSpc>
                <a:spcPts val="1900"/>
              </a:lnSpc>
              <a:buNone/>
            </a:pPr>
            <a:r>
              <a:rPr lang="en-US" sz="1150" dirty="0">
                <a:solidFill>
                  <a:srgbClr val="3C3939"/>
                </a:solidFill>
                <a:latin typeface="Roboto" pitchFamily="34" charset="0"/>
                <a:ea typeface="Roboto" pitchFamily="34" charset="-122"/>
                <a:cs typeface="Roboto" pitchFamily="34" charset="-120"/>
              </a:rPr>
              <a:t>PCA is an unsupervised dimensionality reduction technique that transforms data into principal components—new uncorrelated features ordered by variance explained.</a:t>
            </a:r>
            <a:endParaRPr lang="en-US" sz="1150" dirty="0"/>
          </a:p>
        </p:txBody>
      </p:sp>
      <p:pic>
        <p:nvPicPr>
          <p:cNvPr id="4" name="Image 0" descr="preencoded.png">    </p:cNvPr>
          <p:cNvPicPr>
            <a:picLocks noChangeAspect="1"/>
          </p:cNvPicPr>
          <p:nvPr/>
        </p:nvPicPr>
        <p:blipFill>
          <a:blip r:embed="rId1"/>
          <a:stretch>
            <a:fillRect/>
          </a:stretch>
        </p:blipFill>
        <p:spPr>
          <a:xfrm>
            <a:off x="605790" y="1605439"/>
            <a:ext cx="454343" cy="1143000"/>
          </a:xfrm>
          <a:prstGeom prst="rect">
            <a:avLst/>
          </a:prstGeom>
        </p:spPr>
      </p:pic>
      <p:sp>
        <p:nvSpPr>
          <p:cNvPr id="5" name="Text 2"/>
          <p:cNvSpPr/>
          <p:nvPr/>
        </p:nvSpPr>
        <p:spPr>
          <a:xfrm>
            <a:off x="1211580" y="1756886"/>
            <a:ext cx="1893332" cy="236577"/>
          </a:xfrm>
          <a:prstGeom prst="rect">
            <a:avLst/>
          </a:prstGeom>
          <a:noFill/>
          <a:ln/>
        </p:spPr>
        <p:txBody>
          <a:bodyPr wrap="none" lIns="0" tIns="0" rIns="0" bIns="0" rtlCol="0" anchor="t"/>
          <a:lstStyle/>
          <a:p>
            <a:pPr algn="l" indent="0" marL="0">
              <a:lnSpc>
                <a:spcPts val="1850"/>
              </a:lnSpc>
              <a:buNone/>
            </a:pPr>
            <a:r>
              <a:rPr lang="en-US" sz="1450" dirty="0">
                <a:solidFill>
                  <a:srgbClr val="3C3939"/>
                </a:solidFill>
                <a:latin typeface="Raleway" pitchFamily="34" charset="0"/>
                <a:ea typeface="Raleway" pitchFamily="34" charset="-122"/>
                <a:cs typeface="Raleway" pitchFamily="34" charset="-120"/>
              </a:rPr>
              <a:t>Standardize Data</a:t>
            </a:r>
            <a:endParaRPr lang="en-US" sz="1450" dirty="0"/>
          </a:p>
        </p:txBody>
      </p:sp>
      <p:sp>
        <p:nvSpPr>
          <p:cNvPr id="6" name="Text 3"/>
          <p:cNvSpPr/>
          <p:nvPr/>
        </p:nvSpPr>
        <p:spPr>
          <a:xfrm>
            <a:off x="1211580" y="2084308"/>
            <a:ext cx="12813030" cy="242292"/>
          </a:xfrm>
          <a:prstGeom prst="rect">
            <a:avLst/>
          </a:prstGeom>
          <a:noFill/>
          <a:ln/>
        </p:spPr>
        <p:txBody>
          <a:bodyPr wrap="none" lIns="0" tIns="0" rIns="0" bIns="0" rtlCol="0" anchor="t"/>
          <a:lstStyle/>
          <a:p>
            <a:pPr algn="l" indent="0" marL="0">
              <a:lnSpc>
                <a:spcPts val="1900"/>
              </a:lnSpc>
              <a:buNone/>
            </a:pPr>
            <a:r>
              <a:rPr lang="en-US" sz="1150" dirty="0">
                <a:solidFill>
                  <a:srgbClr val="3C3939"/>
                </a:solidFill>
                <a:latin typeface="Roboto" pitchFamily="34" charset="0"/>
                <a:ea typeface="Roboto" pitchFamily="34" charset="-122"/>
                <a:cs typeface="Roboto" pitchFamily="34" charset="-120"/>
              </a:rPr>
              <a:t>Scale features to mean=0, variance=1</a:t>
            </a:r>
            <a:endParaRPr lang="en-US" sz="1150" dirty="0"/>
          </a:p>
        </p:txBody>
      </p:sp>
      <p:pic>
        <p:nvPicPr>
          <p:cNvPr id="7" name="Image 1" descr="preencoded.png">    </p:cNvPr>
          <p:cNvPicPr>
            <a:picLocks noChangeAspect="1"/>
          </p:cNvPicPr>
          <p:nvPr/>
        </p:nvPicPr>
        <p:blipFill>
          <a:blip r:embed="rId2"/>
          <a:stretch>
            <a:fillRect/>
          </a:stretch>
        </p:blipFill>
        <p:spPr>
          <a:xfrm>
            <a:off x="832961" y="2665690"/>
            <a:ext cx="454343" cy="1143000"/>
          </a:xfrm>
          <a:prstGeom prst="rect">
            <a:avLst/>
          </a:prstGeom>
        </p:spPr>
      </p:pic>
      <p:sp>
        <p:nvSpPr>
          <p:cNvPr id="8" name="Text 4"/>
          <p:cNvSpPr/>
          <p:nvPr/>
        </p:nvSpPr>
        <p:spPr>
          <a:xfrm>
            <a:off x="1438751" y="2817138"/>
            <a:ext cx="2423755" cy="236577"/>
          </a:xfrm>
          <a:prstGeom prst="rect">
            <a:avLst/>
          </a:prstGeom>
          <a:noFill/>
          <a:ln/>
        </p:spPr>
        <p:txBody>
          <a:bodyPr wrap="none" lIns="0" tIns="0" rIns="0" bIns="0" rtlCol="0" anchor="t"/>
          <a:lstStyle/>
          <a:p>
            <a:pPr algn="l" indent="0" marL="0">
              <a:lnSpc>
                <a:spcPts val="1850"/>
              </a:lnSpc>
              <a:buNone/>
            </a:pPr>
            <a:r>
              <a:rPr lang="en-US" sz="1450" dirty="0">
                <a:solidFill>
                  <a:srgbClr val="3C3939"/>
                </a:solidFill>
                <a:latin typeface="Raleway" pitchFamily="34" charset="0"/>
                <a:ea typeface="Raleway" pitchFamily="34" charset="-122"/>
                <a:cs typeface="Raleway" pitchFamily="34" charset="-120"/>
              </a:rPr>
              <a:t>Compute Covariance Matrix</a:t>
            </a:r>
            <a:endParaRPr lang="en-US" sz="1450" dirty="0"/>
          </a:p>
        </p:txBody>
      </p:sp>
      <p:sp>
        <p:nvSpPr>
          <p:cNvPr id="9" name="Text 5"/>
          <p:cNvSpPr/>
          <p:nvPr/>
        </p:nvSpPr>
        <p:spPr>
          <a:xfrm>
            <a:off x="1438751" y="3144560"/>
            <a:ext cx="12585859" cy="242292"/>
          </a:xfrm>
          <a:prstGeom prst="rect">
            <a:avLst/>
          </a:prstGeom>
          <a:noFill/>
          <a:ln/>
        </p:spPr>
        <p:txBody>
          <a:bodyPr wrap="none" lIns="0" tIns="0" rIns="0" bIns="0" rtlCol="0" anchor="t"/>
          <a:lstStyle/>
          <a:p>
            <a:pPr algn="l" indent="0" marL="0">
              <a:lnSpc>
                <a:spcPts val="1900"/>
              </a:lnSpc>
              <a:buNone/>
            </a:pPr>
            <a:r>
              <a:rPr lang="en-US" sz="1150" dirty="0">
                <a:solidFill>
                  <a:srgbClr val="3C3939"/>
                </a:solidFill>
                <a:latin typeface="Roboto" pitchFamily="34" charset="0"/>
                <a:ea typeface="Roboto" pitchFamily="34" charset="-122"/>
                <a:cs typeface="Roboto" pitchFamily="34" charset="-120"/>
              </a:rPr>
              <a:t>Measure relationships between features</a:t>
            </a:r>
            <a:endParaRPr lang="en-US" sz="1150" dirty="0"/>
          </a:p>
        </p:txBody>
      </p:sp>
      <p:pic>
        <p:nvPicPr>
          <p:cNvPr id="10" name="Image 2" descr="preencoded.png">    </p:cNvPr>
          <p:cNvPicPr>
            <a:picLocks noChangeAspect="1"/>
          </p:cNvPicPr>
          <p:nvPr/>
        </p:nvPicPr>
        <p:blipFill>
          <a:blip r:embed="rId3"/>
          <a:stretch>
            <a:fillRect/>
          </a:stretch>
        </p:blipFill>
        <p:spPr>
          <a:xfrm>
            <a:off x="1060133" y="3725942"/>
            <a:ext cx="454343" cy="1143000"/>
          </a:xfrm>
          <a:prstGeom prst="rect">
            <a:avLst/>
          </a:prstGeom>
        </p:spPr>
      </p:pic>
      <p:sp>
        <p:nvSpPr>
          <p:cNvPr id="11" name="Text 6"/>
          <p:cNvSpPr/>
          <p:nvPr/>
        </p:nvSpPr>
        <p:spPr>
          <a:xfrm>
            <a:off x="1665923" y="3877389"/>
            <a:ext cx="2012513" cy="236577"/>
          </a:xfrm>
          <a:prstGeom prst="rect">
            <a:avLst/>
          </a:prstGeom>
          <a:noFill/>
          <a:ln/>
        </p:spPr>
        <p:txBody>
          <a:bodyPr wrap="none" lIns="0" tIns="0" rIns="0" bIns="0" rtlCol="0" anchor="t"/>
          <a:lstStyle/>
          <a:p>
            <a:pPr algn="l" indent="0" marL="0">
              <a:lnSpc>
                <a:spcPts val="1850"/>
              </a:lnSpc>
              <a:buNone/>
            </a:pPr>
            <a:r>
              <a:rPr lang="en-US" sz="1450" dirty="0">
                <a:solidFill>
                  <a:srgbClr val="3C3939"/>
                </a:solidFill>
                <a:latin typeface="Raleway" pitchFamily="34" charset="0"/>
                <a:ea typeface="Raleway" pitchFamily="34" charset="-122"/>
                <a:cs typeface="Raleway" pitchFamily="34" charset="-120"/>
              </a:rPr>
              <a:t>Calculate Eigenvectors</a:t>
            </a:r>
            <a:endParaRPr lang="en-US" sz="1450" dirty="0"/>
          </a:p>
        </p:txBody>
      </p:sp>
      <p:sp>
        <p:nvSpPr>
          <p:cNvPr id="12" name="Text 7"/>
          <p:cNvSpPr/>
          <p:nvPr/>
        </p:nvSpPr>
        <p:spPr>
          <a:xfrm>
            <a:off x="1665923" y="4204811"/>
            <a:ext cx="12358688" cy="242292"/>
          </a:xfrm>
          <a:prstGeom prst="rect">
            <a:avLst/>
          </a:prstGeom>
          <a:noFill/>
          <a:ln/>
        </p:spPr>
        <p:txBody>
          <a:bodyPr wrap="none" lIns="0" tIns="0" rIns="0" bIns="0" rtlCol="0" anchor="t"/>
          <a:lstStyle/>
          <a:p>
            <a:pPr algn="l" indent="0" marL="0">
              <a:lnSpc>
                <a:spcPts val="1900"/>
              </a:lnSpc>
              <a:buNone/>
            </a:pPr>
            <a:r>
              <a:rPr lang="en-US" sz="1150" dirty="0">
                <a:solidFill>
                  <a:srgbClr val="3C3939"/>
                </a:solidFill>
                <a:latin typeface="Roboto" pitchFamily="34" charset="0"/>
                <a:ea typeface="Roboto" pitchFamily="34" charset="-122"/>
                <a:cs typeface="Roboto" pitchFamily="34" charset="-120"/>
              </a:rPr>
              <a:t>Find principal directions of variance</a:t>
            </a:r>
            <a:endParaRPr lang="en-US" sz="1150" dirty="0"/>
          </a:p>
        </p:txBody>
      </p:sp>
      <p:pic>
        <p:nvPicPr>
          <p:cNvPr id="13" name="Image 3" descr="preencoded.png">    </p:cNvPr>
          <p:cNvPicPr>
            <a:picLocks noChangeAspect="1"/>
          </p:cNvPicPr>
          <p:nvPr/>
        </p:nvPicPr>
        <p:blipFill>
          <a:blip r:embed="rId4"/>
          <a:stretch>
            <a:fillRect/>
          </a:stretch>
        </p:blipFill>
        <p:spPr>
          <a:xfrm>
            <a:off x="1287423" y="4786193"/>
            <a:ext cx="454343" cy="1143000"/>
          </a:xfrm>
          <a:prstGeom prst="rect">
            <a:avLst/>
          </a:prstGeom>
        </p:spPr>
      </p:pic>
      <p:sp>
        <p:nvSpPr>
          <p:cNvPr id="14" name="Text 8"/>
          <p:cNvSpPr/>
          <p:nvPr/>
        </p:nvSpPr>
        <p:spPr>
          <a:xfrm>
            <a:off x="1893213" y="4937641"/>
            <a:ext cx="1893332" cy="236577"/>
          </a:xfrm>
          <a:prstGeom prst="rect">
            <a:avLst/>
          </a:prstGeom>
          <a:noFill/>
          <a:ln/>
        </p:spPr>
        <p:txBody>
          <a:bodyPr wrap="none" lIns="0" tIns="0" rIns="0" bIns="0" rtlCol="0" anchor="t"/>
          <a:lstStyle/>
          <a:p>
            <a:pPr algn="l" indent="0" marL="0">
              <a:lnSpc>
                <a:spcPts val="1850"/>
              </a:lnSpc>
              <a:buNone/>
            </a:pPr>
            <a:r>
              <a:rPr lang="en-US" sz="1450" dirty="0">
                <a:solidFill>
                  <a:srgbClr val="3C3939"/>
                </a:solidFill>
                <a:latin typeface="Raleway" pitchFamily="34" charset="0"/>
                <a:ea typeface="Raleway" pitchFamily="34" charset="-122"/>
                <a:cs typeface="Raleway" pitchFamily="34" charset="-120"/>
              </a:rPr>
              <a:t>Sort by Eigenvalues</a:t>
            </a:r>
            <a:endParaRPr lang="en-US" sz="1450" dirty="0"/>
          </a:p>
        </p:txBody>
      </p:sp>
      <p:sp>
        <p:nvSpPr>
          <p:cNvPr id="15" name="Text 9"/>
          <p:cNvSpPr/>
          <p:nvPr/>
        </p:nvSpPr>
        <p:spPr>
          <a:xfrm>
            <a:off x="1893213" y="5265063"/>
            <a:ext cx="12131397" cy="242292"/>
          </a:xfrm>
          <a:prstGeom prst="rect">
            <a:avLst/>
          </a:prstGeom>
          <a:noFill/>
          <a:ln/>
        </p:spPr>
        <p:txBody>
          <a:bodyPr wrap="none" lIns="0" tIns="0" rIns="0" bIns="0" rtlCol="0" anchor="t"/>
          <a:lstStyle/>
          <a:p>
            <a:pPr algn="l" indent="0" marL="0">
              <a:lnSpc>
                <a:spcPts val="1900"/>
              </a:lnSpc>
              <a:buNone/>
            </a:pPr>
            <a:r>
              <a:rPr lang="en-US" sz="1150" dirty="0">
                <a:solidFill>
                  <a:srgbClr val="3C3939"/>
                </a:solidFill>
                <a:latin typeface="Roboto" pitchFamily="34" charset="0"/>
                <a:ea typeface="Roboto" pitchFamily="34" charset="-122"/>
                <a:cs typeface="Roboto" pitchFamily="34" charset="-120"/>
              </a:rPr>
              <a:t>Order components by variance explained</a:t>
            </a:r>
            <a:endParaRPr lang="en-US" sz="1150" dirty="0"/>
          </a:p>
        </p:txBody>
      </p:sp>
      <p:pic>
        <p:nvPicPr>
          <p:cNvPr id="16" name="Image 4" descr="preencoded.png">    </p:cNvPr>
          <p:cNvPicPr>
            <a:picLocks noChangeAspect="1"/>
          </p:cNvPicPr>
          <p:nvPr/>
        </p:nvPicPr>
        <p:blipFill>
          <a:blip r:embed="rId5"/>
          <a:stretch>
            <a:fillRect/>
          </a:stretch>
        </p:blipFill>
        <p:spPr>
          <a:xfrm>
            <a:off x="1060133" y="5846445"/>
            <a:ext cx="454343" cy="1143000"/>
          </a:xfrm>
          <a:prstGeom prst="rect">
            <a:avLst/>
          </a:prstGeom>
        </p:spPr>
      </p:pic>
      <p:sp>
        <p:nvSpPr>
          <p:cNvPr id="17" name="Text 10"/>
          <p:cNvSpPr/>
          <p:nvPr/>
        </p:nvSpPr>
        <p:spPr>
          <a:xfrm>
            <a:off x="1665923" y="5997893"/>
            <a:ext cx="2101215" cy="236577"/>
          </a:xfrm>
          <a:prstGeom prst="rect">
            <a:avLst/>
          </a:prstGeom>
          <a:noFill/>
          <a:ln/>
        </p:spPr>
        <p:txBody>
          <a:bodyPr wrap="none" lIns="0" tIns="0" rIns="0" bIns="0" rtlCol="0" anchor="t"/>
          <a:lstStyle/>
          <a:p>
            <a:pPr algn="l" indent="0" marL="0">
              <a:lnSpc>
                <a:spcPts val="1850"/>
              </a:lnSpc>
              <a:buNone/>
            </a:pPr>
            <a:r>
              <a:rPr lang="en-US" sz="1450" dirty="0">
                <a:solidFill>
                  <a:srgbClr val="3C3939"/>
                </a:solidFill>
                <a:latin typeface="Raleway" pitchFamily="34" charset="0"/>
                <a:ea typeface="Raleway" pitchFamily="34" charset="-122"/>
                <a:cs typeface="Raleway" pitchFamily="34" charset="-120"/>
              </a:rPr>
              <a:t>Select Top Components</a:t>
            </a:r>
            <a:endParaRPr lang="en-US" sz="1450" dirty="0"/>
          </a:p>
        </p:txBody>
      </p:sp>
      <p:sp>
        <p:nvSpPr>
          <p:cNvPr id="18" name="Text 11"/>
          <p:cNvSpPr/>
          <p:nvPr/>
        </p:nvSpPr>
        <p:spPr>
          <a:xfrm>
            <a:off x="1665923" y="6325314"/>
            <a:ext cx="12358688" cy="242292"/>
          </a:xfrm>
          <a:prstGeom prst="rect">
            <a:avLst/>
          </a:prstGeom>
          <a:noFill/>
          <a:ln/>
        </p:spPr>
        <p:txBody>
          <a:bodyPr wrap="none" lIns="0" tIns="0" rIns="0" bIns="0" rtlCol="0" anchor="t"/>
          <a:lstStyle/>
          <a:p>
            <a:pPr algn="l" indent="0" marL="0">
              <a:lnSpc>
                <a:spcPts val="1900"/>
              </a:lnSpc>
              <a:buNone/>
            </a:pPr>
            <a:r>
              <a:rPr lang="en-US" sz="1150" dirty="0">
                <a:solidFill>
                  <a:srgbClr val="3C3939"/>
                </a:solidFill>
                <a:latin typeface="Roboto" pitchFamily="34" charset="0"/>
                <a:ea typeface="Roboto" pitchFamily="34" charset="-122"/>
                <a:cs typeface="Roboto" pitchFamily="34" charset="-120"/>
              </a:rPr>
              <a:t>Choose k components retaining most variance</a:t>
            </a:r>
            <a:endParaRPr lang="en-US" sz="1150" dirty="0"/>
          </a:p>
        </p:txBody>
      </p:sp>
      <p:pic>
        <p:nvPicPr>
          <p:cNvPr id="19" name="Image 5" descr="preencoded.png">    </p:cNvPr>
          <p:cNvPicPr>
            <a:picLocks noChangeAspect="1"/>
          </p:cNvPicPr>
          <p:nvPr/>
        </p:nvPicPr>
        <p:blipFill>
          <a:blip r:embed="rId6"/>
          <a:stretch>
            <a:fillRect/>
          </a:stretch>
        </p:blipFill>
        <p:spPr>
          <a:xfrm>
            <a:off x="832961" y="6906697"/>
            <a:ext cx="454343" cy="1143000"/>
          </a:xfrm>
          <a:prstGeom prst="rect">
            <a:avLst/>
          </a:prstGeom>
        </p:spPr>
      </p:pic>
      <p:sp>
        <p:nvSpPr>
          <p:cNvPr id="20" name="Text 12"/>
          <p:cNvSpPr/>
          <p:nvPr/>
        </p:nvSpPr>
        <p:spPr>
          <a:xfrm>
            <a:off x="1438751" y="7058144"/>
            <a:ext cx="1893332" cy="236577"/>
          </a:xfrm>
          <a:prstGeom prst="rect">
            <a:avLst/>
          </a:prstGeom>
          <a:noFill/>
          <a:ln/>
        </p:spPr>
        <p:txBody>
          <a:bodyPr wrap="none" lIns="0" tIns="0" rIns="0" bIns="0" rtlCol="0" anchor="t"/>
          <a:lstStyle/>
          <a:p>
            <a:pPr algn="l" indent="0" marL="0">
              <a:lnSpc>
                <a:spcPts val="1850"/>
              </a:lnSpc>
              <a:buNone/>
            </a:pPr>
            <a:r>
              <a:rPr lang="en-US" sz="1450" dirty="0">
                <a:solidFill>
                  <a:srgbClr val="3C3939"/>
                </a:solidFill>
                <a:latin typeface="Raleway" pitchFamily="34" charset="0"/>
                <a:ea typeface="Raleway" pitchFamily="34" charset="-122"/>
                <a:cs typeface="Raleway" pitchFamily="34" charset="-120"/>
              </a:rPr>
              <a:t>Transform Data</a:t>
            </a:r>
            <a:endParaRPr lang="en-US" sz="1450" dirty="0"/>
          </a:p>
        </p:txBody>
      </p:sp>
      <p:sp>
        <p:nvSpPr>
          <p:cNvPr id="21" name="Text 13"/>
          <p:cNvSpPr/>
          <p:nvPr/>
        </p:nvSpPr>
        <p:spPr>
          <a:xfrm>
            <a:off x="1438751" y="7385566"/>
            <a:ext cx="12585859" cy="242292"/>
          </a:xfrm>
          <a:prstGeom prst="rect">
            <a:avLst/>
          </a:prstGeom>
          <a:noFill/>
          <a:ln/>
        </p:spPr>
        <p:txBody>
          <a:bodyPr wrap="none" lIns="0" tIns="0" rIns="0" bIns="0" rtlCol="0" anchor="t"/>
          <a:lstStyle/>
          <a:p>
            <a:pPr algn="l" indent="0" marL="0">
              <a:lnSpc>
                <a:spcPts val="1900"/>
              </a:lnSpc>
              <a:buNone/>
            </a:pPr>
            <a:r>
              <a:rPr lang="en-US" sz="1150" dirty="0">
                <a:solidFill>
                  <a:srgbClr val="3C3939"/>
                </a:solidFill>
                <a:latin typeface="Roboto" pitchFamily="34" charset="0"/>
                <a:ea typeface="Roboto" pitchFamily="34" charset="-122"/>
                <a:cs typeface="Roboto" pitchFamily="34" charset="-120"/>
              </a:rPr>
              <a:t>Project onto new coordinate system</a:t>
            </a:r>
            <a:endParaRPr lang="en-US" sz="11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793790" y="752475"/>
            <a:ext cx="7025759" cy="620078"/>
          </a:xfrm>
          <a:prstGeom prst="rect">
            <a:avLst/>
          </a:prstGeom>
          <a:noFill/>
          <a:ln/>
        </p:spPr>
        <p:txBody>
          <a:bodyPr wrap="none" lIns="0" tIns="0" rIns="0" bIns="0" rtlCol="0" anchor="t"/>
          <a:lstStyle/>
          <a:p>
            <a:pPr algn="l" indent="0" marL="0">
              <a:lnSpc>
                <a:spcPts val="4850"/>
              </a:lnSpc>
              <a:buNone/>
            </a:pPr>
            <a:r>
              <a:rPr lang="en-US" sz="3900" dirty="0">
                <a:solidFill>
                  <a:srgbClr val="1B1B27"/>
                </a:solidFill>
                <a:latin typeface="Raleway" pitchFamily="34" charset="0"/>
                <a:ea typeface="Raleway" pitchFamily="34" charset="-122"/>
                <a:cs typeface="Raleway" pitchFamily="34" charset="-120"/>
              </a:rPr>
              <a:t>PCA: Mathematical Foundation</a:t>
            </a:r>
            <a:endParaRPr lang="en-US" sz="3900" dirty="0"/>
          </a:p>
        </p:txBody>
      </p:sp>
      <p:sp>
        <p:nvSpPr>
          <p:cNvPr id="4" name="Text 1"/>
          <p:cNvSpPr/>
          <p:nvPr/>
        </p:nvSpPr>
        <p:spPr>
          <a:xfrm>
            <a:off x="793790" y="1670209"/>
            <a:ext cx="7556421" cy="635079"/>
          </a:xfrm>
          <a:prstGeom prst="rect">
            <a:avLst/>
          </a:prstGeom>
          <a:noFill/>
          <a:ln/>
        </p:spPr>
        <p:txBody>
          <a:bodyPr wrap="squar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PCA relies on linear algebra concepts to find the directions of maximum variance in high-dimensional data.</a:t>
            </a:r>
            <a:endParaRPr lang="en-US" sz="1550" dirty="0"/>
          </a:p>
        </p:txBody>
      </p:sp>
      <p:sp>
        <p:nvSpPr>
          <p:cNvPr id="5" name="Shape 2"/>
          <p:cNvSpPr/>
          <p:nvPr/>
        </p:nvSpPr>
        <p:spPr>
          <a:xfrm>
            <a:off x="793790" y="2528530"/>
            <a:ext cx="3679031" cy="2554367"/>
          </a:xfrm>
          <a:prstGeom prst="roundRect">
            <a:avLst>
              <a:gd name="adj" fmla="val 3263"/>
            </a:avLst>
          </a:prstGeom>
          <a:solidFill>
            <a:srgbClr val="FFFFFF">
              <a:alpha val="95000"/>
            </a:srgbClr>
          </a:solidFill>
          <a:ln w="22860">
            <a:solidFill>
              <a:srgbClr val="C7C7D0"/>
            </a:solidFill>
            <a:prstDash val="solid"/>
          </a:ln>
        </p:spPr>
      </p:sp>
      <p:sp>
        <p:nvSpPr>
          <p:cNvPr id="6" name="Text 3"/>
          <p:cNvSpPr/>
          <p:nvPr/>
        </p:nvSpPr>
        <p:spPr>
          <a:xfrm>
            <a:off x="1015008" y="2749748"/>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3C3939"/>
                </a:solidFill>
                <a:latin typeface="Raleway" pitchFamily="34" charset="0"/>
                <a:ea typeface="Raleway" pitchFamily="34" charset="-122"/>
                <a:cs typeface="Raleway" pitchFamily="34" charset="-120"/>
              </a:rPr>
              <a:t>Covariance Matrix</a:t>
            </a:r>
            <a:endParaRPr lang="en-US" sz="1950" dirty="0"/>
          </a:p>
        </p:txBody>
      </p:sp>
      <p:sp>
        <p:nvSpPr>
          <p:cNvPr id="7" name="Text 4"/>
          <p:cNvSpPr/>
          <p:nvPr/>
        </p:nvSpPr>
        <p:spPr>
          <a:xfrm>
            <a:off x="1015008" y="3311009"/>
            <a:ext cx="3236595" cy="542330"/>
          </a:xfrm>
          <a:prstGeom prst="rect">
            <a:avLst/>
          </a:prstGeom>
          <a:noFill/>
          <a:ln/>
        </p:spPr>
        <p:txBody>
          <a:bodyPr wrap="square" lIns="0" tIns="0" rIns="0" bIns="0" rtlCol="0" anchor="t"/>
          <a:lstStyle/>
          <a:p>
            <a:pPr algn="l" indent="0" marL="0">
              <a:lnSpc>
                <a:spcPts val="2800"/>
              </a:lnSpc>
              <a:buNone/>
            </a:pPr>
            <a:endParaRPr lang="en-US" sz="1750" dirty="0"/>
          </a:p>
        </p:txBody>
      </p:sp>
      <p:pic>
        <p:nvPicPr>
          <p:cNvPr id="8" name="Image 1" descr="preencoded.png">    </p:cNvPr>
          <p:cNvPicPr>
            <a:picLocks noChangeAspect="1"/>
          </p:cNvPicPr>
          <p:nvPr/>
        </p:nvPicPr>
        <p:blipFill>
          <a:blip r:embed="rId2"/>
          <a:stretch>
            <a:fillRect/>
          </a:stretch>
        </p:blipFill>
        <p:spPr>
          <a:xfrm>
            <a:off x="1015008" y="3311009"/>
            <a:ext cx="3236595" cy="542330"/>
          </a:xfrm>
          <a:prstGeom prst="rect">
            <a:avLst/>
          </a:prstGeom>
        </p:spPr>
      </p:pic>
      <p:sp>
        <p:nvSpPr>
          <p:cNvPr id="9" name="Text 5"/>
          <p:cNvSpPr/>
          <p:nvPr/>
        </p:nvSpPr>
        <p:spPr>
          <a:xfrm>
            <a:off x="1015008" y="4104442"/>
            <a:ext cx="3236595" cy="635079"/>
          </a:xfrm>
          <a:prstGeom prst="rect">
            <a:avLst/>
          </a:prstGeom>
          <a:noFill/>
          <a:ln/>
        </p:spPr>
        <p:txBody>
          <a:bodyPr wrap="squar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Captures relationships between all feature pairs</a:t>
            </a:r>
            <a:endParaRPr lang="en-US" sz="1550" dirty="0"/>
          </a:p>
        </p:txBody>
      </p:sp>
      <p:sp>
        <p:nvSpPr>
          <p:cNvPr id="10" name="Shape 6"/>
          <p:cNvSpPr/>
          <p:nvPr/>
        </p:nvSpPr>
        <p:spPr>
          <a:xfrm>
            <a:off x="4671179" y="2528530"/>
            <a:ext cx="3679031" cy="2554367"/>
          </a:xfrm>
          <a:prstGeom prst="roundRect">
            <a:avLst>
              <a:gd name="adj" fmla="val 3263"/>
            </a:avLst>
          </a:prstGeom>
          <a:solidFill>
            <a:srgbClr val="FFFFFF">
              <a:alpha val="95000"/>
            </a:srgbClr>
          </a:solidFill>
          <a:ln w="22860">
            <a:solidFill>
              <a:srgbClr val="C7C7D0"/>
            </a:solidFill>
            <a:prstDash val="solid"/>
          </a:ln>
        </p:spPr>
      </p:sp>
      <p:sp>
        <p:nvSpPr>
          <p:cNvPr id="11" name="Text 7"/>
          <p:cNvSpPr/>
          <p:nvPr/>
        </p:nvSpPr>
        <p:spPr>
          <a:xfrm>
            <a:off x="4892397" y="2749748"/>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3C3939"/>
                </a:solidFill>
                <a:latin typeface="Raleway" pitchFamily="34" charset="0"/>
                <a:ea typeface="Raleway" pitchFamily="34" charset="-122"/>
                <a:cs typeface="Raleway" pitchFamily="34" charset="-120"/>
              </a:rPr>
              <a:t>Eigenvalue Equation</a:t>
            </a:r>
            <a:endParaRPr lang="en-US" sz="1950" dirty="0"/>
          </a:p>
        </p:txBody>
      </p:sp>
      <p:sp>
        <p:nvSpPr>
          <p:cNvPr id="12" name="Text 8"/>
          <p:cNvSpPr/>
          <p:nvPr/>
        </p:nvSpPr>
        <p:spPr>
          <a:xfrm>
            <a:off x="4892397" y="3311009"/>
            <a:ext cx="3236595" cy="346948"/>
          </a:xfrm>
          <a:prstGeom prst="rect">
            <a:avLst/>
          </a:prstGeom>
          <a:noFill/>
          <a:ln/>
        </p:spPr>
        <p:txBody>
          <a:bodyPr wrap="none" lIns="0" tIns="0" rIns="0" bIns="0" rtlCol="0" anchor="t"/>
          <a:lstStyle/>
          <a:p>
            <a:pPr algn="l" indent="0" marL="0">
              <a:lnSpc>
                <a:spcPts val="2800"/>
              </a:lnSpc>
              <a:buNone/>
            </a:pPr>
            <a:endParaRPr lang="en-US" sz="1750" dirty="0"/>
          </a:p>
        </p:txBody>
      </p:sp>
      <p:pic>
        <p:nvPicPr>
          <p:cNvPr id="13" name="Image 2" descr="preencoded.png">    </p:cNvPr>
          <p:cNvPicPr>
            <a:picLocks noChangeAspect="1"/>
          </p:cNvPicPr>
          <p:nvPr/>
        </p:nvPicPr>
        <p:blipFill>
          <a:blip r:embed="rId3"/>
          <a:stretch>
            <a:fillRect/>
          </a:stretch>
        </p:blipFill>
        <p:spPr>
          <a:xfrm>
            <a:off x="4892397" y="3311009"/>
            <a:ext cx="3236595" cy="346948"/>
          </a:xfrm>
          <a:prstGeom prst="rect">
            <a:avLst/>
          </a:prstGeom>
        </p:spPr>
      </p:pic>
      <p:sp>
        <p:nvSpPr>
          <p:cNvPr id="14" name="Text 9"/>
          <p:cNvSpPr/>
          <p:nvPr/>
        </p:nvSpPr>
        <p:spPr>
          <a:xfrm>
            <a:off x="4892397" y="3909060"/>
            <a:ext cx="3236595" cy="952619"/>
          </a:xfrm>
          <a:prstGeom prst="rect">
            <a:avLst/>
          </a:prstGeom>
          <a:noFill/>
          <a:ln/>
        </p:spPr>
        <p:txBody>
          <a:bodyPr wrap="squar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Eigenvectors (v) are principal directions, eigenvalues (λ) are variance</a:t>
            </a:r>
            <a:endParaRPr lang="en-US" sz="1550" dirty="0"/>
          </a:p>
        </p:txBody>
      </p:sp>
      <p:sp>
        <p:nvSpPr>
          <p:cNvPr id="15" name="Shape 10"/>
          <p:cNvSpPr/>
          <p:nvPr/>
        </p:nvSpPr>
        <p:spPr>
          <a:xfrm>
            <a:off x="793790" y="5281255"/>
            <a:ext cx="7556421" cy="2195751"/>
          </a:xfrm>
          <a:prstGeom prst="roundRect">
            <a:avLst>
              <a:gd name="adj" fmla="val 3796"/>
            </a:avLst>
          </a:prstGeom>
          <a:solidFill>
            <a:srgbClr val="FFFFFF">
              <a:alpha val="95000"/>
            </a:srgbClr>
          </a:solidFill>
          <a:ln w="22860">
            <a:solidFill>
              <a:srgbClr val="C7C7D0"/>
            </a:solidFill>
            <a:prstDash val="solid"/>
          </a:ln>
        </p:spPr>
      </p:sp>
      <p:sp>
        <p:nvSpPr>
          <p:cNvPr id="16" name="Text 11"/>
          <p:cNvSpPr/>
          <p:nvPr/>
        </p:nvSpPr>
        <p:spPr>
          <a:xfrm>
            <a:off x="1015008" y="5502473"/>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3C3939"/>
                </a:solidFill>
                <a:latin typeface="Raleway" pitchFamily="34" charset="0"/>
                <a:ea typeface="Raleway" pitchFamily="34" charset="-122"/>
                <a:cs typeface="Raleway" pitchFamily="34" charset="-120"/>
              </a:rPr>
              <a:t>Explained Variance</a:t>
            </a:r>
            <a:endParaRPr lang="en-US" sz="1950" dirty="0"/>
          </a:p>
        </p:txBody>
      </p:sp>
      <p:sp>
        <p:nvSpPr>
          <p:cNvPr id="17" name="Text 12"/>
          <p:cNvSpPr/>
          <p:nvPr/>
        </p:nvSpPr>
        <p:spPr>
          <a:xfrm>
            <a:off x="1015008" y="6063734"/>
            <a:ext cx="7113984" cy="623411"/>
          </a:xfrm>
          <a:prstGeom prst="rect">
            <a:avLst/>
          </a:prstGeom>
          <a:noFill/>
          <a:ln/>
        </p:spPr>
        <p:txBody>
          <a:bodyPr wrap="square" lIns="0" tIns="0" rIns="0" bIns="0" rtlCol="0" anchor="t"/>
          <a:lstStyle/>
          <a:p>
            <a:pPr algn="l" indent="0" marL="0">
              <a:lnSpc>
                <a:spcPts val="2800"/>
              </a:lnSpc>
              <a:buNone/>
            </a:pPr>
            <a:endParaRPr lang="en-US" sz="1750" dirty="0"/>
          </a:p>
        </p:txBody>
      </p:sp>
      <p:pic>
        <p:nvPicPr>
          <p:cNvPr id="18" name="Image 3" descr="preencoded.png">    </p:cNvPr>
          <p:cNvPicPr>
            <a:picLocks noChangeAspect="1"/>
          </p:cNvPicPr>
          <p:nvPr/>
        </p:nvPicPr>
        <p:blipFill>
          <a:blip r:embed="rId4"/>
          <a:stretch>
            <a:fillRect/>
          </a:stretch>
        </p:blipFill>
        <p:spPr>
          <a:xfrm>
            <a:off x="1015008" y="6063734"/>
            <a:ext cx="7113984" cy="623411"/>
          </a:xfrm>
          <a:prstGeom prst="rect">
            <a:avLst/>
          </a:prstGeom>
        </p:spPr>
      </p:pic>
      <p:sp>
        <p:nvSpPr>
          <p:cNvPr id="19" name="Text 13"/>
          <p:cNvSpPr/>
          <p:nvPr/>
        </p:nvSpPr>
        <p:spPr>
          <a:xfrm>
            <a:off x="1015008" y="6938248"/>
            <a:ext cx="7113984" cy="317540"/>
          </a:xfrm>
          <a:prstGeom prst="rect">
            <a:avLst/>
          </a:prstGeom>
          <a:noFill/>
          <a:ln/>
        </p:spPr>
        <p:txBody>
          <a:bodyPr wrap="non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Proportion of total variance captured by each component</a:t>
            </a:r>
            <a:endParaRPr lang="en-US" sz="15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793790" y="2189678"/>
            <a:ext cx="4961811" cy="620078"/>
          </a:xfrm>
          <a:prstGeom prst="rect">
            <a:avLst/>
          </a:prstGeom>
          <a:noFill/>
          <a:ln/>
        </p:spPr>
        <p:txBody>
          <a:bodyPr wrap="none" lIns="0" tIns="0" rIns="0" bIns="0" rtlCol="0" anchor="t"/>
          <a:lstStyle/>
          <a:p>
            <a:pPr algn="l" indent="0" marL="0">
              <a:lnSpc>
                <a:spcPts val="4850"/>
              </a:lnSpc>
              <a:buNone/>
            </a:pPr>
            <a:r>
              <a:rPr lang="en-US" sz="3900" dirty="0">
                <a:solidFill>
                  <a:srgbClr val="1B1B27"/>
                </a:solidFill>
                <a:latin typeface="Raleway" pitchFamily="34" charset="0"/>
                <a:ea typeface="Raleway" pitchFamily="34" charset="-122"/>
                <a:cs typeface="Raleway" pitchFamily="34" charset="-120"/>
              </a:rPr>
              <a:t>When to Use PCA</a:t>
            </a:r>
            <a:endParaRPr lang="en-US" sz="3900" dirty="0"/>
          </a:p>
        </p:txBody>
      </p:sp>
      <p:sp>
        <p:nvSpPr>
          <p:cNvPr id="3" name="Shape 1"/>
          <p:cNvSpPr/>
          <p:nvPr/>
        </p:nvSpPr>
        <p:spPr>
          <a:xfrm>
            <a:off x="793790" y="3206591"/>
            <a:ext cx="6422231" cy="1476256"/>
          </a:xfrm>
          <a:prstGeom prst="roundRect">
            <a:avLst>
              <a:gd name="adj" fmla="val 32267"/>
            </a:avLst>
          </a:prstGeom>
          <a:solidFill>
            <a:srgbClr val="E1E1EA"/>
          </a:solidFill>
          <a:ln w="7620">
            <a:solidFill>
              <a:srgbClr val="C7C7D0"/>
            </a:solidFill>
            <a:prstDash val="solid"/>
          </a:ln>
        </p:spPr>
      </p:sp>
      <p:sp>
        <p:nvSpPr>
          <p:cNvPr id="4" name="Text 2"/>
          <p:cNvSpPr/>
          <p:nvPr/>
        </p:nvSpPr>
        <p:spPr>
          <a:xfrm>
            <a:off x="999768" y="3412569"/>
            <a:ext cx="2642354" cy="310158"/>
          </a:xfrm>
          <a:prstGeom prst="rect">
            <a:avLst/>
          </a:prstGeom>
          <a:noFill/>
          <a:ln/>
        </p:spPr>
        <p:txBody>
          <a:bodyPr wrap="none" lIns="0" tIns="0" rIns="0" bIns="0" rtlCol="0" anchor="t"/>
          <a:lstStyle/>
          <a:p>
            <a:pPr algn="l" indent="0" marL="0">
              <a:lnSpc>
                <a:spcPts val="2400"/>
              </a:lnSpc>
              <a:buNone/>
            </a:pPr>
            <a:r>
              <a:rPr lang="en-US" sz="1950" dirty="0">
                <a:solidFill>
                  <a:srgbClr val="3C3939"/>
                </a:solidFill>
                <a:latin typeface="Raleway" pitchFamily="34" charset="0"/>
                <a:ea typeface="Raleway" pitchFamily="34" charset="-122"/>
                <a:cs typeface="Raleway" pitchFamily="34" charset="-120"/>
              </a:rPr>
              <a:t>High-Dimensional Data</a:t>
            </a:r>
            <a:endParaRPr lang="en-US" sz="1950" dirty="0"/>
          </a:p>
        </p:txBody>
      </p:sp>
      <p:sp>
        <p:nvSpPr>
          <p:cNvPr id="5" name="Text 3"/>
          <p:cNvSpPr/>
          <p:nvPr/>
        </p:nvSpPr>
        <p:spPr>
          <a:xfrm>
            <a:off x="999768" y="3841790"/>
            <a:ext cx="6010275" cy="635079"/>
          </a:xfrm>
          <a:prstGeom prst="rect">
            <a:avLst/>
          </a:prstGeom>
          <a:noFill/>
          <a:ln/>
        </p:spPr>
        <p:txBody>
          <a:bodyPr wrap="squar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Datasets with hundreds or thousands of features that need compression</a:t>
            </a:r>
            <a:endParaRPr lang="en-US" sz="1550" dirty="0"/>
          </a:p>
        </p:txBody>
      </p:sp>
      <p:sp>
        <p:nvSpPr>
          <p:cNvPr id="6" name="Shape 4"/>
          <p:cNvSpPr/>
          <p:nvPr/>
        </p:nvSpPr>
        <p:spPr>
          <a:xfrm>
            <a:off x="7414379" y="3206591"/>
            <a:ext cx="6422231" cy="1476256"/>
          </a:xfrm>
          <a:prstGeom prst="roundRect">
            <a:avLst>
              <a:gd name="adj" fmla="val 32267"/>
            </a:avLst>
          </a:prstGeom>
          <a:solidFill>
            <a:srgbClr val="E1E1EA"/>
          </a:solidFill>
          <a:ln w="7620">
            <a:solidFill>
              <a:srgbClr val="C7C7D0"/>
            </a:solidFill>
            <a:prstDash val="solid"/>
          </a:ln>
        </p:spPr>
      </p:sp>
      <p:sp>
        <p:nvSpPr>
          <p:cNvPr id="7" name="Text 5"/>
          <p:cNvSpPr/>
          <p:nvPr/>
        </p:nvSpPr>
        <p:spPr>
          <a:xfrm>
            <a:off x="7620357" y="3412569"/>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3C3939"/>
                </a:solidFill>
                <a:latin typeface="Raleway" pitchFamily="34" charset="0"/>
                <a:ea typeface="Raleway" pitchFamily="34" charset="-122"/>
                <a:cs typeface="Raleway" pitchFamily="34" charset="-120"/>
              </a:rPr>
              <a:t>Correlated Features</a:t>
            </a:r>
            <a:endParaRPr lang="en-US" sz="1950" dirty="0"/>
          </a:p>
        </p:txBody>
      </p:sp>
      <p:sp>
        <p:nvSpPr>
          <p:cNvPr id="8" name="Text 6"/>
          <p:cNvSpPr/>
          <p:nvPr/>
        </p:nvSpPr>
        <p:spPr>
          <a:xfrm>
            <a:off x="7620357" y="3841790"/>
            <a:ext cx="6010275" cy="635079"/>
          </a:xfrm>
          <a:prstGeom prst="rect">
            <a:avLst/>
          </a:prstGeom>
          <a:noFill/>
          <a:ln/>
        </p:spPr>
        <p:txBody>
          <a:bodyPr wrap="squar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When features are highly correlated and provide redundant information</a:t>
            </a:r>
            <a:endParaRPr lang="en-US" sz="1550" dirty="0"/>
          </a:p>
        </p:txBody>
      </p:sp>
      <p:sp>
        <p:nvSpPr>
          <p:cNvPr id="9" name="Shape 7"/>
          <p:cNvSpPr/>
          <p:nvPr/>
        </p:nvSpPr>
        <p:spPr>
          <a:xfrm>
            <a:off x="793790" y="4881205"/>
            <a:ext cx="6422231" cy="1158716"/>
          </a:xfrm>
          <a:prstGeom prst="roundRect">
            <a:avLst>
              <a:gd name="adj" fmla="val 41109"/>
            </a:avLst>
          </a:prstGeom>
          <a:solidFill>
            <a:srgbClr val="E1E1EA"/>
          </a:solidFill>
          <a:ln w="7620">
            <a:solidFill>
              <a:srgbClr val="C7C7D0"/>
            </a:solidFill>
            <a:prstDash val="solid"/>
          </a:ln>
        </p:spPr>
      </p:sp>
      <p:sp>
        <p:nvSpPr>
          <p:cNvPr id="10" name="Text 8"/>
          <p:cNvSpPr/>
          <p:nvPr/>
        </p:nvSpPr>
        <p:spPr>
          <a:xfrm>
            <a:off x="999768" y="5087183"/>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3C3939"/>
                </a:solidFill>
                <a:latin typeface="Raleway" pitchFamily="34" charset="0"/>
                <a:ea typeface="Raleway" pitchFamily="34" charset="-122"/>
                <a:cs typeface="Raleway" pitchFamily="34" charset="-120"/>
              </a:rPr>
              <a:t>Visualization Needs</a:t>
            </a:r>
            <a:endParaRPr lang="en-US" sz="1950" dirty="0"/>
          </a:p>
        </p:txBody>
      </p:sp>
      <p:sp>
        <p:nvSpPr>
          <p:cNvPr id="11" name="Text 9"/>
          <p:cNvSpPr/>
          <p:nvPr/>
        </p:nvSpPr>
        <p:spPr>
          <a:xfrm>
            <a:off x="999768" y="5516404"/>
            <a:ext cx="6010275" cy="317540"/>
          </a:xfrm>
          <a:prstGeom prst="rect">
            <a:avLst/>
          </a:prstGeom>
          <a:noFill/>
          <a:ln/>
        </p:spPr>
        <p:txBody>
          <a:bodyPr wrap="non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Reduce to 2D or 3D for plotting and exploratory data analysis</a:t>
            </a:r>
            <a:endParaRPr lang="en-US" sz="1550" dirty="0"/>
          </a:p>
        </p:txBody>
      </p:sp>
      <p:sp>
        <p:nvSpPr>
          <p:cNvPr id="12" name="Shape 10"/>
          <p:cNvSpPr/>
          <p:nvPr/>
        </p:nvSpPr>
        <p:spPr>
          <a:xfrm>
            <a:off x="7414379" y="4881205"/>
            <a:ext cx="6422231" cy="1158716"/>
          </a:xfrm>
          <a:prstGeom prst="roundRect">
            <a:avLst>
              <a:gd name="adj" fmla="val 41109"/>
            </a:avLst>
          </a:prstGeom>
          <a:solidFill>
            <a:srgbClr val="E1E1EA"/>
          </a:solidFill>
          <a:ln w="7620">
            <a:solidFill>
              <a:srgbClr val="C7C7D0"/>
            </a:solidFill>
            <a:prstDash val="solid"/>
          </a:ln>
        </p:spPr>
      </p:sp>
      <p:sp>
        <p:nvSpPr>
          <p:cNvPr id="13" name="Text 11"/>
          <p:cNvSpPr/>
          <p:nvPr/>
        </p:nvSpPr>
        <p:spPr>
          <a:xfrm>
            <a:off x="7620357" y="5087183"/>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3C3939"/>
                </a:solidFill>
                <a:latin typeface="Raleway" pitchFamily="34" charset="0"/>
                <a:ea typeface="Raleway" pitchFamily="34" charset="-122"/>
                <a:cs typeface="Raleway" pitchFamily="34" charset="-120"/>
              </a:rPr>
              <a:t>Noise Reduction</a:t>
            </a:r>
            <a:endParaRPr lang="en-US" sz="1950" dirty="0"/>
          </a:p>
        </p:txBody>
      </p:sp>
      <p:sp>
        <p:nvSpPr>
          <p:cNvPr id="14" name="Text 12"/>
          <p:cNvSpPr/>
          <p:nvPr/>
        </p:nvSpPr>
        <p:spPr>
          <a:xfrm>
            <a:off x="7620357" y="5516404"/>
            <a:ext cx="6010275" cy="317540"/>
          </a:xfrm>
          <a:prstGeom prst="rect">
            <a:avLst/>
          </a:prstGeom>
          <a:noFill/>
          <a:ln/>
        </p:spPr>
        <p:txBody>
          <a:bodyPr wrap="non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Remove components with low variance that likely represent noise</a:t>
            </a:r>
            <a:endParaRPr lang="en-US" sz="15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734616" y="505063"/>
            <a:ext cx="7138273" cy="574000"/>
          </a:xfrm>
          <a:prstGeom prst="rect">
            <a:avLst/>
          </a:prstGeom>
          <a:noFill/>
          <a:ln/>
        </p:spPr>
        <p:txBody>
          <a:bodyPr wrap="none" lIns="0" tIns="0" rIns="0" bIns="0" rtlCol="0" anchor="t"/>
          <a:lstStyle/>
          <a:p>
            <a:pPr algn="l" indent="0" marL="0">
              <a:lnSpc>
                <a:spcPts val="4500"/>
              </a:lnSpc>
              <a:buNone/>
            </a:pPr>
            <a:r>
              <a:rPr lang="en-US" sz="3600" dirty="0">
                <a:solidFill>
                  <a:srgbClr val="1B1B27"/>
                </a:solidFill>
                <a:latin typeface="Raleway" pitchFamily="34" charset="0"/>
                <a:ea typeface="Raleway" pitchFamily="34" charset="-122"/>
                <a:cs typeface="Raleway" pitchFamily="34" charset="-120"/>
              </a:rPr>
              <a:t>Linear Discriminant Analysis (LDA)</a:t>
            </a:r>
            <a:endParaRPr lang="en-US" sz="3600" dirty="0"/>
          </a:p>
        </p:txBody>
      </p:sp>
      <p:sp>
        <p:nvSpPr>
          <p:cNvPr id="3" name="Text 1"/>
          <p:cNvSpPr/>
          <p:nvPr/>
        </p:nvSpPr>
        <p:spPr>
          <a:xfrm>
            <a:off x="734616" y="1446371"/>
            <a:ext cx="13161169" cy="587693"/>
          </a:xfrm>
          <a:prstGeom prst="rect">
            <a:avLst/>
          </a:prstGeom>
          <a:noFill/>
          <a:ln/>
        </p:spPr>
        <p:txBody>
          <a:bodyPr wrap="square" lIns="0" tIns="0" rIns="0" bIns="0" rtlCol="0" anchor="t"/>
          <a:lstStyle/>
          <a:p>
            <a:pPr algn="l" indent="0" marL="0">
              <a:lnSpc>
                <a:spcPts val="2300"/>
              </a:lnSpc>
              <a:buNone/>
            </a:pPr>
            <a:r>
              <a:rPr lang="en-US" sz="1400" dirty="0">
                <a:solidFill>
                  <a:srgbClr val="3C3939"/>
                </a:solidFill>
                <a:latin typeface="Roboto" pitchFamily="34" charset="0"/>
                <a:ea typeface="Roboto" pitchFamily="34" charset="-122"/>
                <a:cs typeface="Roboto" pitchFamily="34" charset="-120"/>
              </a:rPr>
              <a:t>LDA is a supervised dimensionality reduction technique that maximizes class separability by finding linear combinations of features that best separate different classes.</a:t>
            </a:r>
            <a:endParaRPr lang="en-US" sz="1400" dirty="0"/>
          </a:p>
        </p:txBody>
      </p:sp>
      <p:sp>
        <p:nvSpPr>
          <p:cNvPr id="4" name="Shape 2"/>
          <p:cNvSpPr/>
          <p:nvPr/>
        </p:nvSpPr>
        <p:spPr>
          <a:xfrm>
            <a:off x="7303770" y="2240637"/>
            <a:ext cx="22860" cy="5484019"/>
          </a:xfrm>
          <a:prstGeom prst="roundRect">
            <a:avLst>
              <a:gd name="adj" fmla="val 337466"/>
            </a:avLst>
          </a:prstGeom>
          <a:solidFill>
            <a:srgbClr val="C7C7D0"/>
          </a:solidFill>
          <a:ln/>
        </p:spPr>
      </p:sp>
      <p:sp>
        <p:nvSpPr>
          <p:cNvPr id="5" name="Shape 3"/>
          <p:cNvSpPr/>
          <p:nvPr/>
        </p:nvSpPr>
        <p:spPr>
          <a:xfrm>
            <a:off x="6580406" y="2435781"/>
            <a:ext cx="551021" cy="22860"/>
          </a:xfrm>
          <a:prstGeom prst="roundRect">
            <a:avLst>
              <a:gd name="adj" fmla="val 337466"/>
            </a:avLst>
          </a:prstGeom>
          <a:solidFill>
            <a:srgbClr val="C7C7D0"/>
          </a:solidFill>
          <a:ln/>
        </p:spPr>
      </p:sp>
      <p:sp>
        <p:nvSpPr>
          <p:cNvPr id="6" name="Shape 4"/>
          <p:cNvSpPr/>
          <p:nvPr/>
        </p:nvSpPr>
        <p:spPr>
          <a:xfrm>
            <a:off x="7108567" y="2240637"/>
            <a:ext cx="413266" cy="413266"/>
          </a:xfrm>
          <a:prstGeom prst="roundRect">
            <a:avLst>
              <a:gd name="adj" fmla="val 18667"/>
            </a:avLst>
          </a:prstGeom>
          <a:solidFill>
            <a:srgbClr val="E1E1EA"/>
          </a:solidFill>
          <a:ln w="7620">
            <a:solidFill>
              <a:srgbClr val="C7C7D0"/>
            </a:solidFill>
            <a:prstDash val="solid"/>
          </a:ln>
        </p:spPr>
      </p:sp>
      <p:sp>
        <p:nvSpPr>
          <p:cNvPr id="7" name="Text 5"/>
          <p:cNvSpPr/>
          <p:nvPr/>
        </p:nvSpPr>
        <p:spPr>
          <a:xfrm>
            <a:off x="7177385" y="2275046"/>
            <a:ext cx="275511" cy="344329"/>
          </a:xfrm>
          <a:prstGeom prst="rect">
            <a:avLst/>
          </a:prstGeom>
          <a:noFill/>
          <a:ln/>
        </p:spPr>
        <p:txBody>
          <a:bodyPr wrap="none" lIns="0" tIns="0" rIns="0" bIns="0" rtlCol="0" anchor="t"/>
          <a:lstStyle/>
          <a:p>
            <a:pPr algn="ctr" indent="0" marL="0">
              <a:lnSpc>
                <a:spcPts val="2150"/>
              </a:lnSpc>
              <a:buNone/>
            </a:pPr>
            <a:r>
              <a:rPr lang="en-US" sz="2150" dirty="0">
                <a:solidFill>
                  <a:srgbClr val="3C3939"/>
                </a:solidFill>
                <a:latin typeface="Raleway" pitchFamily="34" charset="0"/>
                <a:ea typeface="Raleway" pitchFamily="34" charset="-122"/>
                <a:cs typeface="Raleway" pitchFamily="34" charset="-120"/>
              </a:rPr>
              <a:t>1</a:t>
            </a:r>
            <a:endParaRPr lang="en-US" sz="2150" dirty="0"/>
          </a:p>
        </p:txBody>
      </p:sp>
      <p:sp>
        <p:nvSpPr>
          <p:cNvPr id="8" name="Text 6"/>
          <p:cNvSpPr/>
          <p:nvPr/>
        </p:nvSpPr>
        <p:spPr>
          <a:xfrm>
            <a:off x="4016335" y="2303740"/>
            <a:ext cx="2380536" cy="286941"/>
          </a:xfrm>
          <a:prstGeom prst="rect">
            <a:avLst/>
          </a:prstGeom>
          <a:noFill/>
          <a:ln/>
        </p:spPr>
        <p:txBody>
          <a:bodyPr wrap="none" lIns="0" tIns="0" rIns="0" bIns="0" rtlCol="0" anchor="t"/>
          <a:lstStyle/>
          <a:p>
            <a:pPr algn="r" indent="0" marL="0">
              <a:lnSpc>
                <a:spcPts val="2250"/>
              </a:lnSpc>
              <a:buNone/>
            </a:pPr>
            <a:r>
              <a:rPr lang="en-US" sz="1800" dirty="0">
                <a:solidFill>
                  <a:srgbClr val="3C3939"/>
                </a:solidFill>
                <a:latin typeface="Raleway" pitchFamily="34" charset="0"/>
                <a:ea typeface="Raleway" pitchFamily="34" charset="-122"/>
                <a:cs typeface="Raleway" pitchFamily="34" charset="-120"/>
              </a:rPr>
              <a:t>Compute Class Means</a:t>
            </a:r>
            <a:endParaRPr lang="en-US" sz="1800" dirty="0"/>
          </a:p>
        </p:txBody>
      </p:sp>
      <p:sp>
        <p:nvSpPr>
          <p:cNvPr id="9" name="Text 7"/>
          <p:cNvSpPr/>
          <p:nvPr/>
        </p:nvSpPr>
        <p:spPr>
          <a:xfrm>
            <a:off x="734616" y="2700814"/>
            <a:ext cx="5662255" cy="293846"/>
          </a:xfrm>
          <a:prstGeom prst="rect">
            <a:avLst/>
          </a:prstGeom>
          <a:noFill/>
          <a:ln/>
        </p:spPr>
        <p:txBody>
          <a:bodyPr wrap="none" lIns="0" tIns="0" rIns="0" bIns="0" rtlCol="0" anchor="t"/>
          <a:lstStyle/>
          <a:p>
            <a:pPr algn="r" indent="0" marL="0">
              <a:lnSpc>
                <a:spcPts val="2300"/>
              </a:lnSpc>
              <a:buNone/>
            </a:pPr>
            <a:r>
              <a:rPr lang="en-US" sz="1400" dirty="0">
                <a:solidFill>
                  <a:srgbClr val="3C3939"/>
                </a:solidFill>
                <a:latin typeface="Roboto" pitchFamily="34" charset="0"/>
                <a:ea typeface="Roboto" pitchFamily="34" charset="-122"/>
                <a:cs typeface="Roboto" pitchFamily="34" charset="-120"/>
              </a:rPr>
              <a:t>Calculate average feature values for each class</a:t>
            </a:r>
            <a:endParaRPr lang="en-US" sz="1400" dirty="0"/>
          </a:p>
        </p:txBody>
      </p:sp>
      <p:sp>
        <p:nvSpPr>
          <p:cNvPr id="10" name="Shape 8"/>
          <p:cNvSpPr/>
          <p:nvPr/>
        </p:nvSpPr>
        <p:spPr>
          <a:xfrm>
            <a:off x="7498973" y="3537704"/>
            <a:ext cx="551021" cy="22860"/>
          </a:xfrm>
          <a:prstGeom prst="roundRect">
            <a:avLst>
              <a:gd name="adj" fmla="val 337466"/>
            </a:avLst>
          </a:prstGeom>
          <a:solidFill>
            <a:srgbClr val="C7C7D0"/>
          </a:solidFill>
          <a:ln/>
        </p:spPr>
      </p:sp>
      <p:sp>
        <p:nvSpPr>
          <p:cNvPr id="11" name="Shape 9"/>
          <p:cNvSpPr/>
          <p:nvPr/>
        </p:nvSpPr>
        <p:spPr>
          <a:xfrm>
            <a:off x="7108567" y="3342561"/>
            <a:ext cx="413266" cy="413266"/>
          </a:xfrm>
          <a:prstGeom prst="roundRect">
            <a:avLst>
              <a:gd name="adj" fmla="val 18667"/>
            </a:avLst>
          </a:prstGeom>
          <a:solidFill>
            <a:srgbClr val="E1E1EA"/>
          </a:solidFill>
          <a:ln w="7620">
            <a:solidFill>
              <a:srgbClr val="C7C7D0"/>
            </a:solidFill>
            <a:prstDash val="solid"/>
          </a:ln>
        </p:spPr>
      </p:sp>
      <p:sp>
        <p:nvSpPr>
          <p:cNvPr id="12" name="Text 10"/>
          <p:cNvSpPr/>
          <p:nvPr/>
        </p:nvSpPr>
        <p:spPr>
          <a:xfrm>
            <a:off x="7177385" y="3376970"/>
            <a:ext cx="275511" cy="344329"/>
          </a:xfrm>
          <a:prstGeom prst="rect">
            <a:avLst/>
          </a:prstGeom>
          <a:noFill/>
          <a:ln/>
        </p:spPr>
        <p:txBody>
          <a:bodyPr wrap="none" lIns="0" tIns="0" rIns="0" bIns="0" rtlCol="0" anchor="t"/>
          <a:lstStyle/>
          <a:p>
            <a:pPr algn="ctr" indent="0" marL="0">
              <a:lnSpc>
                <a:spcPts val="2150"/>
              </a:lnSpc>
              <a:buNone/>
            </a:pPr>
            <a:r>
              <a:rPr lang="en-US" sz="2150" dirty="0">
                <a:solidFill>
                  <a:srgbClr val="3C3939"/>
                </a:solidFill>
                <a:latin typeface="Raleway" pitchFamily="34" charset="0"/>
                <a:ea typeface="Raleway" pitchFamily="34" charset="-122"/>
                <a:cs typeface="Raleway" pitchFamily="34" charset="-120"/>
              </a:rPr>
              <a:t>2</a:t>
            </a:r>
            <a:endParaRPr lang="en-US" sz="2150" dirty="0"/>
          </a:p>
        </p:txBody>
      </p:sp>
      <p:sp>
        <p:nvSpPr>
          <p:cNvPr id="13" name="Text 11"/>
          <p:cNvSpPr/>
          <p:nvPr/>
        </p:nvSpPr>
        <p:spPr>
          <a:xfrm>
            <a:off x="8233529" y="3405664"/>
            <a:ext cx="2295882" cy="286941"/>
          </a:xfrm>
          <a:prstGeom prst="rect">
            <a:avLst/>
          </a:prstGeom>
          <a:noFill/>
          <a:ln/>
        </p:spPr>
        <p:txBody>
          <a:bodyPr wrap="none" lIns="0" tIns="0" rIns="0" bIns="0" rtlCol="0" anchor="t"/>
          <a:lstStyle/>
          <a:p>
            <a:pPr algn="l" indent="0" marL="0">
              <a:lnSpc>
                <a:spcPts val="2250"/>
              </a:lnSpc>
              <a:buNone/>
            </a:pPr>
            <a:r>
              <a:rPr lang="en-US" sz="1800" dirty="0">
                <a:solidFill>
                  <a:srgbClr val="3C3939"/>
                </a:solidFill>
                <a:latin typeface="Raleway" pitchFamily="34" charset="0"/>
                <a:ea typeface="Raleway" pitchFamily="34" charset="-122"/>
                <a:cs typeface="Raleway" pitchFamily="34" charset="-120"/>
              </a:rPr>
              <a:t>Within-Class Scatter</a:t>
            </a:r>
            <a:endParaRPr lang="en-US" sz="1800" dirty="0"/>
          </a:p>
        </p:txBody>
      </p:sp>
      <p:sp>
        <p:nvSpPr>
          <p:cNvPr id="14" name="Text 12"/>
          <p:cNvSpPr/>
          <p:nvPr/>
        </p:nvSpPr>
        <p:spPr>
          <a:xfrm>
            <a:off x="8233529" y="3802737"/>
            <a:ext cx="5662255" cy="293846"/>
          </a:xfrm>
          <a:prstGeom prst="rect">
            <a:avLst/>
          </a:prstGeom>
          <a:noFill/>
          <a:ln/>
        </p:spPr>
        <p:txBody>
          <a:bodyPr wrap="none" lIns="0" tIns="0" rIns="0" bIns="0" rtlCol="0" anchor="t"/>
          <a:lstStyle/>
          <a:p>
            <a:pPr algn="l" indent="0" marL="0">
              <a:lnSpc>
                <a:spcPts val="2300"/>
              </a:lnSpc>
              <a:buNone/>
            </a:pPr>
            <a:r>
              <a:rPr lang="en-US" sz="1400" dirty="0">
                <a:solidFill>
                  <a:srgbClr val="3C3939"/>
                </a:solidFill>
                <a:latin typeface="Roboto" pitchFamily="34" charset="0"/>
                <a:ea typeface="Roboto" pitchFamily="34" charset="-122"/>
                <a:cs typeface="Roboto" pitchFamily="34" charset="-120"/>
              </a:rPr>
              <a:t>Measure variance within each class</a:t>
            </a:r>
            <a:endParaRPr lang="en-US" sz="1400" dirty="0"/>
          </a:p>
        </p:txBody>
      </p:sp>
      <p:sp>
        <p:nvSpPr>
          <p:cNvPr id="15" name="Shape 13"/>
          <p:cNvSpPr/>
          <p:nvPr/>
        </p:nvSpPr>
        <p:spPr>
          <a:xfrm>
            <a:off x="6580406" y="4487585"/>
            <a:ext cx="551021" cy="22860"/>
          </a:xfrm>
          <a:prstGeom prst="roundRect">
            <a:avLst>
              <a:gd name="adj" fmla="val 337466"/>
            </a:avLst>
          </a:prstGeom>
          <a:solidFill>
            <a:srgbClr val="C7C7D0"/>
          </a:solidFill>
          <a:ln/>
        </p:spPr>
      </p:sp>
      <p:sp>
        <p:nvSpPr>
          <p:cNvPr id="16" name="Shape 14"/>
          <p:cNvSpPr/>
          <p:nvPr/>
        </p:nvSpPr>
        <p:spPr>
          <a:xfrm>
            <a:off x="7108567" y="4292441"/>
            <a:ext cx="413266" cy="413266"/>
          </a:xfrm>
          <a:prstGeom prst="roundRect">
            <a:avLst>
              <a:gd name="adj" fmla="val 18667"/>
            </a:avLst>
          </a:prstGeom>
          <a:solidFill>
            <a:srgbClr val="E1E1EA"/>
          </a:solidFill>
          <a:ln w="7620">
            <a:solidFill>
              <a:srgbClr val="C7C7D0"/>
            </a:solidFill>
            <a:prstDash val="solid"/>
          </a:ln>
        </p:spPr>
      </p:sp>
      <p:sp>
        <p:nvSpPr>
          <p:cNvPr id="17" name="Text 15"/>
          <p:cNvSpPr/>
          <p:nvPr/>
        </p:nvSpPr>
        <p:spPr>
          <a:xfrm>
            <a:off x="7177385" y="4326850"/>
            <a:ext cx="275511" cy="344329"/>
          </a:xfrm>
          <a:prstGeom prst="rect">
            <a:avLst/>
          </a:prstGeom>
          <a:noFill/>
          <a:ln/>
        </p:spPr>
        <p:txBody>
          <a:bodyPr wrap="none" lIns="0" tIns="0" rIns="0" bIns="0" rtlCol="0" anchor="t"/>
          <a:lstStyle/>
          <a:p>
            <a:pPr algn="ctr" indent="0" marL="0">
              <a:lnSpc>
                <a:spcPts val="2150"/>
              </a:lnSpc>
              <a:buNone/>
            </a:pPr>
            <a:r>
              <a:rPr lang="en-US" sz="2150" dirty="0">
                <a:solidFill>
                  <a:srgbClr val="3C3939"/>
                </a:solidFill>
                <a:latin typeface="Raleway" pitchFamily="34" charset="0"/>
                <a:ea typeface="Raleway" pitchFamily="34" charset="-122"/>
                <a:cs typeface="Raleway" pitchFamily="34" charset="-120"/>
              </a:rPr>
              <a:t>3</a:t>
            </a:r>
            <a:endParaRPr lang="en-US" sz="2150" dirty="0"/>
          </a:p>
        </p:txBody>
      </p:sp>
      <p:sp>
        <p:nvSpPr>
          <p:cNvPr id="18" name="Text 16"/>
          <p:cNvSpPr/>
          <p:nvPr/>
        </p:nvSpPr>
        <p:spPr>
          <a:xfrm>
            <a:off x="3968829" y="4355544"/>
            <a:ext cx="2428042" cy="286941"/>
          </a:xfrm>
          <a:prstGeom prst="rect">
            <a:avLst/>
          </a:prstGeom>
          <a:noFill/>
          <a:ln/>
        </p:spPr>
        <p:txBody>
          <a:bodyPr wrap="none" lIns="0" tIns="0" rIns="0" bIns="0" rtlCol="0" anchor="t"/>
          <a:lstStyle/>
          <a:p>
            <a:pPr algn="r" indent="0" marL="0">
              <a:lnSpc>
                <a:spcPts val="2250"/>
              </a:lnSpc>
              <a:buNone/>
            </a:pPr>
            <a:r>
              <a:rPr lang="en-US" sz="1800" dirty="0">
                <a:solidFill>
                  <a:srgbClr val="3C3939"/>
                </a:solidFill>
                <a:latin typeface="Raleway" pitchFamily="34" charset="0"/>
                <a:ea typeface="Raleway" pitchFamily="34" charset="-122"/>
                <a:cs typeface="Raleway" pitchFamily="34" charset="-120"/>
              </a:rPr>
              <a:t>Between-Class Scatter</a:t>
            </a:r>
            <a:endParaRPr lang="en-US" sz="1800" dirty="0"/>
          </a:p>
        </p:txBody>
      </p:sp>
      <p:sp>
        <p:nvSpPr>
          <p:cNvPr id="19" name="Text 17"/>
          <p:cNvSpPr/>
          <p:nvPr/>
        </p:nvSpPr>
        <p:spPr>
          <a:xfrm>
            <a:off x="734616" y="4752618"/>
            <a:ext cx="5662255" cy="293846"/>
          </a:xfrm>
          <a:prstGeom prst="rect">
            <a:avLst/>
          </a:prstGeom>
          <a:noFill/>
          <a:ln/>
        </p:spPr>
        <p:txBody>
          <a:bodyPr wrap="none" lIns="0" tIns="0" rIns="0" bIns="0" rtlCol="0" anchor="t"/>
          <a:lstStyle/>
          <a:p>
            <a:pPr algn="r" indent="0" marL="0">
              <a:lnSpc>
                <a:spcPts val="2300"/>
              </a:lnSpc>
              <a:buNone/>
            </a:pPr>
            <a:r>
              <a:rPr lang="en-US" sz="1400" dirty="0">
                <a:solidFill>
                  <a:srgbClr val="3C3939"/>
                </a:solidFill>
                <a:latin typeface="Roboto" pitchFamily="34" charset="0"/>
                <a:ea typeface="Roboto" pitchFamily="34" charset="-122"/>
                <a:cs typeface="Roboto" pitchFamily="34" charset="-120"/>
              </a:rPr>
              <a:t>Measure variance between class means</a:t>
            </a:r>
            <a:endParaRPr lang="en-US" sz="1400" dirty="0"/>
          </a:p>
        </p:txBody>
      </p:sp>
      <p:sp>
        <p:nvSpPr>
          <p:cNvPr id="20" name="Shape 18"/>
          <p:cNvSpPr/>
          <p:nvPr/>
        </p:nvSpPr>
        <p:spPr>
          <a:xfrm>
            <a:off x="7498973" y="5437465"/>
            <a:ext cx="551021" cy="22860"/>
          </a:xfrm>
          <a:prstGeom prst="roundRect">
            <a:avLst>
              <a:gd name="adj" fmla="val 337466"/>
            </a:avLst>
          </a:prstGeom>
          <a:solidFill>
            <a:srgbClr val="C7C7D0"/>
          </a:solidFill>
          <a:ln/>
        </p:spPr>
      </p:sp>
      <p:sp>
        <p:nvSpPr>
          <p:cNvPr id="21" name="Shape 19"/>
          <p:cNvSpPr/>
          <p:nvPr/>
        </p:nvSpPr>
        <p:spPr>
          <a:xfrm>
            <a:off x="7108567" y="5242322"/>
            <a:ext cx="413266" cy="413266"/>
          </a:xfrm>
          <a:prstGeom prst="roundRect">
            <a:avLst>
              <a:gd name="adj" fmla="val 18667"/>
            </a:avLst>
          </a:prstGeom>
          <a:solidFill>
            <a:srgbClr val="E1E1EA"/>
          </a:solidFill>
          <a:ln w="7620">
            <a:solidFill>
              <a:srgbClr val="C7C7D0"/>
            </a:solidFill>
            <a:prstDash val="solid"/>
          </a:ln>
        </p:spPr>
      </p:sp>
      <p:sp>
        <p:nvSpPr>
          <p:cNvPr id="22" name="Text 20"/>
          <p:cNvSpPr/>
          <p:nvPr/>
        </p:nvSpPr>
        <p:spPr>
          <a:xfrm>
            <a:off x="7177385" y="5276731"/>
            <a:ext cx="275511" cy="344329"/>
          </a:xfrm>
          <a:prstGeom prst="rect">
            <a:avLst/>
          </a:prstGeom>
          <a:noFill/>
          <a:ln/>
        </p:spPr>
        <p:txBody>
          <a:bodyPr wrap="none" lIns="0" tIns="0" rIns="0" bIns="0" rtlCol="0" anchor="t"/>
          <a:lstStyle/>
          <a:p>
            <a:pPr algn="ctr" indent="0" marL="0">
              <a:lnSpc>
                <a:spcPts val="2150"/>
              </a:lnSpc>
              <a:buNone/>
            </a:pPr>
            <a:r>
              <a:rPr lang="en-US" sz="2150" dirty="0">
                <a:solidFill>
                  <a:srgbClr val="3C3939"/>
                </a:solidFill>
                <a:latin typeface="Raleway" pitchFamily="34" charset="0"/>
                <a:ea typeface="Raleway" pitchFamily="34" charset="-122"/>
                <a:cs typeface="Raleway" pitchFamily="34" charset="-120"/>
              </a:rPr>
              <a:t>4</a:t>
            </a:r>
            <a:endParaRPr lang="en-US" sz="2150" dirty="0"/>
          </a:p>
        </p:txBody>
      </p:sp>
      <p:sp>
        <p:nvSpPr>
          <p:cNvPr id="23" name="Text 21"/>
          <p:cNvSpPr/>
          <p:nvPr/>
        </p:nvSpPr>
        <p:spPr>
          <a:xfrm>
            <a:off x="8233529" y="5305425"/>
            <a:ext cx="2295882" cy="286941"/>
          </a:xfrm>
          <a:prstGeom prst="rect">
            <a:avLst/>
          </a:prstGeom>
          <a:noFill/>
          <a:ln/>
        </p:spPr>
        <p:txBody>
          <a:bodyPr wrap="none" lIns="0" tIns="0" rIns="0" bIns="0" rtlCol="0" anchor="t"/>
          <a:lstStyle/>
          <a:p>
            <a:pPr algn="l" indent="0" marL="0">
              <a:lnSpc>
                <a:spcPts val="2250"/>
              </a:lnSpc>
              <a:buNone/>
            </a:pPr>
            <a:r>
              <a:rPr lang="en-US" sz="1800" dirty="0">
                <a:solidFill>
                  <a:srgbClr val="3C3939"/>
                </a:solidFill>
                <a:latin typeface="Raleway" pitchFamily="34" charset="0"/>
                <a:ea typeface="Raleway" pitchFamily="34" charset="-122"/>
                <a:cs typeface="Raleway" pitchFamily="34" charset="-120"/>
              </a:rPr>
              <a:t>Find Discriminants</a:t>
            </a:r>
            <a:endParaRPr lang="en-US" sz="1800" dirty="0"/>
          </a:p>
        </p:txBody>
      </p:sp>
      <p:sp>
        <p:nvSpPr>
          <p:cNvPr id="24" name="Text 22"/>
          <p:cNvSpPr/>
          <p:nvPr/>
        </p:nvSpPr>
        <p:spPr>
          <a:xfrm>
            <a:off x="8233529" y="5702498"/>
            <a:ext cx="5662255" cy="293846"/>
          </a:xfrm>
          <a:prstGeom prst="rect">
            <a:avLst/>
          </a:prstGeom>
          <a:noFill/>
          <a:ln/>
        </p:spPr>
        <p:txBody>
          <a:bodyPr wrap="none" lIns="0" tIns="0" rIns="0" bIns="0" rtlCol="0" anchor="t"/>
          <a:lstStyle/>
          <a:p>
            <a:pPr algn="l" indent="0" marL="0">
              <a:lnSpc>
                <a:spcPts val="2300"/>
              </a:lnSpc>
              <a:buNone/>
            </a:pPr>
            <a:r>
              <a:rPr lang="en-US" sz="1400" dirty="0">
                <a:solidFill>
                  <a:srgbClr val="3C3939"/>
                </a:solidFill>
                <a:latin typeface="Roboto" pitchFamily="34" charset="0"/>
                <a:ea typeface="Roboto" pitchFamily="34" charset="-122"/>
                <a:cs typeface="Roboto" pitchFamily="34" charset="-120"/>
              </a:rPr>
              <a:t>Maximize between/within scatter ratio</a:t>
            </a:r>
            <a:endParaRPr lang="en-US" sz="1400" dirty="0"/>
          </a:p>
        </p:txBody>
      </p:sp>
      <p:sp>
        <p:nvSpPr>
          <p:cNvPr id="25" name="Shape 23"/>
          <p:cNvSpPr/>
          <p:nvPr/>
        </p:nvSpPr>
        <p:spPr>
          <a:xfrm>
            <a:off x="6580406" y="6387346"/>
            <a:ext cx="551021" cy="22860"/>
          </a:xfrm>
          <a:prstGeom prst="roundRect">
            <a:avLst>
              <a:gd name="adj" fmla="val 337466"/>
            </a:avLst>
          </a:prstGeom>
          <a:solidFill>
            <a:srgbClr val="C7C7D0"/>
          </a:solidFill>
          <a:ln/>
        </p:spPr>
      </p:sp>
      <p:sp>
        <p:nvSpPr>
          <p:cNvPr id="26" name="Shape 24"/>
          <p:cNvSpPr/>
          <p:nvPr/>
        </p:nvSpPr>
        <p:spPr>
          <a:xfrm>
            <a:off x="7108567" y="6192203"/>
            <a:ext cx="413266" cy="413266"/>
          </a:xfrm>
          <a:prstGeom prst="roundRect">
            <a:avLst>
              <a:gd name="adj" fmla="val 18667"/>
            </a:avLst>
          </a:prstGeom>
          <a:solidFill>
            <a:srgbClr val="E1E1EA"/>
          </a:solidFill>
          <a:ln w="7620">
            <a:solidFill>
              <a:srgbClr val="C7C7D0"/>
            </a:solidFill>
            <a:prstDash val="solid"/>
          </a:ln>
        </p:spPr>
      </p:sp>
      <p:sp>
        <p:nvSpPr>
          <p:cNvPr id="27" name="Text 25"/>
          <p:cNvSpPr/>
          <p:nvPr/>
        </p:nvSpPr>
        <p:spPr>
          <a:xfrm>
            <a:off x="7177385" y="6226612"/>
            <a:ext cx="275511" cy="344329"/>
          </a:xfrm>
          <a:prstGeom prst="rect">
            <a:avLst/>
          </a:prstGeom>
          <a:noFill/>
          <a:ln/>
        </p:spPr>
        <p:txBody>
          <a:bodyPr wrap="none" lIns="0" tIns="0" rIns="0" bIns="0" rtlCol="0" anchor="t"/>
          <a:lstStyle/>
          <a:p>
            <a:pPr algn="ctr" indent="0" marL="0">
              <a:lnSpc>
                <a:spcPts val="2150"/>
              </a:lnSpc>
              <a:buNone/>
            </a:pPr>
            <a:r>
              <a:rPr lang="en-US" sz="2150" dirty="0">
                <a:solidFill>
                  <a:srgbClr val="3C3939"/>
                </a:solidFill>
                <a:latin typeface="Raleway" pitchFamily="34" charset="0"/>
                <a:ea typeface="Raleway" pitchFamily="34" charset="-122"/>
                <a:cs typeface="Raleway" pitchFamily="34" charset="-120"/>
              </a:rPr>
              <a:t>5</a:t>
            </a:r>
            <a:endParaRPr lang="en-US" sz="2150" dirty="0"/>
          </a:p>
        </p:txBody>
      </p:sp>
      <p:sp>
        <p:nvSpPr>
          <p:cNvPr id="28" name="Text 26"/>
          <p:cNvSpPr/>
          <p:nvPr/>
        </p:nvSpPr>
        <p:spPr>
          <a:xfrm>
            <a:off x="4100989" y="6255306"/>
            <a:ext cx="2295882" cy="286941"/>
          </a:xfrm>
          <a:prstGeom prst="rect">
            <a:avLst/>
          </a:prstGeom>
          <a:noFill/>
          <a:ln/>
        </p:spPr>
        <p:txBody>
          <a:bodyPr wrap="none" lIns="0" tIns="0" rIns="0" bIns="0" rtlCol="0" anchor="t"/>
          <a:lstStyle/>
          <a:p>
            <a:pPr algn="r" indent="0" marL="0">
              <a:lnSpc>
                <a:spcPts val="2250"/>
              </a:lnSpc>
              <a:buNone/>
            </a:pPr>
            <a:r>
              <a:rPr lang="en-US" sz="1800" dirty="0">
                <a:solidFill>
                  <a:srgbClr val="3C3939"/>
                </a:solidFill>
                <a:latin typeface="Raleway" pitchFamily="34" charset="0"/>
                <a:ea typeface="Raleway" pitchFamily="34" charset="-122"/>
                <a:cs typeface="Raleway" pitchFamily="34" charset="-120"/>
              </a:rPr>
              <a:t>Project Data</a:t>
            </a:r>
            <a:endParaRPr lang="en-US" sz="1800" dirty="0"/>
          </a:p>
        </p:txBody>
      </p:sp>
      <p:sp>
        <p:nvSpPr>
          <p:cNvPr id="29" name="Text 27"/>
          <p:cNvSpPr/>
          <p:nvPr/>
        </p:nvSpPr>
        <p:spPr>
          <a:xfrm>
            <a:off x="734616" y="6652379"/>
            <a:ext cx="5662255" cy="293846"/>
          </a:xfrm>
          <a:prstGeom prst="rect">
            <a:avLst/>
          </a:prstGeom>
          <a:noFill/>
          <a:ln/>
        </p:spPr>
        <p:txBody>
          <a:bodyPr wrap="none" lIns="0" tIns="0" rIns="0" bIns="0" rtlCol="0" anchor="t"/>
          <a:lstStyle/>
          <a:p>
            <a:pPr algn="r" indent="0" marL="0">
              <a:lnSpc>
                <a:spcPts val="2300"/>
              </a:lnSpc>
              <a:buNone/>
            </a:pPr>
            <a:r>
              <a:rPr lang="en-US" sz="1400" dirty="0">
                <a:solidFill>
                  <a:srgbClr val="3C3939"/>
                </a:solidFill>
                <a:latin typeface="Roboto" pitchFamily="34" charset="0"/>
                <a:ea typeface="Roboto" pitchFamily="34" charset="-122"/>
                <a:cs typeface="Roboto" pitchFamily="34" charset="-120"/>
              </a:rPr>
              <a:t>Transform onto discriminant directions</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793790" y="1885950"/>
            <a:ext cx="6478548" cy="620078"/>
          </a:xfrm>
          <a:prstGeom prst="rect">
            <a:avLst/>
          </a:prstGeom>
          <a:noFill/>
          <a:ln/>
        </p:spPr>
        <p:txBody>
          <a:bodyPr wrap="none" lIns="0" tIns="0" rIns="0" bIns="0" rtlCol="0" anchor="t"/>
          <a:lstStyle/>
          <a:p>
            <a:pPr algn="l" indent="0" marL="0">
              <a:lnSpc>
                <a:spcPts val="4850"/>
              </a:lnSpc>
              <a:buNone/>
            </a:pPr>
            <a:r>
              <a:rPr lang="en-US" sz="3900" dirty="0">
                <a:solidFill>
                  <a:srgbClr val="1B1B27"/>
                </a:solidFill>
                <a:latin typeface="Raleway" pitchFamily="34" charset="0"/>
                <a:ea typeface="Raleway" pitchFamily="34" charset="-122"/>
                <a:cs typeface="Raleway" pitchFamily="34" charset="-120"/>
              </a:rPr>
              <a:t>PCA vs LDA: Key Differences</a:t>
            </a:r>
            <a:endParaRPr lang="en-US" sz="3900" dirty="0"/>
          </a:p>
        </p:txBody>
      </p:sp>
      <p:sp>
        <p:nvSpPr>
          <p:cNvPr id="3" name="Shape 1"/>
          <p:cNvSpPr/>
          <p:nvPr/>
        </p:nvSpPr>
        <p:spPr>
          <a:xfrm>
            <a:off x="793790" y="2902863"/>
            <a:ext cx="13042821" cy="3440668"/>
          </a:xfrm>
          <a:prstGeom prst="roundRect">
            <a:avLst>
              <a:gd name="adj" fmla="val 2423"/>
            </a:avLst>
          </a:prstGeom>
          <a:noFill/>
          <a:ln w="7620">
            <a:solidFill>
              <a:srgbClr val="000000">
                <a:alpha val="8000"/>
              </a:srgbClr>
            </a:solidFill>
            <a:prstDash val="solid"/>
          </a:ln>
        </p:spPr>
      </p:sp>
      <p:sp>
        <p:nvSpPr>
          <p:cNvPr id="4" name="Shape 2"/>
          <p:cNvSpPr/>
          <p:nvPr/>
        </p:nvSpPr>
        <p:spPr>
          <a:xfrm>
            <a:off x="801410" y="2910483"/>
            <a:ext cx="13027581" cy="570905"/>
          </a:xfrm>
          <a:prstGeom prst="rect">
            <a:avLst/>
          </a:prstGeom>
          <a:solidFill>
            <a:srgbClr val="FFFFFF">
              <a:alpha val="4000"/>
            </a:srgbClr>
          </a:solidFill>
          <a:ln/>
        </p:spPr>
      </p:sp>
      <p:sp>
        <p:nvSpPr>
          <p:cNvPr id="5" name="Text 3"/>
          <p:cNvSpPr/>
          <p:nvPr/>
        </p:nvSpPr>
        <p:spPr>
          <a:xfrm>
            <a:off x="999887" y="3037165"/>
            <a:ext cx="2204918" cy="317540"/>
          </a:xfrm>
          <a:prstGeom prst="rect">
            <a:avLst/>
          </a:prstGeom>
          <a:noFill/>
          <a:ln/>
        </p:spPr>
        <p:txBody>
          <a:bodyPr wrap="none" lIns="0" tIns="0" rIns="0" bIns="0" rtlCol="0" anchor="t"/>
          <a:lstStyle/>
          <a:p>
            <a:pPr algn="l" indent="0" marL="0">
              <a:lnSpc>
                <a:spcPts val="2500"/>
              </a:lnSpc>
              <a:buNone/>
            </a:pPr>
            <a:r>
              <a:rPr lang="en-US" sz="1550" b="1" dirty="0">
                <a:solidFill>
                  <a:srgbClr val="3C3939"/>
                </a:solidFill>
                <a:latin typeface="Roboto" pitchFamily="34" charset="0"/>
                <a:ea typeface="Roboto" pitchFamily="34" charset="-122"/>
                <a:cs typeface="Roboto" pitchFamily="34" charset="-120"/>
              </a:rPr>
              <a:t>Aspect</a:t>
            </a:r>
            <a:endParaRPr lang="en-US" sz="1550" dirty="0"/>
          </a:p>
        </p:txBody>
      </p:sp>
      <p:sp>
        <p:nvSpPr>
          <p:cNvPr id="6" name="Text 4"/>
          <p:cNvSpPr/>
          <p:nvPr/>
        </p:nvSpPr>
        <p:spPr>
          <a:xfrm>
            <a:off x="3609142" y="3037165"/>
            <a:ext cx="4806672" cy="317540"/>
          </a:xfrm>
          <a:prstGeom prst="rect">
            <a:avLst/>
          </a:prstGeom>
          <a:noFill/>
          <a:ln/>
        </p:spPr>
        <p:txBody>
          <a:bodyPr wrap="none" lIns="0" tIns="0" rIns="0" bIns="0" rtlCol="0" anchor="t"/>
          <a:lstStyle/>
          <a:p>
            <a:pPr algn="l" indent="0" marL="0">
              <a:lnSpc>
                <a:spcPts val="2500"/>
              </a:lnSpc>
              <a:buNone/>
            </a:pPr>
            <a:r>
              <a:rPr lang="en-US" sz="1550" b="1" dirty="0">
                <a:solidFill>
                  <a:srgbClr val="3C3939"/>
                </a:solidFill>
                <a:latin typeface="Roboto" pitchFamily="34" charset="0"/>
                <a:ea typeface="Roboto" pitchFamily="34" charset="-122"/>
                <a:cs typeface="Roboto" pitchFamily="34" charset="-120"/>
              </a:rPr>
              <a:t>PCA</a:t>
            </a:r>
            <a:endParaRPr lang="en-US" sz="1550" dirty="0"/>
          </a:p>
        </p:txBody>
      </p:sp>
      <p:sp>
        <p:nvSpPr>
          <p:cNvPr id="7" name="Text 5"/>
          <p:cNvSpPr/>
          <p:nvPr/>
        </p:nvSpPr>
        <p:spPr>
          <a:xfrm>
            <a:off x="8820150" y="3037165"/>
            <a:ext cx="4810482" cy="317540"/>
          </a:xfrm>
          <a:prstGeom prst="rect">
            <a:avLst/>
          </a:prstGeom>
          <a:noFill/>
          <a:ln/>
        </p:spPr>
        <p:txBody>
          <a:bodyPr wrap="none" lIns="0" tIns="0" rIns="0" bIns="0" rtlCol="0" anchor="t"/>
          <a:lstStyle/>
          <a:p>
            <a:pPr algn="l" indent="0" marL="0">
              <a:lnSpc>
                <a:spcPts val="2500"/>
              </a:lnSpc>
              <a:buNone/>
            </a:pPr>
            <a:r>
              <a:rPr lang="en-US" sz="1550" b="1" dirty="0">
                <a:solidFill>
                  <a:srgbClr val="3C3939"/>
                </a:solidFill>
                <a:latin typeface="Roboto" pitchFamily="34" charset="0"/>
                <a:ea typeface="Roboto" pitchFamily="34" charset="-122"/>
                <a:cs typeface="Roboto" pitchFamily="34" charset="-120"/>
              </a:rPr>
              <a:t>LDA</a:t>
            </a:r>
            <a:endParaRPr lang="en-US" sz="1550" dirty="0"/>
          </a:p>
        </p:txBody>
      </p:sp>
      <p:sp>
        <p:nvSpPr>
          <p:cNvPr id="8" name="Shape 6"/>
          <p:cNvSpPr/>
          <p:nvPr/>
        </p:nvSpPr>
        <p:spPr>
          <a:xfrm>
            <a:off x="801410" y="3481388"/>
            <a:ext cx="13027581" cy="570905"/>
          </a:xfrm>
          <a:prstGeom prst="rect">
            <a:avLst/>
          </a:prstGeom>
          <a:solidFill>
            <a:srgbClr val="000000">
              <a:alpha val="4000"/>
            </a:srgbClr>
          </a:solidFill>
          <a:ln/>
        </p:spPr>
      </p:sp>
      <p:sp>
        <p:nvSpPr>
          <p:cNvPr id="9" name="Text 7"/>
          <p:cNvSpPr/>
          <p:nvPr/>
        </p:nvSpPr>
        <p:spPr>
          <a:xfrm>
            <a:off x="999887" y="3608070"/>
            <a:ext cx="2204918" cy="317540"/>
          </a:xfrm>
          <a:prstGeom prst="rect">
            <a:avLst/>
          </a:prstGeom>
          <a:noFill/>
          <a:ln/>
        </p:spPr>
        <p:txBody>
          <a:bodyPr wrap="non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Supervision</a:t>
            </a:r>
            <a:endParaRPr lang="en-US" sz="1550" dirty="0"/>
          </a:p>
        </p:txBody>
      </p:sp>
      <p:sp>
        <p:nvSpPr>
          <p:cNvPr id="10" name="Text 8"/>
          <p:cNvSpPr/>
          <p:nvPr/>
        </p:nvSpPr>
        <p:spPr>
          <a:xfrm>
            <a:off x="3609142" y="3608070"/>
            <a:ext cx="4806672" cy="317540"/>
          </a:xfrm>
          <a:prstGeom prst="rect">
            <a:avLst/>
          </a:prstGeom>
          <a:noFill/>
          <a:ln/>
        </p:spPr>
        <p:txBody>
          <a:bodyPr wrap="non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Unsupervised - no labels needed</a:t>
            </a:r>
            <a:endParaRPr lang="en-US" sz="1550" dirty="0"/>
          </a:p>
        </p:txBody>
      </p:sp>
      <p:sp>
        <p:nvSpPr>
          <p:cNvPr id="11" name="Text 9"/>
          <p:cNvSpPr/>
          <p:nvPr/>
        </p:nvSpPr>
        <p:spPr>
          <a:xfrm>
            <a:off x="8820150" y="3608070"/>
            <a:ext cx="4810482" cy="317540"/>
          </a:xfrm>
          <a:prstGeom prst="rect">
            <a:avLst/>
          </a:prstGeom>
          <a:noFill/>
          <a:ln/>
        </p:spPr>
        <p:txBody>
          <a:bodyPr wrap="non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Supervised - requires class labels</a:t>
            </a:r>
            <a:endParaRPr lang="en-US" sz="1550" dirty="0"/>
          </a:p>
        </p:txBody>
      </p:sp>
      <p:sp>
        <p:nvSpPr>
          <p:cNvPr id="12" name="Shape 10"/>
          <p:cNvSpPr/>
          <p:nvPr/>
        </p:nvSpPr>
        <p:spPr>
          <a:xfrm>
            <a:off x="801410" y="4052292"/>
            <a:ext cx="13027581" cy="570905"/>
          </a:xfrm>
          <a:prstGeom prst="rect">
            <a:avLst/>
          </a:prstGeom>
          <a:solidFill>
            <a:srgbClr val="FFFFFF">
              <a:alpha val="4000"/>
            </a:srgbClr>
          </a:solidFill>
          <a:ln/>
        </p:spPr>
      </p:sp>
      <p:sp>
        <p:nvSpPr>
          <p:cNvPr id="13" name="Text 11"/>
          <p:cNvSpPr/>
          <p:nvPr/>
        </p:nvSpPr>
        <p:spPr>
          <a:xfrm>
            <a:off x="999887" y="4178975"/>
            <a:ext cx="2204918" cy="317540"/>
          </a:xfrm>
          <a:prstGeom prst="rect">
            <a:avLst/>
          </a:prstGeom>
          <a:noFill/>
          <a:ln/>
        </p:spPr>
        <p:txBody>
          <a:bodyPr wrap="non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Goal</a:t>
            </a:r>
            <a:endParaRPr lang="en-US" sz="1550" dirty="0"/>
          </a:p>
        </p:txBody>
      </p:sp>
      <p:sp>
        <p:nvSpPr>
          <p:cNvPr id="14" name="Text 12"/>
          <p:cNvSpPr/>
          <p:nvPr/>
        </p:nvSpPr>
        <p:spPr>
          <a:xfrm>
            <a:off x="3609142" y="4178975"/>
            <a:ext cx="4806672" cy="317540"/>
          </a:xfrm>
          <a:prstGeom prst="rect">
            <a:avLst/>
          </a:prstGeom>
          <a:noFill/>
          <a:ln/>
        </p:spPr>
        <p:txBody>
          <a:bodyPr wrap="non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Maximize total variance</a:t>
            </a:r>
            <a:endParaRPr lang="en-US" sz="1550" dirty="0"/>
          </a:p>
        </p:txBody>
      </p:sp>
      <p:sp>
        <p:nvSpPr>
          <p:cNvPr id="15" name="Text 13"/>
          <p:cNvSpPr/>
          <p:nvPr/>
        </p:nvSpPr>
        <p:spPr>
          <a:xfrm>
            <a:off x="8820150" y="4178975"/>
            <a:ext cx="4810482" cy="317540"/>
          </a:xfrm>
          <a:prstGeom prst="rect">
            <a:avLst/>
          </a:prstGeom>
          <a:noFill/>
          <a:ln/>
        </p:spPr>
        <p:txBody>
          <a:bodyPr wrap="non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Maximize class separation</a:t>
            </a:r>
            <a:endParaRPr lang="en-US" sz="1550" dirty="0"/>
          </a:p>
        </p:txBody>
      </p:sp>
      <p:sp>
        <p:nvSpPr>
          <p:cNvPr id="16" name="Shape 14"/>
          <p:cNvSpPr/>
          <p:nvPr/>
        </p:nvSpPr>
        <p:spPr>
          <a:xfrm>
            <a:off x="801410" y="4623197"/>
            <a:ext cx="13027581" cy="570905"/>
          </a:xfrm>
          <a:prstGeom prst="rect">
            <a:avLst/>
          </a:prstGeom>
          <a:solidFill>
            <a:srgbClr val="000000">
              <a:alpha val="4000"/>
            </a:srgbClr>
          </a:solidFill>
          <a:ln/>
        </p:spPr>
      </p:sp>
      <p:sp>
        <p:nvSpPr>
          <p:cNvPr id="17" name="Text 15"/>
          <p:cNvSpPr/>
          <p:nvPr/>
        </p:nvSpPr>
        <p:spPr>
          <a:xfrm>
            <a:off x="999887" y="4749879"/>
            <a:ext cx="2204918" cy="317540"/>
          </a:xfrm>
          <a:prstGeom prst="rect">
            <a:avLst/>
          </a:prstGeom>
          <a:noFill/>
          <a:ln/>
        </p:spPr>
        <p:txBody>
          <a:bodyPr wrap="non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Components</a:t>
            </a:r>
            <a:endParaRPr lang="en-US" sz="1550" dirty="0"/>
          </a:p>
        </p:txBody>
      </p:sp>
      <p:sp>
        <p:nvSpPr>
          <p:cNvPr id="18" name="Text 16"/>
          <p:cNvSpPr/>
          <p:nvPr/>
        </p:nvSpPr>
        <p:spPr>
          <a:xfrm>
            <a:off x="3609142" y="4749879"/>
            <a:ext cx="4806672" cy="317540"/>
          </a:xfrm>
          <a:prstGeom prst="rect">
            <a:avLst/>
          </a:prstGeom>
          <a:noFill/>
          <a:ln/>
        </p:spPr>
        <p:txBody>
          <a:bodyPr wrap="non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Principal directions of variance</a:t>
            </a:r>
            <a:endParaRPr lang="en-US" sz="1550" dirty="0"/>
          </a:p>
        </p:txBody>
      </p:sp>
      <p:sp>
        <p:nvSpPr>
          <p:cNvPr id="19" name="Text 17"/>
          <p:cNvSpPr/>
          <p:nvPr/>
        </p:nvSpPr>
        <p:spPr>
          <a:xfrm>
            <a:off x="8820150" y="4749879"/>
            <a:ext cx="4810482" cy="317540"/>
          </a:xfrm>
          <a:prstGeom prst="rect">
            <a:avLst/>
          </a:prstGeom>
          <a:noFill/>
          <a:ln/>
        </p:spPr>
        <p:txBody>
          <a:bodyPr wrap="non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Discriminant directions</a:t>
            </a:r>
            <a:endParaRPr lang="en-US" sz="1550" dirty="0"/>
          </a:p>
        </p:txBody>
      </p:sp>
      <p:sp>
        <p:nvSpPr>
          <p:cNvPr id="20" name="Shape 18"/>
          <p:cNvSpPr/>
          <p:nvPr/>
        </p:nvSpPr>
        <p:spPr>
          <a:xfrm>
            <a:off x="801410" y="5194102"/>
            <a:ext cx="13027581" cy="570905"/>
          </a:xfrm>
          <a:prstGeom prst="rect">
            <a:avLst/>
          </a:prstGeom>
          <a:solidFill>
            <a:srgbClr val="FFFFFF">
              <a:alpha val="4000"/>
            </a:srgbClr>
          </a:solidFill>
          <a:ln/>
        </p:spPr>
      </p:sp>
      <p:sp>
        <p:nvSpPr>
          <p:cNvPr id="21" name="Text 19"/>
          <p:cNvSpPr/>
          <p:nvPr/>
        </p:nvSpPr>
        <p:spPr>
          <a:xfrm>
            <a:off x="999887" y="5320784"/>
            <a:ext cx="2204918" cy="317540"/>
          </a:xfrm>
          <a:prstGeom prst="rect">
            <a:avLst/>
          </a:prstGeom>
          <a:noFill/>
          <a:ln/>
        </p:spPr>
        <p:txBody>
          <a:bodyPr wrap="non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Use Case</a:t>
            </a:r>
            <a:endParaRPr lang="en-US" sz="1550" dirty="0"/>
          </a:p>
        </p:txBody>
      </p:sp>
      <p:sp>
        <p:nvSpPr>
          <p:cNvPr id="22" name="Text 20"/>
          <p:cNvSpPr/>
          <p:nvPr/>
        </p:nvSpPr>
        <p:spPr>
          <a:xfrm>
            <a:off x="3609142" y="5320784"/>
            <a:ext cx="4806672" cy="317540"/>
          </a:xfrm>
          <a:prstGeom prst="rect">
            <a:avLst/>
          </a:prstGeom>
          <a:noFill/>
          <a:ln/>
        </p:spPr>
        <p:txBody>
          <a:bodyPr wrap="non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General dimensionality reduction</a:t>
            </a:r>
            <a:endParaRPr lang="en-US" sz="1550" dirty="0"/>
          </a:p>
        </p:txBody>
      </p:sp>
      <p:sp>
        <p:nvSpPr>
          <p:cNvPr id="23" name="Text 21"/>
          <p:cNvSpPr/>
          <p:nvPr/>
        </p:nvSpPr>
        <p:spPr>
          <a:xfrm>
            <a:off x="8820150" y="5320784"/>
            <a:ext cx="4810482" cy="317540"/>
          </a:xfrm>
          <a:prstGeom prst="rect">
            <a:avLst/>
          </a:prstGeom>
          <a:noFill/>
          <a:ln/>
        </p:spPr>
        <p:txBody>
          <a:bodyPr wrap="non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Classification problems only</a:t>
            </a:r>
            <a:endParaRPr lang="en-US" sz="1550" dirty="0"/>
          </a:p>
        </p:txBody>
      </p:sp>
      <p:sp>
        <p:nvSpPr>
          <p:cNvPr id="24" name="Shape 22"/>
          <p:cNvSpPr/>
          <p:nvPr/>
        </p:nvSpPr>
        <p:spPr>
          <a:xfrm>
            <a:off x="801410" y="5765006"/>
            <a:ext cx="13027581" cy="570905"/>
          </a:xfrm>
          <a:prstGeom prst="rect">
            <a:avLst/>
          </a:prstGeom>
          <a:solidFill>
            <a:srgbClr val="000000">
              <a:alpha val="4000"/>
            </a:srgbClr>
          </a:solidFill>
          <a:ln/>
        </p:spPr>
      </p:sp>
      <p:sp>
        <p:nvSpPr>
          <p:cNvPr id="25" name="Text 23"/>
          <p:cNvSpPr/>
          <p:nvPr/>
        </p:nvSpPr>
        <p:spPr>
          <a:xfrm>
            <a:off x="999887" y="5891689"/>
            <a:ext cx="2204918" cy="317540"/>
          </a:xfrm>
          <a:prstGeom prst="rect">
            <a:avLst/>
          </a:prstGeom>
          <a:noFill/>
          <a:ln/>
        </p:spPr>
        <p:txBody>
          <a:bodyPr wrap="non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Max Components</a:t>
            </a:r>
            <a:endParaRPr lang="en-US" sz="1550" dirty="0"/>
          </a:p>
        </p:txBody>
      </p:sp>
      <p:sp>
        <p:nvSpPr>
          <p:cNvPr id="26" name="Text 24"/>
          <p:cNvSpPr/>
          <p:nvPr/>
        </p:nvSpPr>
        <p:spPr>
          <a:xfrm>
            <a:off x="3609142" y="5891689"/>
            <a:ext cx="4806672" cy="317540"/>
          </a:xfrm>
          <a:prstGeom prst="rect">
            <a:avLst/>
          </a:prstGeom>
          <a:noFill/>
          <a:ln/>
        </p:spPr>
        <p:txBody>
          <a:bodyPr wrap="non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Up to number of features</a:t>
            </a:r>
            <a:endParaRPr lang="en-US" sz="1550" dirty="0"/>
          </a:p>
        </p:txBody>
      </p:sp>
      <p:sp>
        <p:nvSpPr>
          <p:cNvPr id="27" name="Text 25"/>
          <p:cNvSpPr/>
          <p:nvPr/>
        </p:nvSpPr>
        <p:spPr>
          <a:xfrm>
            <a:off x="8820150" y="5891689"/>
            <a:ext cx="4810482" cy="317540"/>
          </a:xfrm>
          <a:prstGeom prst="rect">
            <a:avLst/>
          </a:prstGeom>
          <a:noFill/>
          <a:ln/>
        </p:spPr>
        <p:txBody>
          <a:bodyPr wrap="non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Up to number of classes - 1</a:t>
            </a:r>
            <a:endParaRPr lang="en-US" sz="15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793790" y="2791420"/>
            <a:ext cx="8323183" cy="620078"/>
          </a:xfrm>
          <a:prstGeom prst="rect">
            <a:avLst/>
          </a:prstGeom>
          <a:noFill/>
          <a:ln/>
        </p:spPr>
        <p:txBody>
          <a:bodyPr wrap="none" lIns="0" tIns="0" rIns="0" bIns="0" rtlCol="0" anchor="t"/>
          <a:lstStyle/>
          <a:p>
            <a:pPr algn="l" indent="0" marL="0">
              <a:lnSpc>
                <a:spcPts val="4850"/>
              </a:lnSpc>
              <a:buNone/>
            </a:pPr>
            <a:r>
              <a:rPr lang="en-US" sz="3900" dirty="0">
                <a:solidFill>
                  <a:srgbClr val="1B1B27"/>
                </a:solidFill>
                <a:latin typeface="Raleway" pitchFamily="34" charset="0"/>
                <a:ea typeface="Raleway" pitchFamily="34" charset="-122"/>
                <a:cs typeface="Raleway" pitchFamily="34" charset="-120"/>
              </a:rPr>
              <a:t>Other Feature Extraction Techniques</a:t>
            </a:r>
            <a:endParaRPr lang="en-US" sz="3900" dirty="0"/>
          </a:p>
        </p:txBody>
      </p:sp>
      <p:sp>
        <p:nvSpPr>
          <p:cNvPr id="3" name="Text 1"/>
          <p:cNvSpPr/>
          <p:nvPr/>
        </p:nvSpPr>
        <p:spPr>
          <a:xfrm>
            <a:off x="793790" y="4056340"/>
            <a:ext cx="3892510" cy="310158"/>
          </a:xfrm>
          <a:prstGeom prst="rect">
            <a:avLst/>
          </a:prstGeom>
          <a:noFill/>
          <a:ln/>
        </p:spPr>
        <p:txBody>
          <a:bodyPr wrap="none" lIns="0" tIns="0" rIns="0" bIns="0" rtlCol="0" anchor="t"/>
          <a:lstStyle/>
          <a:p>
            <a:pPr algn="l" indent="0" marL="0">
              <a:lnSpc>
                <a:spcPts val="2400"/>
              </a:lnSpc>
              <a:buNone/>
            </a:pPr>
            <a:r>
              <a:rPr lang="en-US" sz="1950" dirty="0">
                <a:solidFill>
                  <a:srgbClr val="3C3939"/>
                </a:solidFill>
                <a:latin typeface="Raleway" pitchFamily="34" charset="0"/>
                <a:ea typeface="Raleway" pitchFamily="34" charset="-122"/>
                <a:cs typeface="Raleway" pitchFamily="34" charset="-120"/>
              </a:rPr>
              <a:t>Independent Component Analysis</a:t>
            </a:r>
            <a:endParaRPr lang="en-US" sz="1950" dirty="0"/>
          </a:p>
        </p:txBody>
      </p:sp>
      <p:sp>
        <p:nvSpPr>
          <p:cNvPr id="4" name="Text 2"/>
          <p:cNvSpPr/>
          <p:nvPr/>
        </p:nvSpPr>
        <p:spPr>
          <a:xfrm>
            <a:off x="793790" y="4485561"/>
            <a:ext cx="4182189" cy="952619"/>
          </a:xfrm>
          <a:prstGeom prst="rect">
            <a:avLst/>
          </a:prstGeom>
          <a:noFill/>
          <a:ln/>
        </p:spPr>
        <p:txBody>
          <a:bodyPr wrap="squar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Separates multivariate signals into additive independent subcomponents, useful for blind source separation.</a:t>
            </a:r>
            <a:endParaRPr lang="en-US" sz="1550" dirty="0"/>
          </a:p>
        </p:txBody>
      </p:sp>
      <p:sp>
        <p:nvSpPr>
          <p:cNvPr id="5" name="Text 3"/>
          <p:cNvSpPr/>
          <p:nvPr/>
        </p:nvSpPr>
        <p:spPr>
          <a:xfrm>
            <a:off x="5223986" y="4056340"/>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3C3939"/>
                </a:solidFill>
                <a:latin typeface="Raleway" pitchFamily="34" charset="0"/>
                <a:ea typeface="Raleway" pitchFamily="34" charset="-122"/>
                <a:cs typeface="Raleway" pitchFamily="34" charset="-120"/>
              </a:rPr>
              <a:t>t-SNE</a:t>
            </a:r>
            <a:endParaRPr lang="en-US" sz="1950" dirty="0"/>
          </a:p>
        </p:txBody>
      </p:sp>
      <p:sp>
        <p:nvSpPr>
          <p:cNvPr id="6" name="Text 4"/>
          <p:cNvSpPr/>
          <p:nvPr/>
        </p:nvSpPr>
        <p:spPr>
          <a:xfrm>
            <a:off x="5223986" y="4485561"/>
            <a:ext cx="4182308" cy="952619"/>
          </a:xfrm>
          <a:prstGeom prst="rect">
            <a:avLst/>
          </a:prstGeom>
          <a:noFill/>
          <a:ln/>
        </p:spPr>
        <p:txBody>
          <a:bodyPr wrap="squar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Non-linear dimensionality reduction excellent for visualizing high-dimensional data in 2D or 3D space.</a:t>
            </a:r>
            <a:endParaRPr lang="en-US" sz="1550" dirty="0"/>
          </a:p>
        </p:txBody>
      </p:sp>
      <p:sp>
        <p:nvSpPr>
          <p:cNvPr id="7" name="Text 5"/>
          <p:cNvSpPr/>
          <p:nvPr/>
        </p:nvSpPr>
        <p:spPr>
          <a:xfrm>
            <a:off x="9654302" y="4056340"/>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3C3939"/>
                </a:solidFill>
                <a:latin typeface="Raleway" pitchFamily="34" charset="0"/>
                <a:ea typeface="Raleway" pitchFamily="34" charset="-122"/>
                <a:cs typeface="Raleway" pitchFamily="34" charset="-120"/>
              </a:rPr>
              <a:t>Autoencoders</a:t>
            </a:r>
            <a:endParaRPr lang="en-US" sz="1950" dirty="0"/>
          </a:p>
        </p:txBody>
      </p:sp>
      <p:sp>
        <p:nvSpPr>
          <p:cNvPr id="8" name="Text 6"/>
          <p:cNvSpPr/>
          <p:nvPr/>
        </p:nvSpPr>
        <p:spPr>
          <a:xfrm>
            <a:off x="9654302" y="4485561"/>
            <a:ext cx="4182308" cy="952619"/>
          </a:xfrm>
          <a:prstGeom prst="rect">
            <a:avLst/>
          </a:prstGeom>
          <a:noFill/>
          <a:ln/>
        </p:spPr>
        <p:txBody>
          <a:bodyPr wrap="squar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Neural network-based feature extraction that learns compressed representations through encoding-decoding.</a:t>
            </a:r>
            <a:endParaRPr lang="en-US" sz="15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612458" y="423863"/>
            <a:ext cx="7268408" cy="478393"/>
          </a:xfrm>
          <a:prstGeom prst="rect">
            <a:avLst/>
          </a:prstGeom>
          <a:noFill/>
          <a:ln/>
        </p:spPr>
        <p:txBody>
          <a:bodyPr wrap="none" lIns="0" tIns="0" rIns="0" bIns="0" rtlCol="0" anchor="t"/>
          <a:lstStyle/>
          <a:p>
            <a:pPr algn="l" indent="0" marL="0">
              <a:lnSpc>
                <a:spcPts val="3750"/>
              </a:lnSpc>
              <a:buNone/>
            </a:pPr>
            <a:r>
              <a:rPr lang="en-US" sz="3000" dirty="0">
                <a:solidFill>
                  <a:srgbClr val="1B1B27"/>
                </a:solidFill>
                <a:latin typeface="Raleway" pitchFamily="34" charset="0"/>
                <a:ea typeface="Raleway" pitchFamily="34" charset="-122"/>
                <a:cs typeface="Raleway" pitchFamily="34" charset="-120"/>
              </a:rPr>
              <a:t>Python Implementation: Correlation Filter</a:t>
            </a:r>
            <a:endParaRPr lang="en-US" sz="3000" dirty="0"/>
          </a:p>
        </p:txBody>
      </p:sp>
      <p:sp>
        <p:nvSpPr>
          <p:cNvPr id="3" name="Shape 1"/>
          <p:cNvSpPr/>
          <p:nvPr/>
        </p:nvSpPr>
        <p:spPr>
          <a:xfrm>
            <a:off x="612458" y="1208484"/>
            <a:ext cx="13405485" cy="6597253"/>
          </a:xfrm>
          <a:prstGeom prst="roundRect">
            <a:avLst>
              <a:gd name="adj" fmla="val 975"/>
            </a:avLst>
          </a:prstGeom>
          <a:solidFill>
            <a:srgbClr val="F2F2F2"/>
          </a:solidFill>
          <a:ln/>
        </p:spPr>
      </p:sp>
      <p:sp>
        <p:nvSpPr>
          <p:cNvPr id="4" name="Shape 2"/>
          <p:cNvSpPr/>
          <p:nvPr/>
        </p:nvSpPr>
        <p:spPr>
          <a:xfrm>
            <a:off x="604837" y="1208484"/>
            <a:ext cx="13420725" cy="6597253"/>
          </a:xfrm>
          <a:prstGeom prst="roundRect">
            <a:avLst>
              <a:gd name="adj" fmla="val 348"/>
            </a:avLst>
          </a:prstGeom>
          <a:solidFill>
            <a:srgbClr val="F2F2F2"/>
          </a:solidFill>
          <a:ln/>
        </p:spPr>
      </p:sp>
      <p:sp>
        <p:nvSpPr>
          <p:cNvPr id="5" name="Text 3"/>
          <p:cNvSpPr/>
          <p:nvPr/>
        </p:nvSpPr>
        <p:spPr>
          <a:xfrm>
            <a:off x="757952" y="1323261"/>
            <a:ext cx="13114496" cy="6367701"/>
          </a:xfrm>
          <a:prstGeom prst="rect">
            <a:avLst/>
          </a:prstGeom>
          <a:noFill/>
          <a:ln/>
        </p:spPr>
        <p:txBody>
          <a:bodyPr wrap="square" lIns="0" tIns="0" rIns="0" bIns="0" rtlCol="0" anchor="t"/>
          <a:lstStyle/>
          <a:p>
            <a:pPr algn="l" indent="0" marL="0">
              <a:lnSpc>
                <a:spcPts val="1900"/>
              </a:lnSpc>
              <a:buNone/>
            </a:pPr>
            <a:r>
              <a:rPr lang="en-US" sz="1200" dirty="0">
                <a:solidFill>
                  <a:srgbClr val="3C3939"/>
                </a:solidFill>
                <a:highlight>
                  <a:srgbClr val="F2F2F2"/>
                </a:highlight>
                <a:latin typeface="Consolas" pitchFamily="34" charset="0"/>
                <a:ea typeface="Consolas" pitchFamily="34" charset="-122"/>
                <a:cs typeface="Consolas" pitchFamily="34" charset="-120"/>
              </a:rPr>
              <a:t>import pandas as pd
import seaborn as sns
import matplotlib.pyplot as plt
# Sample data
data = {'Feature1': [1, 2, 3, 4, 5],
 'Feature2': [2, 4, 6, 8, 10],
 'Feature3': [1, 3, 5, 7, 9],
 'Target': [0, 0, 1, 1, 1]}
df = pd.DataFrame(data)
# Calculate correlation matrix
correlation_matrix = df.corr()
# Plot heatmap
sns.heatmap(correlation_matrix, annot=True, cmap='coolwarm')
plt.title('Feature Correlation Heatmap')
plt.show()
# Select features with correlation &gt; 0.5 with target
target_corr = correlation_matrix['Target'].abs()
selected_features = target_corr[target_corr &gt; 0.5].index.tolist()
selected_features.remove('Target')
print("Selected Features:", selected_features)
</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679133" y="469582"/>
            <a:ext cx="5577126" cy="530543"/>
          </a:xfrm>
          <a:prstGeom prst="rect">
            <a:avLst/>
          </a:prstGeom>
          <a:noFill/>
          <a:ln/>
        </p:spPr>
        <p:txBody>
          <a:bodyPr wrap="none" lIns="0" tIns="0" rIns="0" bIns="0" rtlCol="0" anchor="t"/>
          <a:lstStyle/>
          <a:p>
            <a:pPr algn="l" indent="0" marL="0">
              <a:lnSpc>
                <a:spcPts val="4150"/>
              </a:lnSpc>
              <a:buNone/>
            </a:pPr>
            <a:r>
              <a:rPr lang="en-US" sz="3300" dirty="0">
                <a:solidFill>
                  <a:srgbClr val="1B1B27"/>
                </a:solidFill>
                <a:latin typeface="Raleway" pitchFamily="34" charset="0"/>
                <a:ea typeface="Raleway" pitchFamily="34" charset="-122"/>
                <a:cs typeface="Raleway" pitchFamily="34" charset="-120"/>
              </a:rPr>
              <a:t>Python Implementation: RFE</a:t>
            </a:r>
            <a:endParaRPr lang="en-US" sz="3300" dirty="0"/>
          </a:p>
        </p:txBody>
      </p:sp>
      <p:sp>
        <p:nvSpPr>
          <p:cNvPr id="3" name="Shape 1"/>
          <p:cNvSpPr/>
          <p:nvPr/>
        </p:nvSpPr>
        <p:spPr>
          <a:xfrm>
            <a:off x="679133" y="1339691"/>
            <a:ext cx="13272135" cy="5957768"/>
          </a:xfrm>
          <a:prstGeom prst="roundRect">
            <a:avLst>
              <a:gd name="adj" fmla="val 1197"/>
            </a:avLst>
          </a:prstGeom>
          <a:solidFill>
            <a:srgbClr val="F2F2F2"/>
          </a:solidFill>
          <a:ln/>
        </p:spPr>
      </p:sp>
      <p:sp>
        <p:nvSpPr>
          <p:cNvPr id="4" name="Shape 2"/>
          <p:cNvSpPr/>
          <p:nvPr/>
        </p:nvSpPr>
        <p:spPr>
          <a:xfrm>
            <a:off x="670679" y="1339691"/>
            <a:ext cx="13289042" cy="5957768"/>
          </a:xfrm>
          <a:prstGeom prst="roundRect">
            <a:avLst>
              <a:gd name="adj" fmla="val 428"/>
            </a:avLst>
          </a:prstGeom>
          <a:solidFill>
            <a:srgbClr val="F2F2F2"/>
          </a:solidFill>
          <a:ln/>
        </p:spPr>
      </p:sp>
      <p:sp>
        <p:nvSpPr>
          <p:cNvPr id="5" name="Text 3"/>
          <p:cNvSpPr/>
          <p:nvPr/>
        </p:nvSpPr>
        <p:spPr>
          <a:xfrm>
            <a:off x="840462" y="1466969"/>
            <a:ext cx="12949476" cy="5703213"/>
          </a:xfrm>
          <a:prstGeom prst="rect">
            <a:avLst/>
          </a:prstGeom>
          <a:noFill/>
          <a:ln/>
        </p:spPr>
        <p:txBody>
          <a:bodyPr wrap="square" lIns="0" tIns="0" rIns="0" bIns="0" rtlCol="0" anchor="t"/>
          <a:lstStyle/>
          <a:p>
            <a:pPr algn="l" indent="0" marL="0">
              <a:lnSpc>
                <a:spcPts val="2100"/>
              </a:lnSpc>
              <a:buNone/>
            </a:pPr>
            <a:r>
              <a:rPr lang="en-US" sz="1300" dirty="0">
                <a:solidFill>
                  <a:srgbClr val="3C3939"/>
                </a:solidFill>
                <a:highlight>
                  <a:srgbClr val="F2F2F2"/>
                </a:highlight>
                <a:latin typeface="Consolas" pitchFamily="34" charset="0"/>
                <a:ea typeface="Consolas" pitchFamily="34" charset="-122"/>
                <a:cs typeface="Consolas" pitchFamily="34" charset="-120"/>
              </a:rPr>
              <a:t>from sklearn.feature_selection import RFE
from sklearn.linear_model import LogisticRegression
from sklearn.datasets import make_classification
# Generate sample data
X, y = make_classification(n_samples=100, 
                          n_features=10, 
                          n_informative=5, 
                          random_state=42)
# Create and fit RFE
model = LogisticRegression()
rfe = RFE(model, n_features_to_select=5)
rfe.fit(X, y)
# Print results
print("Selected Features:", rfe.support_)
print("Feature Ranking:", rfe.ranking_)
print("Selected Indices:", 
      [i for i, x in enumerate(rfe.support_) if x])
</a:t>
            </a:r>
            <a:endParaRPr lang="en-US" sz="1300" dirty="0"/>
          </a:p>
        </p:txBody>
      </p:sp>
      <p:sp>
        <p:nvSpPr>
          <p:cNvPr id="6" name="Text 4"/>
          <p:cNvSpPr/>
          <p:nvPr/>
        </p:nvSpPr>
        <p:spPr>
          <a:xfrm>
            <a:off x="679133" y="7488436"/>
            <a:ext cx="13272135" cy="271582"/>
          </a:xfrm>
          <a:prstGeom prst="rect">
            <a:avLst/>
          </a:prstGeom>
          <a:noFill/>
          <a:ln/>
        </p:spPr>
        <p:txBody>
          <a:bodyPr wrap="none" lIns="0" tIns="0" rIns="0" bIns="0" rtlCol="0" anchor="t"/>
          <a:lstStyle/>
          <a:p>
            <a:pPr algn="l" indent="0" marL="0">
              <a:lnSpc>
                <a:spcPts val="2100"/>
              </a:lnSpc>
              <a:buNone/>
            </a:pPr>
            <a:r>
              <a:rPr lang="en-US" sz="1300" dirty="0">
                <a:solidFill>
                  <a:srgbClr val="3C3939"/>
                </a:solidFill>
                <a:latin typeface="Roboto" pitchFamily="34" charset="0"/>
                <a:ea typeface="Roboto" pitchFamily="34" charset="-122"/>
                <a:cs typeface="Roboto" pitchFamily="34" charset="-120"/>
              </a:rPr>
              <a:t>RFE recursively removes the least important features based on model coefficients or feature importances.</a:t>
            </a:r>
            <a:endParaRPr lang="en-US" sz="13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562570" y="387906"/>
            <a:ext cx="8409384" cy="439460"/>
          </a:xfrm>
          <a:prstGeom prst="rect">
            <a:avLst/>
          </a:prstGeom>
          <a:noFill/>
          <a:ln/>
        </p:spPr>
        <p:txBody>
          <a:bodyPr wrap="none" lIns="0" tIns="0" rIns="0" bIns="0" rtlCol="0" anchor="t"/>
          <a:lstStyle/>
          <a:p>
            <a:pPr algn="l" indent="0" marL="0">
              <a:lnSpc>
                <a:spcPts val="3450"/>
              </a:lnSpc>
              <a:buNone/>
            </a:pPr>
            <a:r>
              <a:rPr lang="en-US" sz="2750" dirty="0">
                <a:solidFill>
                  <a:srgbClr val="1B1B27"/>
                </a:solidFill>
                <a:latin typeface="Raleway" pitchFamily="34" charset="0"/>
                <a:ea typeface="Raleway" pitchFamily="34" charset="-122"/>
                <a:cs typeface="Raleway" pitchFamily="34" charset="-120"/>
              </a:rPr>
              <a:t>Python Implementation: Random Forest Importance</a:t>
            </a:r>
            <a:endParaRPr lang="en-US" sz="2750" dirty="0"/>
          </a:p>
        </p:txBody>
      </p:sp>
      <p:sp>
        <p:nvSpPr>
          <p:cNvPr id="3" name="Shape 1"/>
          <p:cNvSpPr/>
          <p:nvPr/>
        </p:nvSpPr>
        <p:spPr>
          <a:xfrm>
            <a:off x="562570" y="1108591"/>
            <a:ext cx="13505259" cy="6733103"/>
          </a:xfrm>
          <a:prstGeom prst="roundRect">
            <a:avLst>
              <a:gd name="adj" fmla="val 877"/>
            </a:avLst>
          </a:prstGeom>
          <a:solidFill>
            <a:srgbClr val="F2F2F2"/>
          </a:solidFill>
          <a:ln/>
        </p:spPr>
      </p:sp>
      <p:sp>
        <p:nvSpPr>
          <p:cNvPr id="4" name="Shape 2"/>
          <p:cNvSpPr/>
          <p:nvPr/>
        </p:nvSpPr>
        <p:spPr>
          <a:xfrm>
            <a:off x="555546" y="1108591"/>
            <a:ext cx="13519309" cy="6733103"/>
          </a:xfrm>
          <a:prstGeom prst="roundRect">
            <a:avLst>
              <a:gd name="adj" fmla="val 313"/>
            </a:avLst>
          </a:prstGeom>
          <a:solidFill>
            <a:srgbClr val="F2F2F2"/>
          </a:solidFill>
          <a:ln/>
        </p:spPr>
      </p:sp>
      <p:sp>
        <p:nvSpPr>
          <p:cNvPr id="5" name="Text 3"/>
          <p:cNvSpPr/>
          <p:nvPr/>
        </p:nvSpPr>
        <p:spPr>
          <a:xfrm>
            <a:off x="696158" y="1213961"/>
            <a:ext cx="13238083" cy="6522363"/>
          </a:xfrm>
          <a:prstGeom prst="rect">
            <a:avLst/>
          </a:prstGeom>
          <a:noFill/>
          <a:ln/>
        </p:spPr>
        <p:txBody>
          <a:bodyPr wrap="square" lIns="0" tIns="0" rIns="0" bIns="0" rtlCol="0" anchor="t"/>
          <a:lstStyle/>
          <a:p>
            <a:pPr algn="l" indent="0" marL="0">
              <a:lnSpc>
                <a:spcPts val="1750"/>
              </a:lnSpc>
              <a:buNone/>
            </a:pPr>
            <a:r>
              <a:rPr lang="en-US" sz="1100" dirty="0">
                <a:solidFill>
                  <a:srgbClr val="3C3939"/>
                </a:solidFill>
                <a:highlight>
                  <a:srgbClr val="F2F2F2"/>
                </a:highlight>
                <a:latin typeface="Consolas" pitchFamily="34" charset="0"/>
                <a:ea typeface="Consolas" pitchFamily="34" charset="-122"/>
                <a:cs typeface="Consolas" pitchFamily="34" charset="-120"/>
              </a:rPr>
              <a:t>from sklearn.ensemble import RandomForestClassifier
from sklearn.datasets import make_classification
import matplotlib.pyplot as plt
import numpy as np
# Generate sample data
X, y = make_classification(n_samples=1000, 
 n_features=20, 
 n_informative=10, 
 random_state=42)
# Train Random Forest
rf = RandomForestClassifier(n_estimators=100, random_state=42)
rf.fit(X, y)
# Get feature importances
importances = rf.feature_importances_
# Plot feature importances
plt.bar(range(len(importances)), importances)
plt.xlabel('Feature Index')
plt.ylabel('Importance')
plt.title('Random Forest Feature Importances')
plt.show()
# Select top 10 features
indices = np.argsort(importances)[::-1][:10]
print("Top 10 Features:", indices)
</a:t>
            </a:r>
            <a:endParaRPr lang="en-US" sz="11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519708" y="360164"/>
            <a:ext cx="4308872" cy="406122"/>
          </a:xfrm>
          <a:prstGeom prst="rect">
            <a:avLst/>
          </a:prstGeom>
          <a:noFill/>
          <a:ln/>
        </p:spPr>
        <p:txBody>
          <a:bodyPr wrap="none" lIns="0" tIns="0" rIns="0" bIns="0" rtlCol="0" anchor="t"/>
          <a:lstStyle/>
          <a:p>
            <a:pPr algn="l" indent="0" marL="0">
              <a:lnSpc>
                <a:spcPts val="3150"/>
              </a:lnSpc>
              <a:buNone/>
            </a:pPr>
            <a:r>
              <a:rPr lang="en-US" sz="2550" dirty="0">
                <a:solidFill>
                  <a:srgbClr val="1B1B27"/>
                </a:solidFill>
                <a:latin typeface="Raleway" pitchFamily="34" charset="0"/>
                <a:ea typeface="Raleway" pitchFamily="34" charset="-122"/>
                <a:cs typeface="Raleway" pitchFamily="34" charset="-120"/>
              </a:rPr>
              <a:t>Python Implementation: PCA</a:t>
            </a:r>
            <a:endParaRPr lang="en-US" sz="2550" dirty="0"/>
          </a:p>
        </p:txBody>
      </p:sp>
      <p:sp>
        <p:nvSpPr>
          <p:cNvPr id="3" name="Shape 1"/>
          <p:cNvSpPr/>
          <p:nvPr/>
        </p:nvSpPr>
        <p:spPr>
          <a:xfrm>
            <a:off x="519708" y="1026081"/>
            <a:ext cx="13590984" cy="6843236"/>
          </a:xfrm>
          <a:prstGeom prst="roundRect">
            <a:avLst>
              <a:gd name="adj" fmla="val 798"/>
            </a:avLst>
          </a:prstGeom>
          <a:solidFill>
            <a:srgbClr val="F2F2F2"/>
          </a:solidFill>
          <a:ln/>
        </p:spPr>
      </p:sp>
      <p:sp>
        <p:nvSpPr>
          <p:cNvPr id="4" name="Shape 2"/>
          <p:cNvSpPr/>
          <p:nvPr/>
        </p:nvSpPr>
        <p:spPr>
          <a:xfrm>
            <a:off x="513278" y="1026081"/>
            <a:ext cx="13603843" cy="6843236"/>
          </a:xfrm>
          <a:prstGeom prst="roundRect">
            <a:avLst>
              <a:gd name="adj" fmla="val 285"/>
            </a:avLst>
          </a:prstGeom>
          <a:solidFill>
            <a:srgbClr val="F2F2F2"/>
          </a:solidFill>
          <a:ln/>
        </p:spPr>
      </p:sp>
      <p:sp>
        <p:nvSpPr>
          <p:cNvPr id="5" name="Text 3"/>
          <p:cNvSpPr/>
          <p:nvPr/>
        </p:nvSpPr>
        <p:spPr>
          <a:xfrm>
            <a:off x="643176" y="1123474"/>
            <a:ext cx="13344049" cy="6648450"/>
          </a:xfrm>
          <a:prstGeom prst="rect">
            <a:avLst/>
          </a:prstGeom>
          <a:noFill/>
          <a:ln/>
        </p:spPr>
        <p:txBody>
          <a:bodyPr wrap="square" lIns="0" tIns="0" rIns="0" bIns="0" rtlCol="0" anchor="t"/>
          <a:lstStyle/>
          <a:p>
            <a:pPr algn="l" indent="0" marL="0">
              <a:lnSpc>
                <a:spcPts val="1600"/>
              </a:lnSpc>
              <a:buNone/>
            </a:pPr>
            <a:r>
              <a:rPr lang="en-US" sz="1000" dirty="0">
                <a:solidFill>
                  <a:srgbClr val="3C3939"/>
                </a:solidFill>
                <a:highlight>
                  <a:srgbClr val="F2F2F2"/>
                </a:highlight>
                <a:latin typeface="Consolas" pitchFamily="34" charset="0"/>
                <a:ea typeface="Consolas" pitchFamily="34" charset="-122"/>
                <a:cs typeface="Consolas" pitchFamily="34" charset="-120"/>
              </a:rPr>
              <a:t>from sklearn.decomposition import PCA
from sklearn.datasets import load_iris
import matplotlib.pyplot as plt
# Load iris dataset
iris = load_iris()
X = iris.data
y = iris.target
# Apply PCA
pca = PCA(n_components=2)
X_pca = pca.fit_transform(X)
print("Original shape:", X.shape)
print("PCA shape:", X_pca.shape)
print("Explained variance ratio:", 
 pca.explained_variance_ratio_)
print("Total explained variance:", 
 sum(pca.explained_variance_ratio_))
# Plot PCA results
colors = ['red', 'green', 'blue']
for i, color in enumerate(colors):
 plt.scatter(X_pca[y == i, 0], 
 X_pca[y == i, 1], 
 color=color, 
 label=iris.target_names[i])
plt.xlabel('PC1')
plt.ylabel('PC2')
plt.legend()
plt.show()
</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523518" y="363379"/>
            <a:ext cx="4332327" cy="409099"/>
          </a:xfrm>
          <a:prstGeom prst="rect">
            <a:avLst/>
          </a:prstGeom>
          <a:noFill/>
          <a:ln/>
        </p:spPr>
        <p:txBody>
          <a:bodyPr wrap="none" lIns="0" tIns="0" rIns="0" bIns="0" rtlCol="0" anchor="t"/>
          <a:lstStyle/>
          <a:p>
            <a:pPr algn="l" indent="0" marL="0">
              <a:lnSpc>
                <a:spcPts val="3200"/>
              </a:lnSpc>
              <a:buNone/>
            </a:pPr>
            <a:r>
              <a:rPr lang="en-US" sz="2550" dirty="0">
                <a:solidFill>
                  <a:srgbClr val="1B1B27"/>
                </a:solidFill>
                <a:latin typeface="Raleway" pitchFamily="34" charset="0"/>
                <a:ea typeface="Raleway" pitchFamily="34" charset="-122"/>
                <a:cs typeface="Raleway" pitchFamily="34" charset="-120"/>
              </a:rPr>
              <a:t>Python Implementation: LDA</a:t>
            </a:r>
            <a:endParaRPr lang="en-US" sz="2550" dirty="0"/>
          </a:p>
        </p:txBody>
      </p:sp>
      <p:sp>
        <p:nvSpPr>
          <p:cNvPr id="3" name="Shape 1"/>
          <p:cNvSpPr/>
          <p:nvPr/>
        </p:nvSpPr>
        <p:spPr>
          <a:xfrm>
            <a:off x="523518" y="1034177"/>
            <a:ext cx="13583364" cy="6475571"/>
          </a:xfrm>
          <a:prstGeom prst="roundRect">
            <a:avLst>
              <a:gd name="adj" fmla="val 849"/>
            </a:avLst>
          </a:prstGeom>
          <a:solidFill>
            <a:srgbClr val="F2F2F2"/>
          </a:solidFill>
          <a:ln/>
        </p:spPr>
      </p:sp>
      <p:sp>
        <p:nvSpPr>
          <p:cNvPr id="4" name="Shape 2"/>
          <p:cNvSpPr/>
          <p:nvPr/>
        </p:nvSpPr>
        <p:spPr>
          <a:xfrm>
            <a:off x="517088" y="1034177"/>
            <a:ext cx="13596223" cy="6475571"/>
          </a:xfrm>
          <a:prstGeom prst="roundRect">
            <a:avLst>
              <a:gd name="adj" fmla="val 303"/>
            </a:avLst>
          </a:prstGeom>
          <a:solidFill>
            <a:srgbClr val="F2F2F2"/>
          </a:solidFill>
          <a:ln/>
        </p:spPr>
      </p:sp>
      <p:sp>
        <p:nvSpPr>
          <p:cNvPr id="5" name="Text 3"/>
          <p:cNvSpPr/>
          <p:nvPr/>
        </p:nvSpPr>
        <p:spPr>
          <a:xfrm>
            <a:off x="647938" y="1132284"/>
            <a:ext cx="13334524" cy="6279356"/>
          </a:xfrm>
          <a:prstGeom prst="rect">
            <a:avLst/>
          </a:prstGeom>
          <a:noFill/>
          <a:ln/>
        </p:spPr>
        <p:txBody>
          <a:bodyPr wrap="square" lIns="0" tIns="0" rIns="0" bIns="0" rtlCol="0" anchor="t"/>
          <a:lstStyle/>
          <a:p>
            <a:pPr algn="l" indent="0" marL="0">
              <a:lnSpc>
                <a:spcPts val="1600"/>
              </a:lnSpc>
              <a:buNone/>
            </a:pPr>
            <a:r>
              <a:rPr lang="en-US" sz="1000" dirty="0">
                <a:solidFill>
                  <a:srgbClr val="3C3939"/>
                </a:solidFill>
                <a:highlight>
                  <a:srgbClr val="F2F2F2"/>
                </a:highlight>
                <a:latin typeface="Consolas" pitchFamily="34" charset="0"/>
                <a:ea typeface="Consolas" pitchFamily="34" charset="-122"/>
                <a:cs typeface="Consolas" pitchFamily="34" charset="-120"/>
              </a:rPr>
              <a:t>from sklearn.discriminant_analysis import LinearDiscriminantAnalysis
from sklearn.datasets import load_iris
import matplotlib.pyplot as plt
# Load data
iris = load_iris()
X = iris.data
y = iris.target
# Apply LDA
lda = LinearDiscriminantAnalysis(n_components=2)
X_lda = lda.fit_transform(X, y)
print("LDA shape:", X_lda.shape)
print("Explained variance ratio:", 
      lda.explained_variance_ratio_)
# Plot LDA results
colors = ['red', 'green', 'blue']
for i, color in enumerate(colors):
    plt.scatter(X_lda[y == i, 0], 
                X_lda[y == i, 1], 
                color=color, 
                label=iris.target_names[i])
plt.xlabel('LD1')
plt.ylabel('LD2')
plt.title('LDA of Iris Dataset')
plt.legend()
plt.show()
</a:t>
            </a:r>
            <a:endParaRPr lang="en-US" sz="1000" dirty="0"/>
          </a:p>
        </p:txBody>
      </p:sp>
      <p:sp>
        <p:nvSpPr>
          <p:cNvPr id="6" name="Text 4"/>
          <p:cNvSpPr/>
          <p:nvPr/>
        </p:nvSpPr>
        <p:spPr>
          <a:xfrm>
            <a:off x="523518" y="7656909"/>
            <a:ext cx="13583364" cy="209312"/>
          </a:xfrm>
          <a:prstGeom prst="rect">
            <a:avLst/>
          </a:prstGeom>
          <a:noFill/>
          <a:ln/>
        </p:spPr>
        <p:txBody>
          <a:bodyPr wrap="none" lIns="0" tIns="0" rIns="0" bIns="0" rtlCol="0" anchor="t"/>
          <a:lstStyle/>
          <a:p>
            <a:pPr algn="l" indent="0" marL="0">
              <a:lnSpc>
                <a:spcPts val="1600"/>
              </a:lnSpc>
              <a:buNone/>
            </a:pPr>
            <a:r>
              <a:rPr lang="en-US" sz="1000" dirty="0">
                <a:solidFill>
                  <a:srgbClr val="3C3939"/>
                </a:solidFill>
                <a:latin typeface="Roboto" pitchFamily="34" charset="0"/>
                <a:ea typeface="Roboto" pitchFamily="34" charset="-122"/>
                <a:cs typeface="Roboto" pitchFamily="34" charset="-120"/>
              </a:rPr>
              <a:t>LDA creates linear combinations that maximize separation between classes.</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247090" y="675442"/>
            <a:ext cx="6272213" cy="594360"/>
          </a:xfrm>
          <a:prstGeom prst="rect">
            <a:avLst/>
          </a:prstGeom>
          <a:noFill/>
          <a:ln/>
        </p:spPr>
        <p:txBody>
          <a:bodyPr wrap="none" lIns="0" tIns="0" rIns="0" bIns="0" rtlCol="0" anchor="t"/>
          <a:lstStyle/>
          <a:p>
            <a:pPr algn="l" indent="0" marL="0">
              <a:lnSpc>
                <a:spcPts val="4650"/>
              </a:lnSpc>
              <a:buNone/>
            </a:pPr>
            <a:r>
              <a:rPr lang="en-US" sz="3700" dirty="0">
                <a:solidFill>
                  <a:srgbClr val="1B1B27"/>
                </a:solidFill>
                <a:latin typeface="Raleway" pitchFamily="34" charset="0"/>
                <a:ea typeface="Raleway" pitchFamily="34" charset="-122"/>
                <a:cs typeface="Raleway" pitchFamily="34" charset="-120"/>
              </a:rPr>
              <a:t>Evaluating Feature Selection</a:t>
            </a:r>
            <a:endParaRPr lang="en-US" sz="3700" dirty="0"/>
          </a:p>
        </p:txBody>
      </p:sp>
      <p:sp>
        <p:nvSpPr>
          <p:cNvPr id="4" name="Text 1"/>
          <p:cNvSpPr/>
          <p:nvPr/>
        </p:nvSpPr>
        <p:spPr>
          <a:xfrm>
            <a:off x="6247090" y="1555075"/>
            <a:ext cx="7622619" cy="608409"/>
          </a:xfrm>
          <a:prstGeom prst="rect">
            <a:avLst/>
          </a:prstGeom>
          <a:noFill/>
          <a:ln/>
        </p:spPr>
        <p:txBody>
          <a:bodyPr wrap="square" lIns="0" tIns="0" rIns="0" bIns="0" rtlCol="0" anchor="t"/>
          <a:lstStyle/>
          <a:p>
            <a:pPr algn="l" indent="0" marL="0">
              <a:lnSpc>
                <a:spcPts val="2350"/>
              </a:lnSpc>
              <a:buNone/>
            </a:pPr>
            <a:r>
              <a:rPr lang="en-US" sz="1450" dirty="0">
                <a:solidFill>
                  <a:srgbClr val="3C3939"/>
                </a:solidFill>
                <a:latin typeface="Roboto" pitchFamily="34" charset="0"/>
                <a:ea typeface="Roboto" pitchFamily="34" charset="-122"/>
                <a:cs typeface="Roboto" pitchFamily="34" charset="-120"/>
              </a:rPr>
              <a:t>Proper evaluation ensures selected features improve model performance and generalize well to unseen data.</a:t>
            </a:r>
            <a:endParaRPr lang="en-US" sz="1450" dirty="0"/>
          </a:p>
        </p:txBody>
      </p:sp>
      <p:sp>
        <p:nvSpPr>
          <p:cNvPr id="5" name="Shape 2"/>
          <p:cNvSpPr/>
          <p:nvPr/>
        </p:nvSpPr>
        <p:spPr>
          <a:xfrm>
            <a:off x="6247090" y="2377440"/>
            <a:ext cx="427911" cy="427911"/>
          </a:xfrm>
          <a:prstGeom prst="roundRect">
            <a:avLst>
              <a:gd name="adj" fmla="val 18668"/>
            </a:avLst>
          </a:prstGeom>
          <a:solidFill>
            <a:srgbClr val="E1E1EA"/>
          </a:solidFill>
          <a:ln w="7620">
            <a:solidFill>
              <a:srgbClr val="C7C7D0"/>
            </a:solidFill>
            <a:prstDash val="solid"/>
          </a:ln>
        </p:spPr>
      </p:sp>
      <p:sp>
        <p:nvSpPr>
          <p:cNvPr id="6" name="Text 3"/>
          <p:cNvSpPr/>
          <p:nvPr/>
        </p:nvSpPr>
        <p:spPr>
          <a:xfrm>
            <a:off x="6318409" y="2413099"/>
            <a:ext cx="285274" cy="356592"/>
          </a:xfrm>
          <a:prstGeom prst="rect">
            <a:avLst/>
          </a:prstGeom>
          <a:noFill/>
          <a:ln/>
        </p:spPr>
        <p:txBody>
          <a:bodyPr wrap="none" lIns="0" tIns="0" rIns="0" bIns="0" rtlCol="0" anchor="t"/>
          <a:lstStyle/>
          <a:p>
            <a:pPr algn="ctr" indent="0" marL="0">
              <a:lnSpc>
                <a:spcPts val="2200"/>
              </a:lnSpc>
              <a:buNone/>
            </a:pPr>
            <a:r>
              <a:rPr lang="en-US" sz="2200" dirty="0">
                <a:solidFill>
                  <a:srgbClr val="3C3939"/>
                </a:solidFill>
                <a:latin typeface="Raleway" pitchFamily="34" charset="0"/>
                <a:ea typeface="Raleway" pitchFamily="34" charset="-122"/>
                <a:cs typeface="Raleway" pitchFamily="34" charset="-120"/>
              </a:rPr>
              <a:t>1</a:t>
            </a:r>
            <a:endParaRPr lang="en-US" sz="2200" dirty="0"/>
          </a:p>
        </p:txBody>
      </p:sp>
      <p:sp>
        <p:nvSpPr>
          <p:cNvPr id="7" name="Text 4"/>
          <p:cNvSpPr/>
          <p:nvPr/>
        </p:nvSpPr>
        <p:spPr>
          <a:xfrm>
            <a:off x="6865144" y="2442805"/>
            <a:ext cx="3041928" cy="297180"/>
          </a:xfrm>
          <a:prstGeom prst="rect">
            <a:avLst/>
          </a:prstGeom>
          <a:noFill/>
          <a:ln/>
        </p:spPr>
        <p:txBody>
          <a:bodyPr wrap="none" lIns="0" tIns="0" rIns="0" bIns="0" rtlCol="0" anchor="t"/>
          <a:lstStyle/>
          <a:p>
            <a:pPr algn="l" indent="0" marL="0">
              <a:lnSpc>
                <a:spcPts val="2300"/>
              </a:lnSpc>
              <a:buNone/>
            </a:pPr>
            <a:r>
              <a:rPr lang="en-US" sz="1850" dirty="0">
                <a:solidFill>
                  <a:srgbClr val="3C3939"/>
                </a:solidFill>
                <a:latin typeface="Raleway" pitchFamily="34" charset="0"/>
                <a:ea typeface="Raleway" pitchFamily="34" charset="-122"/>
                <a:cs typeface="Raleway" pitchFamily="34" charset="-120"/>
              </a:rPr>
              <a:t>Model Performance Metrics</a:t>
            </a:r>
            <a:endParaRPr lang="en-US" sz="1850" dirty="0"/>
          </a:p>
        </p:txBody>
      </p:sp>
      <p:sp>
        <p:nvSpPr>
          <p:cNvPr id="8" name="Text 5"/>
          <p:cNvSpPr/>
          <p:nvPr/>
        </p:nvSpPr>
        <p:spPr>
          <a:xfrm>
            <a:off x="6865144" y="2854047"/>
            <a:ext cx="7004566" cy="608409"/>
          </a:xfrm>
          <a:prstGeom prst="rect">
            <a:avLst/>
          </a:prstGeom>
          <a:noFill/>
          <a:ln/>
        </p:spPr>
        <p:txBody>
          <a:bodyPr wrap="square" lIns="0" tIns="0" rIns="0" bIns="0" rtlCol="0" anchor="t"/>
          <a:lstStyle/>
          <a:p>
            <a:pPr algn="l" indent="0" marL="0">
              <a:lnSpc>
                <a:spcPts val="2350"/>
              </a:lnSpc>
              <a:buNone/>
            </a:pPr>
            <a:r>
              <a:rPr lang="en-US" sz="1450" dirty="0">
                <a:solidFill>
                  <a:srgbClr val="3C3939"/>
                </a:solidFill>
                <a:latin typeface="Roboto" pitchFamily="34" charset="0"/>
                <a:ea typeface="Roboto" pitchFamily="34" charset="-122"/>
                <a:cs typeface="Roboto" pitchFamily="34" charset="-120"/>
              </a:rPr>
              <a:t>Evaluate using accuracy, precision, recall, F1-score, and ROC-AUC on validation data</a:t>
            </a:r>
            <a:endParaRPr lang="en-US" sz="1450" dirty="0"/>
          </a:p>
        </p:txBody>
      </p:sp>
      <p:sp>
        <p:nvSpPr>
          <p:cNvPr id="9" name="Shape 6"/>
          <p:cNvSpPr/>
          <p:nvPr/>
        </p:nvSpPr>
        <p:spPr>
          <a:xfrm>
            <a:off x="6247090" y="3842742"/>
            <a:ext cx="427911" cy="427911"/>
          </a:xfrm>
          <a:prstGeom prst="roundRect">
            <a:avLst>
              <a:gd name="adj" fmla="val 18668"/>
            </a:avLst>
          </a:prstGeom>
          <a:solidFill>
            <a:srgbClr val="E1E1EA"/>
          </a:solidFill>
          <a:ln w="7620">
            <a:solidFill>
              <a:srgbClr val="C7C7D0"/>
            </a:solidFill>
            <a:prstDash val="solid"/>
          </a:ln>
        </p:spPr>
      </p:sp>
      <p:sp>
        <p:nvSpPr>
          <p:cNvPr id="10" name="Text 7"/>
          <p:cNvSpPr/>
          <p:nvPr/>
        </p:nvSpPr>
        <p:spPr>
          <a:xfrm>
            <a:off x="6318409" y="3878401"/>
            <a:ext cx="285274" cy="356592"/>
          </a:xfrm>
          <a:prstGeom prst="rect">
            <a:avLst/>
          </a:prstGeom>
          <a:noFill/>
          <a:ln/>
        </p:spPr>
        <p:txBody>
          <a:bodyPr wrap="none" lIns="0" tIns="0" rIns="0" bIns="0" rtlCol="0" anchor="t"/>
          <a:lstStyle/>
          <a:p>
            <a:pPr algn="ctr" indent="0" marL="0">
              <a:lnSpc>
                <a:spcPts val="2200"/>
              </a:lnSpc>
              <a:buNone/>
            </a:pPr>
            <a:r>
              <a:rPr lang="en-US" sz="2200" dirty="0">
                <a:solidFill>
                  <a:srgbClr val="3C3939"/>
                </a:solidFill>
                <a:latin typeface="Raleway" pitchFamily="34" charset="0"/>
                <a:ea typeface="Raleway" pitchFamily="34" charset="-122"/>
                <a:cs typeface="Raleway" pitchFamily="34" charset="-120"/>
              </a:rPr>
              <a:t>2</a:t>
            </a:r>
            <a:endParaRPr lang="en-US" sz="2200" dirty="0"/>
          </a:p>
        </p:txBody>
      </p:sp>
      <p:sp>
        <p:nvSpPr>
          <p:cNvPr id="11" name="Text 8"/>
          <p:cNvSpPr/>
          <p:nvPr/>
        </p:nvSpPr>
        <p:spPr>
          <a:xfrm>
            <a:off x="6865144" y="3908108"/>
            <a:ext cx="2746296" cy="297180"/>
          </a:xfrm>
          <a:prstGeom prst="rect">
            <a:avLst/>
          </a:prstGeom>
          <a:noFill/>
          <a:ln/>
        </p:spPr>
        <p:txBody>
          <a:bodyPr wrap="none" lIns="0" tIns="0" rIns="0" bIns="0" rtlCol="0" anchor="t"/>
          <a:lstStyle/>
          <a:p>
            <a:pPr algn="l" indent="0" marL="0">
              <a:lnSpc>
                <a:spcPts val="2300"/>
              </a:lnSpc>
              <a:buNone/>
            </a:pPr>
            <a:r>
              <a:rPr lang="en-US" sz="1850" dirty="0">
                <a:solidFill>
                  <a:srgbClr val="3C3939"/>
                </a:solidFill>
                <a:latin typeface="Raleway" pitchFamily="34" charset="0"/>
                <a:ea typeface="Raleway" pitchFamily="34" charset="-122"/>
                <a:cs typeface="Raleway" pitchFamily="34" charset="-120"/>
              </a:rPr>
              <a:t>Computational Efficiency</a:t>
            </a:r>
            <a:endParaRPr lang="en-US" sz="1850" dirty="0"/>
          </a:p>
        </p:txBody>
      </p:sp>
      <p:sp>
        <p:nvSpPr>
          <p:cNvPr id="12" name="Text 9"/>
          <p:cNvSpPr/>
          <p:nvPr/>
        </p:nvSpPr>
        <p:spPr>
          <a:xfrm>
            <a:off x="6865144" y="4319349"/>
            <a:ext cx="7004566" cy="304205"/>
          </a:xfrm>
          <a:prstGeom prst="rect">
            <a:avLst/>
          </a:prstGeom>
          <a:noFill/>
          <a:ln/>
        </p:spPr>
        <p:txBody>
          <a:bodyPr wrap="none" lIns="0" tIns="0" rIns="0" bIns="0" rtlCol="0" anchor="t"/>
          <a:lstStyle/>
          <a:p>
            <a:pPr algn="l" indent="0" marL="0">
              <a:lnSpc>
                <a:spcPts val="2350"/>
              </a:lnSpc>
              <a:buNone/>
            </a:pPr>
            <a:r>
              <a:rPr lang="en-US" sz="1450" dirty="0">
                <a:solidFill>
                  <a:srgbClr val="3C3939"/>
                </a:solidFill>
                <a:latin typeface="Roboto" pitchFamily="34" charset="0"/>
                <a:ea typeface="Roboto" pitchFamily="34" charset="-122"/>
                <a:cs typeface="Roboto" pitchFamily="34" charset="-120"/>
              </a:rPr>
              <a:t>Measure training time, prediction time, and memory usage with selected features</a:t>
            </a:r>
            <a:endParaRPr lang="en-US" sz="1450" dirty="0"/>
          </a:p>
        </p:txBody>
      </p:sp>
      <p:sp>
        <p:nvSpPr>
          <p:cNvPr id="13" name="Shape 10"/>
          <p:cNvSpPr/>
          <p:nvPr/>
        </p:nvSpPr>
        <p:spPr>
          <a:xfrm>
            <a:off x="6247090" y="5003840"/>
            <a:ext cx="427911" cy="427911"/>
          </a:xfrm>
          <a:prstGeom prst="roundRect">
            <a:avLst>
              <a:gd name="adj" fmla="val 18668"/>
            </a:avLst>
          </a:prstGeom>
          <a:solidFill>
            <a:srgbClr val="E1E1EA"/>
          </a:solidFill>
          <a:ln w="7620">
            <a:solidFill>
              <a:srgbClr val="C7C7D0"/>
            </a:solidFill>
            <a:prstDash val="solid"/>
          </a:ln>
        </p:spPr>
      </p:sp>
      <p:sp>
        <p:nvSpPr>
          <p:cNvPr id="14" name="Text 11"/>
          <p:cNvSpPr/>
          <p:nvPr/>
        </p:nvSpPr>
        <p:spPr>
          <a:xfrm>
            <a:off x="6318409" y="5039499"/>
            <a:ext cx="285274" cy="356592"/>
          </a:xfrm>
          <a:prstGeom prst="rect">
            <a:avLst/>
          </a:prstGeom>
          <a:noFill/>
          <a:ln/>
        </p:spPr>
        <p:txBody>
          <a:bodyPr wrap="none" lIns="0" tIns="0" rIns="0" bIns="0" rtlCol="0" anchor="t"/>
          <a:lstStyle/>
          <a:p>
            <a:pPr algn="ctr" indent="0" marL="0">
              <a:lnSpc>
                <a:spcPts val="2200"/>
              </a:lnSpc>
              <a:buNone/>
            </a:pPr>
            <a:r>
              <a:rPr lang="en-US" sz="2200" dirty="0">
                <a:solidFill>
                  <a:srgbClr val="3C3939"/>
                </a:solidFill>
                <a:latin typeface="Raleway" pitchFamily="34" charset="0"/>
                <a:ea typeface="Raleway" pitchFamily="34" charset="-122"/>
                <a:cs typeface="Raleway" pitchFamily="34" charset="-120"/>
              </a:rPr>
              <a:t>3</a:t>
            </a:r>
            <a:endParaRPr lang="en-US" sz="2200" dirty="0"/>
          </a:p>
        </p:txBody>
      </p:sp>
      <p:sp>
        <p:nvSpPr>
          <p:cNvPr id="15" name="Text 12"/>
          <p:cNvSpPr/>
          <p:nvPr/>
        </p:nvSpPr>
        <p:spPr>
          <a:xfrm>
            <a:off x="6865144" y="5069205"/>
            <a:ext cx="2377440" cy="297180"/>
          </a:xfrm>
          <a:prstGeom prst="rect">
            <a:avLst/>
          </a:prstGeom>
          <a:noFill/>
          <a:ln/>
        </p:spPr>
        <p:txBody>
          <a:bodyPr wrap="none" lIns="0" tIns="0" rIns="0" bIns="0" rtlCol="0" anchor="t"/>
          <a:lstStyle/>
          <a:p>
            <a:pPr algn="l" indent="0" marL="0">
              <a:lnSpc>
                <a:spcPts val="2300"/>
              </a:lnSpc>
              <a:buNone/>
            </a:pPr>
            <a:r>
              <a:rPr lang="en-US" sz="1850" dirty="0">
                <a:solidFill>
                  <a:srgbClr val="3C3939"/>
                </a:solidFill>
                <a:latin typeface="Raleway" pitchFamily="34" charset="0"/>
                <a:ea typeface="Raleway" pitchFamily="34" charset="-122"/>
                <a:cs typeface="Raleway" pitchFamily="34" charset="-120"/>
              </a:rPr>
              <a:t>Stability Analysis</a:t>
            </a:r>
            <a:endParaRPr lang="en-US" sz="1850" dirty="0"/>
          </a:p>
        </p:txBody>
      </p:sp>
      <p:sp>
        <p:nvSpPr>
          <p:cNvPr id="16" name="Text 13"/>
          <p:cNvSpPr/>
          <p:nvPr/>
        </p:nvSpPr>
        <p:spPr>
          <a:xfrm>
            <a:off x="6865144" y="5480447"/>
            <a:ext cx="7004566" cy="608409"/>
          </a:xfrm>
          <a:prstGeom prst="rect">
            <a:avLst/>
          </a:prstGeom>
          <a:noFill/>
          <a:ln/>
        </p:spPr>
        <p:txBody>
          <a:bodyPr wrap="square" lIns="0" tIns="0" rIns="0" bIns="0" rtlCol="0" anchor="t"/>
          <a:lstStyle/>
          <a:p>
            <a:pPr algn="l" indent="0" marL="0">
              <a:lnSpc>
                <a:spcPts val="2350"/>
              </a:lnSpc>
              <a:buNone/>
            </a:pPr>
            <a:r>
              <a:rPr lang="en-US" sz="1450" dirty="0">
                <a:solidFill>
                  <a:srgbClr val="3C3939"/>
                </a:solidFill>
                <a:latin typeface="Roboto" pitchFamily="34" charset="0"/>
                <a:ea typeface="Roboto" pitchFamily="34" charset="-122"/>
                <a:cs typeface="Roboto" pitchFamily="34" charset="-120"/>
              </a:rPr>
              <a:t>Check consistency of selected features across different data subsets and random seeds</a:t>
            </a:r>
            <a:endParaRPr lang="en-US" sz="1450" dirty="0"/>
          </a:p>
        </p:txBody>
      </p:sp>
      <p:sp>
        <p:nvSpPr>
          <p:cNvPr id="17" name="Shape 14"/>
          <p:cNvSpPr/>
          <p:nvPr/>
        </p:nvSpPr>
        <p:spPr>
          <a:xfrm>
            <a:off x="6247090" y="6469142"/>
            <a:ext cx="427911" cy="427911"/>
          </a:xfrm>
          <a:prstGeom prst="roundRect">
            <a:avLst>
              <a:gd name="adj" fmla="val 18668"/>
            </a:avLst>
          </a:prstGeom>
          <a:solidFill>
            <a:srgbClr val="E1E1EA"/>
          </a:solidFill>
          <a:ln w="7620">
            <a:solidFill>
              <a:srgbClr val="C7C7D0"/>
            </a:solidFill>
            <a:prstDash val="solid"/>
          </a:ln>
        </p:spPr>
      </p:sp>
      <p:sp>
        <p:nvSpPr>
          <p:cNvPr id="18" name="Text 15"/>
          <p:cNvSpPr/>
          <p:nvPr/>
        </p:nvSpPr>
        <p:spPr>
          <a:xfrm>
            <a:off x="6318409" y="6504801"/>
            <a:ext cx="285274" cy="356592"/>
          </a:xfrm>
          <a:prstGeom prst="rect">
            <a:avLst/>
          </a:prstGeom>
          <a:noFill/>
          <a:ln/>
        </p:spPr>
        <p:txBody>
          <a:bodyPr wrap="none" lIns="0" tIns="0" rIns="0" bIns="0" rtlCol="0" anchor="t"/>
          <a:lstStyle/>
          <a:p>
            <a:pPr algn="ctr" indent="0" marL="0">
              <a:lnSpc>
                <a:spcPts val="2200"/>
              </a:lnSpc>
              <a:buNone/>
            </a:pPr>
            <a:r>
              <a:rPr lang="en-US" sz="2200" dirty="0">
                <a:solidFill>
                  <a:srgbClr val="3C3939"/>
                </a:solidFill>
                <a:latin typeface="Raleway" pitchFamily="34" charset="0"/>
                <a:ea typeface="Raleway" pitchFamily="34" charset="-122"/>
                <a:cs typeface="Raleway" pitchFamily="34" charset="-120"/>
              </a:rPr>
              <a:t>4</a:t>
            </a:r>
            <a:endParaRPr lang="en-US" sz="2200" dirty="0"/>
          </a:p>
        </p:txBody>
      </p:sp>
      <p:sp>
        <p:nvSpPr>
          <p:cNvPr id="19" name="Text 16"/>
          <p:cNvSpPr/>
          <p:nvPr/>
        </p:nvSpPr>
        <p:spPr>
          <a:xfrm>
            <a:off x="6865144" y="6534507"/>
            <a:ext cx="2972991" cy="297180"/>
          </a:xfrm>
          <a:prstGeom prst="rect">
            <a:avLst/>
          </a:prstGeom>
          <a:noFill/>
          <a:ln/>
        </p:spPr>
        <p:txBody>
          <a:bodyPr wrap="none" lIns="0" tIns="0" rIns="0" bIns="0" rtlCol="0" anchor="t"/>
          <a:lstStyle/>
          <a:p>
            <a:pPr algn="l" indent="0" marL="0">
              <a:lnSpc>
                <a:spcPts val="2300"/>
              </a:lnSpc>
              <a:buNone/>
            </a:pPr>
            <a:r>
              <a:rPr lang="en-US" sz="1850" dirty="0">
                <a:solidFill>
                  <a:srgbClr val="3C3939"/>
                </a:solidFill>
                <a:latin typeface="Raleway" pitchFamily="34" charset="0"/>
                <a:ea typeface="Raleway" pitchFamily="34" charset="-122"/>
                <a:cs typeface="Raleway" pitchFamily="34" charset="-120"/>
              </a:rPr>
              <a:t>Interpretability Assessment</a:t>
            </a:r>
            <a:endParaRPr lang="en-US" sz="1850" dirty="0"/>
          </a:p>
        </p:txBody>
      </p:sp>
      <p:sp>
        <p:nvSpPr>
          <p:cNvPr id="20" name="Text 17"/>
          <p:cNvSpPr/>
          <p:nvPr/>
        </p:nvSpPr>
        <p:spPr>
          <a:xfrm>
            <a:off x="6865144" y="6945749"/>
            <a:ext cx="7004566" cy="608409"/>
          </a:xfrm>
          <a:prstGeom prst="rect">
            <a:avLst/>
          </a:prstGeom>
          <a:noFill/>
          <a:ln/>
        </p:spPr>
        <p:txBody>
          <a:bodyPr wrap="square" lIns="0" tIns="0" rIns="0" bIns="0" rtlCol="0" anchor="t"/>
          <a:lstStyle/>
          <a:p>
            <a:pPr algn="l" indent="0" marL="0">
              <a:lnSpc>
                <a:spcPts val="2350"/>
              </a:lnSpc>
              <a:buNone/>
            </a:pPr>
            <a:r>
              <a:rPr lang="en-US" sz="1450" dirty="0">
                <a:solidFill>
                  <a:srgbClr val="3C3939"/>
                </a:solidFill>
                <a:latin typeface="Roboto" pitchFamily="34" charset="0"/>
                <a:ea typeface="Roboto" pitchFamily="34" charset="-122"/>
                <a:cs typeface="Roboto" pitchFamily="34" charset="-120"/>
              </a:rPr>
              <a:t>Evaluate how easy it is to understand and explain the selected features to stakeholders</a:t>
            </a:r>
            <a:endParaRPr lang="en-US" sz="14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754023" y="520422"/>
            <a:ext cx="8196501" cy="589121"/>
          </a:xfrm>
          <a:prstGeom prst="rect">
            <a:avLst/>
          </a:prstGeom>
          <a:noFill/>
          <a:ln/>
        </p:spPr>
        <p:txBody>
          <a:bodyPr wrap="none" lIns="0" tIns="0" rIns="0" bIns="0" rtlCol="0" anchor="t"/>
          <a:lstStyle/>
          <a:p>
            <a:pPr algn="l" indent="0" marL="0">
              <a:lnSpc>
                <a:spcPts val="4600"/>
              </a:lnSpc>
              <a:buNone/>
            </a:pPr>
            <a:r>
              <a:rPr lang="en-US" sz="3700" dirty="0">
                <a:solidFill>
                  <a:srgbClr val="1B1B27"/>
                </a:solidFill>
                <a:latin typeface="Raleway" pitchFamily="34" charset="0"/>
                <a:ea typeface="Raleway" pitchFamily="34" charset="-122"/>
                <a:cs typeface="Raleway" pitchFamily="34" charset="-120"/>
              </a:rPr>
              <a:t>Cross-Validation for Feature Selection</a:t>
            </a:r>
            <a:endParaRPr lang="en-US" sz="3700" dirty="0"/>
          </a:p>
        </p:txBody>
      </p:sp>
      <p:sp>
        <p:nvSpPr>
          <p:cNvPr id="3" name="Shape 1"/>
          <p:cNvSpPr/>
          <p:nvPr/>
        </p:nvSpPr>
        <p:spPr>
          <a:xfrm>
            <a:off x="754023" y="1486495"/>
            <a:ext cx="13122354" cy="5709047"/>
          </a:xfrm>
          <a:prstGeom prst="roundRect">
            <a:avLst>
              <a:gd name="adj" fmla="val 1387"/>
            </a:avLst>
          </a:prstGeom>
          <a:solidFill>
            <a:srgbClr val="F2F2F2"/>
          </a:solidFill>
          <a:ln/>
        </p:spPr>
      </p:sp>
      <p:sp>
        <p:nvSpPr>
          <p:cNvPr id="4" name="Shape 2"/>
          <p:cNvSpPr/>
          <p:nvPr/>
        </p:nvSpPr>
        <p:spPr>
          <a:xfrm>
            <a:off x="744617" y="1486495"/>
            <a:ext cx="13141166" cy="5709047"/>
          </a:xfrm>
          <a:prstGeom prst="roundRect">
            <a:avLst>
              <a:gd name="adj" fmla="val 495"/>
            </a:avLst>
          </a:prstGeom>
          <a:solidFill>
            <a:srgbClr val="F2F2F2"/>
          </a:solidFill>
          <a:ln/>
        </p:spPr>
      </p:sp>
      <p:sp>
        <p:nvSpPr>
          <p:cNvPr id="5" name="Text 3"/>
          <p:cNvSpPr/>
          <p:nvPr/>
        </p:nvSpPr>
        <p:spPr>
          <a:xfrm>
            <a:off x="933093" y="1627822"/>
            <a:ext cx="12764214" cy="5426393"/>
          </a:xfrm>
          <a:prstGeom prst="rect">
            <a:avLst/>
          </a:prstGeom>
          <a:noFill/>
          <a:ln/>
        </p:spPr>
        <p:txBody>
          <a:bodyPr wrap="square" lIns="0" tIns="0" rIns="0" bIns="0" rtlCol="0" anchor="t"/>
          <a:lstStyle/>
          <a:p>
            <a:pPr algn="l" indent="0" marL="0">
              <a:lnSpc>
                <a:spcPts val="2350"/>
              </a:lnSpc>
              <a:buNone/>
            </a:pPr>
            <a:r>
              <a:rPr lang="en-US" sz="1450" dirty="0">
                <a:solidFill>
                  <a:srgbClr val="3C3939"/>
                </a:solidFill>
                <a:highlight>
                  <a:srgbClr val="F2F2F2"/>
                </a:highlight>
                <a:latin typeface="Consolas" pitchFamily="34" charset="0"/>
                <a:ea typeface="Consolas" pitchFamily="34" charset="-122"/>
                <a:cs typeface="Consolas" pitchFamily="34" charset="-120"/>
              </a:rPr>
              <a:t>from sklearn.model_selection import cross_val_score
from sklearn.tree import DecisionTreeClassifier
# Evaluate feature selection
def evaluate_features(X_selected, y):
    model = DecisionTreeClassifier(random_state=42)
    scores = cross_val_score(model, X_selected, y, cv=5)
    return scores.mean(), scores.std()
# Compare original vs selected features
original_score = evaluate_features(X, y)
selected_score = evaluate_features(X[:, indices], y)
print(f"Original CV Score: {original_score[0]:.3f} "
      f"(±{original_score[1]:.3f})")
print(f"Selected CV Score: {selected_score[0]:.3f} "
      f"(±{selected_score[1]:.3f})")
</a:t>
            </a:r>
            <a:endParaRPr lang="en-US" sz="1450" dirty="0"/>
          </a:p>
        </p:txBody>
      </p:sp>
      <p:sp>
        <p:nvSpPr>
          <p:cNvPr id="6" name="Text 4"/>
          <p:cNvSpPr/>
          <p:nvPr/>
        </p:nvSpPr>
        <p:spPr>
          <a:xfrm>
            <a:off x="754023" y="7407593"/>
            <a:ext cx="13122354" cy="301466"/>
          </a:xfrm>
          <a:prstGeom prst="rect">
            <a:avLst/>
          </a:prstGeom>
          <a:noFill/>
          <a:ln/>
        </p:spPr>
        <p:txBody>
          <a:bodyPr wrap="none" lIns="0" tIns="0" rIns="0" bIns="0" rtlCol="0" anchor="t"/>
          <a:lstStyle/>
          <a:p>
            <a:pPr algn="l" indent="0" marL="0">
              <a:lnSpc>
                <a:spcPts val="2350"/>
              </a:lnSpc>
              <a:buNone/>
            </a:pPr>
            <a:r>
              <a:rPr lang="en-US" sz="1450" dirty="0">
                <a:solidFill>
                  <a:srgbClr val="3C3939"/>
                </a:solidFill>
                <a:latin typeface="Roboto" pitchFamily="34" charset="0"/>
                <a:ea typeface="Roboto" pitchFamily="34" charset="-122"/>
                <a:cs typeface="Roboto" pitchFamily="34" charset="-120"/>
              </a:rPr>
              <a:t>Always use cross-validation during feature selection to avoid overfitting and ensure robust performance estimates.</a:t>
            </a:r>
            <a:endParaRPr lang="en-US" sz="14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693420" y="567809"/>
            <a:ext cx="7066717" cy="541734"/>
          </a:xfrm>
          <a:prstGeom prst="rect">
            <a:avLst/>
          </a:prstGeom>
          <a:noFill/>
          <a:ln/>
        </p:spPr>
        <p:txBody>
          <a:bodyPr wrap="none" lIns="0" tIns="0" rIns="0" bIns="0" rtlCol="0" anchor="t"/>
          <a:lstStyle/>
          <a:p>
            <a:pPr algn="l" indent="0" marL="0">
              <a:lnSpc>
                <a:spcPts val="4250"/>
              </a:lnSpc>
              <a:buNone/>
            </a:pPr>
            <a:r>
              <a:rPr lang="en-US" sz="3400" dirty="0">
                <a:solidFill>
                  <a:srgbClr val="1B1B27"/>
                </a:solidFill>
                <a:latin typeface="Raleway" pitchFamily="34" charset="0"/>
                <a:ea typeface="Raleway" pitchFamily="34" charset="-122"/>
                <a:cs typeface="Raleway" pitchFamily="34" charset="-120"/>
              </a:rPr>
              <a:t>Common Challenges and Solutions</a:t>
            </a:r>
            <a:endParaRPr lang="en-US" sz="3400" dirty="0"/>
          </a:p>
        </p:txBody>
      </p:sp>
      <p:sp>
        <p:nvSpPr>
          <p:cNvPr id="3" name="Shape 1"/>
          <p:cNvSpPr/>
          <p:nvPr/>
        </p:nvSpPr>
        <p:spPr>
          <a:xfrm>
            <a:off x="7303770" y="1456253"/>
            <a:ext cx="22860" cy="6205538"/>
          </a:xfrm>
          <a:prstGeom prst="roundRect">
            <a:avLst>
              <a:gd name="adj" fmla="val 318511"/>
            </a:avLst>
          </a:prstGeom>
          <a:solidFill>
            <a:srgbClr val="C7C7D0"/>
          </a:solidFill>
          <a:ln/>
        </p:spPr>
      </p:sp>
      <p:sp>
        <p:nvSpPr>
          <p:cNvPr id="4" name="Shape 2"/>
          <p:cNvSpPr/>
          <p:nvPr/>
        </p:nvSpPr>
        <p:spPr>
          <a:xfrm>
            <a:off x="670560" y="1456253"/>
            <a:ext cx="6621780" cy="1291352"/>
          </a:xfrm>
          <a:prstGeom prst="roundRect">
            <a:avLst>
              <a:gd name="adj" fmla="val 5638"/>
            </a:avLst>
          </a:prstGeom>
          <a:solidFill>
            <a:srgbClr val="E1E1EA"/>
          </a:solidFill>
          <a:ln w="7620">
            <a:solidFill>
              <a:srgbClr val="C7C7D0"/>
            </a:solidFill>
            <a:prstDash val="solid"/>
          </a:ln>
        </p:spPr>
      </p:sp>
      <p:sp>
        <p:nvSpPr>
          <p:cNvPr id="5" name="Text 3"/>
          <p:cNvSpPr/>
          <p:nvPr/>
        </p:nvSpPr>
        <p:spPr>
          <a:xfrm>
            <a:off x="4451866" y="1637228"/>
            <a:ext cx="2667119" cy="270867"/>
          </a:xfrm>
          <a:prstGeom prst="rect">
            <a:avLst/>
          </a:prstGeom>
          <a:noFill/>
          <a:ln/>
        </p:spPr>
        <p:txBody>
          <a:bodyPr wrap="none" lIns="0" tIns="0" rIns="0" bIns="0" rtlCol="0" anchor="t"/>
          <a:lstStyle/>
          <a:p>
            <a:pPr algn="r" indent="0" marL="0">
              <a:lnSpc>
                <a:spcPts val="2100"/>
              </a:lnSpc>
              <a:buNone/>
            </a:pPr>
            <a:r>
              <a:rPr lang="en-US" sz="1700" dirty="0">
                <a:solidFill>
                  <a:srgbClr val="3C3939"/>
                </a:solidFill>
                <a:latin typeface="Raleway" pitchFamily="34" charset="0"/>
                <a:ea typeface="Raleway" pitchFamily="34" charset="-122"/>
                <a:cs typeface="Raleway" pitchFamily="34" charset="-120"/>
              </a:rPr>
              <a:t>Computational Complexity</a:t>
            </a:r>
            <a:endParaRPr lang="en-US" sz="1700" dirty="0"/>
          </a:p>
        </p:txBody>
      </p:sp>
      <p:sp>
        <p:nvSpPr>
          <p:cNvPr id="6" name="Text 4"/>
          <p:cNvSpPr/>
          <p:nvPr/>
        </p:nvSpPr>
        <p:spPr>
          <a:xfrm>
            <a:off x="851535" y="2012037"/>
            <a:ext cx="6267450" cy="554593"/>
          </a:xfrm>
          <a:prstGeom prst="rect">
            <a:avLst/>
          </a:prstGeom>
          <a:noFill/>
          <a:ln/>
        </p:spPr>
        <p:txBody>
          <a:bodyPr wrap="square" lIns="0" tIns="0" rIns="0" bIns="0" rtlCol="0" anchor="t"/>
          <a:lstStyle/>
          <a:p>
            <a:pPr algn="r" indent="0" marL="0">
              <a:lnSpc>
                <a:spcPts val="2150"/>
              </a:lnSpc>
              <a:buNone/>
            </a:pPr>
            <a:r>
              <a:rPr lang="en-US" sz="1350" b="1" dirty="0">
                <a:solidFill>
                  <a:srgbClr val="3C3939"/>
                </a:solidFill>
                <a:latin typeface="Roboto" pitchFamily="34" charset="0"/>
                <a:ea typeface="Roboto" pitchFamily="34" charset="-122"/>
                <a:cs typeface="Roboto" pitchFamily="34" charset="-120"/>
              </a:rPr>
              <a:t>Challenge:</a:t>
            </a:r>
            <a:pPr algn="r" indent="0" marL="0">
              <a:lnSpc>
                <a:spcPts val="2150"/>
              </a:lnSpc>
              <a:buNone/>
            </a:pPr>
            <a:r>
              <a:rPr lang="en-US" sz="1350" dirty="0">
                <a:solidFill>
                  <a:srgbClr val="3C3939"/>
                </a:solidFill>
                <a:latin typeface="Roboto" pitchFamily="34" charset="0"/>
                <a:ea typeface="Roboto" pitchFamily="34" charset="-122"/>
                <a:cs typeface="Roboto" pitchFamily="34" charset="-120"/>
              </a:rPr>
              <a:t> Wrapper methods are slow for large datasets</a:t>
            </a:r>
            <a:endParaRPr lang="en-US" sz="1350" dirty="0"/>
          </a:p>
          <a:p>
            <a:pPr algn="r" indent="0" marL="0">
              <a:lnSpc>
                <a:spcPts val="2150"/>
              </a:lnSpc>
              <a:buNone/>
            </a:pPr>
            <a:r>
              <a:rPr lang="en-US" sz="1350" b="1" dirty="0">
                <a:solidFill>
                  <a:srgbClr val="3C3939"/>
                </a:solidFill>
                <a:latin typeface="Roboto" pitchFamily="34" charset="0"/>
                <a:ea typeface="Roboto" pitchFamily="34" charset="-122"/>
                <a:cs typeface="Roboto" pitchFamily="34" charset="-120"/>
              </a:rPr>
              <a:t>Solution:</a:t>
            </a:r>
            <a:pPr algn="r" indent="0" marL="0">
              <a:lnSpc>
                <a:spcPts val="2150"/>
              </a:lnSpc>
              <a:buNone/>
            </a:pPr>
            <a:r>
              <a:rPr lang="en-US" sz="1350" dirty="0">
                <a:solidFill>
                  <a:srgbClr val="3C3939"/>
                </a:solidFill>
                <a:latin typeface="Roboto" pitchFamily="34" charset="0"/>
                <a:ea typeface="Roboto" pitchFamily="34" charset="-122"/>
                <a:cs typeface="Roboto" pitchFamily="34" charset="-120"/>
              </a:rPr>
              <a:t> Use filter methods first or sample data for wrapper methods</a:t>
            </a:r>
            <a:endParaRPr lang="en-US" sz="1350" dirty="0"/>
          </a:p>
        </p:txBody>
      </p:sp>
      <p:sp>
        <p:nvSpPr>
          <p:cNvPr id="7" name="Shape 5"/>
          <p:cNvSpPr/>
          <p:nvPr/>
        </p:nvSpPr>
        <p:spPr>
          <a:xfrm>
            <a:off x="7338060" y="3094315"/>
            <a:ext cx="6621780" cy="1291352"/>
          </a:xfrm>
          <a:prstGeom prst="rect">
            <a:avLst/>
          </a:prstGeom>
          <a:solidFill>
            <a:srgbClr val="E1E1EA"/>
          </a:solidFill>
          <a:ln w="7620">
            <a:solidFill>
              <a:srgbClr val="C7C7D0"/>
            </a:solidFill>
            <a:prstDash val="solid"/>
          </a:ln>
        </p:spPr>
      </p:sp>
      <p:sp>
        <p:nvSpPr>
          <p:cNvPr id="8" name="Text 6"/>
          <p:cNvSpPr/>
          <p:nvPr/>
        </p:nvSpPr>
        <p:spPr>
          <a:xfrm>
            <a:off x="7511415" y="3275290"/>
            <a:ext cx="2166938" cy="270867"/>
          </a:xfrm>
          <a:prstGeom prst="rect">
            <a:avLst/>
          </a:prstGeom>
          <a:noFill/>
          <a:ln/>
        </p:spPr>
        <p:txBody>
          <a:bodyPr wrap="none" lIns="0" tIns="0" rIns="0" bIns="0" rtlCol="0" anchor="t"/>
          <a:lstStyle/>
          <a:p>
            <a:pPr algn="l" indent="0" marL="0">
              <a:lnSpc>
                <a:spcPts val="2100"/>
              </a:lnSpc>
              <a:buNone/>
            </a:pPr>
            <a:r>
              <a:rPr lang="en-US" sz="1700" dirty="0">
                <a:solidFill>
                  <a:srgbClr val="3C3939"/>
                </a:solidFill>
                <a:latin typeface="Raleway" pitchFamily="34" charset="0"/>
                <a:ea typeface="Raleway" pitchFamily="34" charset="-122"/>
                <a:cs typeface="Raleway" pitchFamily="34" charset="-120"/>
              </a:rPr>
              <a:t>Feature Interactions</a:t>
            </a:r>
            <a:endParaRPr lang="en-US" sz="1700" dirty="0"/>
          </a:p>
        </p:txBody>
      </p:sp>
      <p:sp>
        <p:nvSpPr>
          <p:cNvPr id="9" name="Text 7"/>
          <p:cNvSpPr/>
          <p:nvPr/>
        </p:nvSpPr>
        <p:spPr>
          <a:xfrm>
            <a:off x="7511415" y="3650099"/>
            <a:ext cx="6267450" cy="554593"/>
          </a:xfrm>
          <a:prstGeom prst="rect">
            <a:avLst/>
          </a:prstGeom>
          <a:noFill/>
          <a:ln/>
        </p:spPr>
        <p:txBody>
          <a:bodyPr wrap="square" lIns="0" tIns="0" rIns="0" bIns="0" rtlCol="0" anchor="t"/>
          <a:lstStyle/>
          <a:p>
            <a:pPr algn="l" indent="0" marL="0">
              <a:lnSpc>
                <a:spcPts val="2150"/>
              </a:lnSpc>
              <a:buNone/>
            </a:pPr>
            <a:r>
              <a:rPr lang="en-US" sz="1350" b="1" dirty="0">
                <a:solidFill>
                  <a:srgbClr val="3C3939"/>
                </a:solidFill>
                <a:latin typeface="Roboto" pitchFamily="34" charset="0"/>
                <a:ea typeface="Roboto" pitchFamily="34" charset="-122"/>
                <a:cs typeface="Roboto" pitchFamily="34" charset="-120"/>
              </a:rPr>
              <a:t>Challenge:</a:t>
            </a:r>
            <a:pPr algn="l" indent="0" marL="0">
              <a:lnSpc>
                <a:spcPts val="2150"/>
              </a:lnSpc>
              <a:buNone/>
            </a:pPr>
            <a:r>
              <a:rPr lang="en-US" sz="1350" dirty="0">
                <a:solidFill>
                  <a:srgbClr val="3C3939"/>
                </a:solidFill>
                <a:latin typeface="Roboto" pitchFamily="34" charset="0"/>
                <a:ea typeface="Roboto" pitchFamily="34" charset="-122"/>
                <a:cs typeface="Roboto" pitchFamily="34" charset="-120"/>
              </a:rPr>
              <a:t> Filter methods ignore feature combinations</a:t>
            </a:r>
            <a:endParaRPr lang="en-US" sz="1350" dirty="0"/>
          </a:p>
          <a:p>
            <a:pPr algn="l" indent="0" marL="0">
              <a:lnSpc>
                <a:spcPts val="2150"/>
              </a:lnSpc>
              <a:buNone/>
            </a:pPr>
            <a:r>
              <a:rPr lang="en-US" sz="1350" b="1" dirty="0">
                <a:solidFill>
                  <a:srgbClr val="3C3939"/>
                </a:solidFill>
                <a:latin typeface="Roboto" pitchFamily="34" charset="0"/>
                <a:ea typeface="Roboto" pitchFamily="34" charset="-122"/>
                <a:cs typeface="Roboto" pitchFamily="34" charset="-120"/>
              </a:rPr>
              <a:t>Solution:</a:t>
            </a:r>
            <a:pPr algn="l" indent="0" marL="0">
              <a:lnSpc>
                <a:spcPts val="2150"/>
              </a:lnSpc>
              <a:buNone/>
            </a:pPr>
            <a:r>
              <a:rPr lang="en-US" sz="1350" dirty="0">
                <a:solidFill>
                  <a:srgbClr val="3C3939"/>
                </a:solidFill>
                <a:latin typeface="Roboto" pitchFamily="34" charset="0"/>
                <a:ea typeface="Roboto" pitchFamily="34" charset="-122"/>
                <a:cs typeface="Roboto" pitchFamily="34" charset="-120"/>
              </a:rPr>
              <a:t> Use wrapper or embedded methods that consider interactions</a:t>
            </a:r>
            <a:endParaRPr lang="en-US" sz="1350" dirty="0"/>
          </a:p>
        </p:txBody>
      </p:sp>
      <p:sp>
        <p:nvSpPr>
          <p:cNvPr id="10" name="Shape 8"/>
          <p:cNvSpPr/>
          <p:nvPr/>
        </p:nvSpPr>
        <p:spPr>
          <a:xfrm>
            <a:off x="670560" y="4732377"/>
            <a:ext cx="6621780" cy="1291352"/>
          </a:xfrm>
          <a:prstGeom prst="roundRect">
            <a:avLst>
              <a:gd name="adj" fmla="val 5638"/>
            </a:avLst>
          </a:prstGeom>
          <a:solidFill>
            <a:srgbClr val="E1E1EA"/>
          </a:solidFill>
          <a:ln w="7620">
            <a:solidFill>
              <a:srgbClr val="C7C7D0"/>
            </a:solidFill>
            <a:prstDash val="solid"/>
          </a:ln>
        </p:spPr>
      </p:sp>
      <p:sp>
        <p:nvSpPr>
          <p:cNvPr id="11" name="Text 9"/>
          <p:cNvSpPr/>
          <p:nvPr/>
        </p:nvSpPr>
        <p:spPr>
          <a:xfrm>
            <a:off x="4848106" y="4913352"/>
            <a:ext cx="2270879" cy="270867"/>
          </a:xfrm>
          <a:prstGeom prst="rect">
            <a:avLst/>
          </a:prstGeom>
          <a:noFill/>
          <a:ln/>
        </p:spPr>
        <p:txBody>
          <a:bodyPr wrap="none" lIns="0" tIns="0" rIns="0" bIns="0" rtlCol="0" anchor="t"/>
          <a:lstStyle/>
          <a:p>
            <a:pPr algn="r" indent="0" marL="0">
              <a:lnSpc>
                <a:spcPts val="2100"/>
              </a:lnSpc>
              <a:buNone/>
            </a:pPr>
            <a:r>
              <a:rPr lang="en-US" sz="1700" dirty="0">
                <a:solidFill>
                  <a:srgbClr val="3C3939"/>
                </a:solidFill>
                <a:latin typeface="Raleway" pitchFamily="34" charset="0"/>
                <a:ea typeface="Raleway" pitchFamily="34" charset="-122"/>
                <a:cs typeface="Raleway" pitchFamily="34" charset="-120"/>
              </a:rPr>
              <a:t>Overfitting in Selection</a:t>
            </a:r>
            <a:endParaRPr lang="en-US" sz="1700" dirty="0"/>
          </a:p>
        </p:txBody>
      </p:sp>
      <p:sp>
        <p:nvSpPr>
          <p:cNvPr id="12" name="Text 10"/>
          <p:cNvSpPr/>
          <p:nvPr/>
        </p:nvSpPr>
        <p:spPr>
          <a:xfrm>
            <a:off x="851535" y="5288161"/>
            <a:ext cx="6267450" cy="554593"/>
          </a:xfrm>
          <a:prstGeom prst="rect">
            <a:avLst/>
          </a:prstGeom>
          <a:noFill/>
          <a:ln/>
        </p:spPr>
        <p:txBody>
          <a:bodyPr wrap="square" lIns="0" tIns="0" rIns="0" bIns="0" rtlCol="0" anchor="t"/>
          <a:lstStyle/>
          <a:p>
            <a:pPr algn="r" indent="0" marL="0">
              <a:lnSpc>
                <a:spcPts val="2150"/>
              </a:lnSpc>
              <a:buNone/>
            </a:pPr>
            <a:r>
              <a:rPr lang="en-US" sz="1350" b="1" dirty="0">
                <a:solidFill>
                  <a:srgbClr val="3C3939"/>
                </a:solidFill>
                <a:latin typeface="Roboto" pitchFamily="34" charset="0"/>
                <a:ea typeface="Roboto" pitchFamily="34" charset="-122"/>
                <a:cs typeface="Roboto" pitchFamily="34" charset="-120"/>
              </a:rPr>
              <a:t>Challenge:</a:t>
            </a:r>
            <a:pPr algn="r" indent="0" marL="0">
              <a:lnSpc>
                <a:spcPts val="2150"/>
              </a:lnSpc>
              <a:buNone/>
            </a:pPr>
            <a:r>
              <a:rPr lang="en-US" sz="1350" dirty="0">
                <a:solidFill>
                  <a:srgbClr val="3C3939"/>
                </a:solidFill>
                <a:latin typeface="Roboto" pitchFamily="34" charset="0"/>
                <a:ea typeface="Roboto" pitchFamily="34" charset="-122"/>
                <a:cs typeface="Roboto" pitchFamily="34" charset="-120"/>
              </a:rPr>
              <a:t> Features work well only on training data</a:t>
            </a:r>
            <a:endParaRPr lang="en-US" sz="1350" dirty="0"/>
          </a:p>
          <a:p>
            <a:pPr algn="r" indent="0" marL="0">
              <a:lnSpc>
                <a:spcPts val="2150"/>
              </a:lnSpc>
              <a:buNone/>
            </a:pPr>
            <a:r>
              <a:rPr lang="en-US" sz="1350" b="1" dirty="0">
                <a:solidFill>
                  <a:srgbClr val="3C3939"/>
                </a:solidFill>
                <a:latin typeface="Roboto" pitchFamily="34" charset="0"/>
                <a:ea typeface="Roboto" pitchFamily="34" charset="-122"/>
                <a:cs typeface="Roboto" pitchFamily="34" charset="-120"/>
              </a:rPr>
              <a:t>Solution:</a:t>
            </a:r>
            <a:pPr algn="r" indent="0" marL="0">
              <a:lnSpc>
                <a:spcPts val="2150"/>
              </a:lnSpc>
              <a:buNone/>
            </a:pPr>
            <a:r>
              <a:rPr lang="en-US" sz="1350" dirty="0">
                <a:solidFill>
                  <a:srgbClr val="3C3939"/>
                </a:solidFill>
                <a:latin typeface="Roboto" pitchFamily="34" charset="0"/>
                <a:ea typeface="Roboto" pitchFamily="34" charset="-122"/>
                <a:cs typeface="Roboto" pitchFamily="34" charset="-120"/>
              </a:rPr>
              <a:t> Use nested cross-validation during feature selection</a:t>
            </a:r>
            <a:endParaRPr lang="en-US" sz="1350" dirty="0"/>
          </a:p>
        </p:txBody>
      </p:sp>
      <p:sp>
        <p:nvSpPr>
          <p:cNvPr id="13" name="Shape 11"/>
          <p:cNvSpPr/>
          <p:nvPr/>
        </p:nvSpPr>
        <p:spPr>
          <a:xfrm>
            <a:off x="7338060" y="6370439"/>
            <a:ext cx="6621780" cy="1291352"/>
          </a:xfrm>
          <a:prstGeom prst="rect">
            <a:avLst/>
          </a:prstGeom>
          <a:solidFill>
            <a:srgbClr val="E1E1EA"/>
          </a:solidFill>
          <a:ln w="7620">
            <a:solidFill>
              <a:srgbClr val="C7C7D0"/>
            </a:solidFill>
            <a:prstDash val="solid"/>
          </a:ln>
        </p:spPr>
      </p:sp>
      <p:sp>
        <p:nvSpPr>
          <p:cNvPr id="14" name="Text 12"/>
          <p:cNvSpPr/>
          <p:nvPr/>
        </p:nvSpPr>
        <p:spPr>
          <a:xfrm>
            <a:off x="7511415" y="6551414"/>
            <a:ext cx="3065264" cy="270867"/>
          </a:xfrm>
          <a:prstGeom prst="rect">
            <a:avLst/>
          </a:prstGeom>
          <a:noFill/>
          <a:ln/>
        </p:spPr>
        <p:txBody>
          <a:bodyPr wrap="none" lIns="0" tIns="0" rIns="0" bIns="0" rtlCol="0" anchor="t"/>
          <a:lstStyle/>
          <a:p>
            <a:pPr algn="l" indent="0" marL="0">
              <a:lnSpc>
                <a:spcPts val="2100"/>
              </a:lnSpc>
              <a:buNone/>
            </a:pPr>
            <a:r>
              <a:rPr lang="en-US" sz="1700" dirty="0">
                <a:solidFill>
                  <a:srgbClr val="3C3939"/>
                </a:solidFill>
                <a:latin typeface="Raleway" pitchFamily="34" charset="0"/>
                <a:ea typeface="Raleway" pitchFamily="34" charset="-122"/>
                <a:cs typeface="Raleway" pitchFamily="34" charset="-120"/>
              </a:rPr>
              <a:t>Interpretability vs Performance</a:t>
            </a:r>
            <a:endParaRPr lang="en-US" sz="1700" dirty="0"/>
          </a:p>
        </p:txBody>
      </p:sp>
      <p:sp>
        <p:nvSpPr>
          <p:cNvPr id="15" name="Text 13"/>
          <p:cNvSpPr/>
          <p:nvPr/>
        </p:nvSpPr>
        <p:spPr>
          <a:xfrm>
            <a:off x="7511415" y="6926223"/>
            <a:ext cx="6267450" cy="554593"/>
          </a:xfrm>
          <a:prstGeom prst="rect">
            <a:avLst/>
          </a:prstGeom>
          <a:noFill/>
          <a:ln/>
        </p:spPr>
        <p:txBody>
          <a:bodyPr wrap="square" lIns="0" tIns="0" rIns="0" bIns="0" rtlCol="0" anchor="t"/>
          <a:lstStyle/>
          <a:p>
            <a:pPr algn="l" indent="0" marL="0">
              <a:lnSpc>
                <a:spcPts val="2150"/>
              </a:lnSpc>
              <a:buNone/>
            </a:pPr>
            <a:r>
              <a:rPr lang="en-US" sz="1350" b="1" dirty="0">
                <a:solidFill>
                  <a:srgbClr val="3C3939"/>
                </a:solidFill>
                <a:latin typeface="Roboto" pitchFamily="34" charset="0"/>
                <a:ea typeface="Roboto" pitchFamily="34" charset="-122"/>
                <a:cs typeface="Roboto" pitchFamily="34" charset="-120"/>
              </a:rPr>
              <a:t>Challenge:</a:t>
            </a:r>
            <a:pPr algn="l" indent="0" marL="0">
              <a:lnSpc>
                <a:spcPts val="2150"/>
              </a:lnSpc>
              <a:buNone/>
            </a:pPr>
            <a:r>
              <a:rPr lang="en-US" sz="1350" dirty="0">
                <a:solidFill>
                  <a:srgbClr val="3C3939"/>
                </a:solidFill>
                <a:latin typeface="Roboto" pitchFamily="34" charset="0"/>
                <a:ea typeface="Roboto" pitchFamily="34" charset="-122"/>
                <a:cs typeface="Roboto" pitchFamily="34" charset="-120"/>
              </a:rPr>
              <a:t> Complex methods sacrifice explainability</a:t>
            </a:r>
            <a:endParaRPr lang="en-US" sz="1350" dirty="0"/>
          </a:p>
          <a:p>
            <a:pPr algn="l" indent="0" marL="0">
              <a:lnSpc>
                <a:spcPts val="2150"/>
              </a:lnSpc>
              <a:buNone/>
            </a:pPr>
            <a:r>
              <a:rPr lang="en-US" sz="1350" b="1" dirty="0">
                <a:solidFill>
                  <a:srgbClr val="3C3939"/>
                </a:solidFill>
                <a:latin typeface="Roboto" pitchFamily="34" charset="0"/>
                <a:ea typeface="Roboto" pitchFamily="34" charset="-122"/>
                <a:cs typeface="Roboto" pitchFamily="34" charset="-120"/>
              </a:rPr>
              <a:t>Solution:</a:t>
            </a:r>
            <a:pPr algn="l" indent="0" marL="0">
              <a:lnSpc>
                <a:spcPts val="2150"/>
              </a:lnSpc>
              <a:buNone/>
            </a:pPr>
            <a:r>
              <a:rPr lang="en-US" sz="1350" dirty="0">
                <a:solidFill>
                  <a:srgbClr val="3C3939"/>
                </a:solidFill>
                <a:latin typeface="Roboto" pitchFamily="34" charset="0"/>
                <a:ea typeface="Roboto" pitchFamily="34" charset="-122"/>
                <a:cs typeface="Roboto" pitchFamily="34" charset="-120"/>
              </a:rPr>
              <a:t> Balance between performance gains and interpretability needs</a:t>
            </a:r>
            <a:endParaRPr lang="en-US" sz="13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793790" y="1323856"/>
            <a:ext cx="5534382" cy="620078"/>
          </a:xfrm>
          <a:prstGeom prst="rect">
            <a:avLst/>
          </a:prstGeom>
          <a:noFill/>
          <a:ln/>
        </p:spPr>
        <p:txBody>
          <a:bodyPr wrap="none" lIns="0" tIns="0" rIns="0" bIns="0" rtlCol="0" anchor="t"/>
          <a:lstStyle/>
          <a:p>
            <a:pPr algn="l" indent="0" marL="0">
              <a:lnSpc>
                <a:spcPts val="4850"/>
              </a:lnSpc>
              <a:buNone/>
            </a:pPr>
            <a:r>
              <a:rPr lang="en-US" sz="3900" dirty="0">
                <a:solidFill>
                  <a:srgbClr val="1B1B27"/>
                </a:solidFill>
                <a:latin typeface="Raleway" pitchFamily="34" charset="0"/>
                <a:ea typeface="Raleway" pitchFamily="34" charset="-122"/>
                <a:cs typeface="Raleway" pitchFamily="34" charset="-120"/>
              </a:rPr>
              <a:t>Real-World Applications</a:t>
            </a:r>
            <a:endParaRPr lang="en-US" sz="3900" dirty="0"/>
          </a:p>
        </p:txBody>
      </p:sp>
      <p:sp>
        <p:nvSpPr>
          <p:cNvPr id="3" name="Text 1"/>
          <p:cNvSpPr/>
          <p:nvPr/>
        </p:nvSpPr>
        <p:spPr>
          <a:xfrm>
            <a:off x="2254091" y="2716649"/>
            <a:ext cx="2480905" cy="310158"/>
          </a:xfrm>
          <a:prstGeom prst="rect">
            <a:avLst/>
          </a:prstGeom>
          <a:noFill/>
          <a:ln/>
        </p:spPr>
        <p:txBody>
          <a:bodyPr wrap="none" lIns="0" tIns="0" rIns="0" bIns="0" rtlCol="0" anchor="t"/>
          <a:lstStyle/>
          <a:p>
            <a:pPr algn="r" indent="0" marL="0">
              <a:lnSpc>
                <a:spcPts val="2400"/>
              </a:lnSpc>
              <a:buNone/>
            </a:pPr>
            <a:r>
              <a:rPr lang="en-US" sz="1950" dirty="0">
                <a:solidFill>
                  <a:srgbClr val="3C3939"/>
                </a:solidFill>
                <a:latin typeface="Raleway" pitchFamily="34" charset="0"/>
                <a:ea typeface="Raleway" pitchFamily="34" charset="-122"/>
                <a:cs typeface="Raleway" pitchFamily="34" charset="-120"/>
              </a:rPr>
              <a:t>Text Mining</a:t>
            </a:r>
            <a:endParaRPr lang="en-US" sz="1950" dirty="0"/>
          </a:p>
        </p:txBody>
      </p:sp>
      <p:sp>
        <p:nvSpPr>
          <p:cNvPr id="4" name="Text 2"/>
          <p:cNvSpPr/>
          <p:nvPr/>
        </p:nvSpPr>
        <p:spPr>
          <a:xfrm>
            <a:off x="793790" y="3145869"/>
            <a:ext cx="3941207" cy="952619"/>
          </a:xfrm>
          <a:prstGeom prst="rect">
            <a:avLst/>
          </a:prstGeom>
          <a:noFill/>
          <a:ln/>
        </p:spPr>
        <p:txBody>
          <a:bodyPr wrap="square" lIns="0" tIns="0" rIns="0" bIns="0" rtlCol="0" anchor="t"/>
          <a:lstStyle/>
          <a:p>
            <a:pPr algn="r" indent="0" marL="0">
              <a:lnSpc>
                <a:spcPts val="2500"/>
              </a:lnSpc>
              <a:buNone/>
            </a:pPr>
            <a:r>
              <a:rPr lang="en-US" sz="1550" dirty="0">
                <a:solidFill>
                  <a:srgbClr val="3C3939"/>
                </a:solidFill>
                <a:latin typeface="Roboto" pitchFamily="34" charset="0"/>
                <a:ea typeface="Roboto" pitchFamily="34" charset="-122"/>
                <a:cs typeface="Roboto" pitchFamily="34" charset="-120"/>
              </a:rPr>
              <a:t>Feature selection for document classification, PCA for topic modeling, sentiment analysis</a:t>
            </a:r>
            <a:endParaRPr lang="en-US" sz="1550" dirty="0"/>
          </a:p>
        </p:txBody>
      </p:sp>
      <p:pic>
        <p:nvPicPr>
          <p:cNvPr id="5" name="Image 0" descr="preencoded.png">    </p:cNvPr>
          <p:cNvPicPr>
            <a:picLocks noChangeAspect="1"/>
          </p:cNvPicPr>
          <p:nvPr/>
        </p:nvPicPr>
        <p:blipFill>
          <a:blip r:embed="rId1"/>
          <a:stretch>
            <a:fillRect/>
          </a:stretch>
        </p:blipFill>
        <p:spPr>
          <a:xfrm>
            <a:off x="5032653" y="2340769"/>
            <a:ext cx="4564975" cy="4564975"/>
          </a:xfrm>
          <a:prstGeom prst="rect">
            <a:avLst/>
          </a:prstGeom>
        </p:spPr>
      </p:pic>
      <p:pic>
        <p:nvPicPr>
          <p:cNvPr id="6" name="Image 1"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874008" y="3535501"/>
            <a:ext cx="296942" cy="296942"/>
          </a:xfrm>
          <a:prstGeom prst="rect">
            <a:avLst/>
          </a:prstGeom>
        </p:spPr>
      </p:pic>
      <p:sp>
        <p:nvSpPr>
          <p:cNvPr id="7" name="Text 3"/>
          <p:cNvSpPr/>
          <p:nvPr/>
        </p:nvSpPr>
        <p:spPr>
          <a:xfrm>
            <a:off x="9895284" y="2417207"/>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3C3939"/>
                </a:solidFill>
                <a:latin typeface="Raleway" pitchFamily="34" charset="0"/>
                <a:ea typeface="Raleway" pitchFamily="34" charset="-122"/>
                <a:cs typeface="Raleway" pitchFamily="34" charset="-120"/>
              </a:rPr>
              <a:t>Image Processing</a:t>
            </a:r>
            <a:endParaRPr lang="en-US" sz="1950" dirty="0"/>
          </a:p>
        </p:txBody>
      </p:sp>
      <p:sp>
        <p:nvSpPr>
          <p:cNvPr id="8" name="Text 4"/>
          <p:cNvSpPr/>
          <p:nvPr/>
        </p:nvSpPr>
        <p:spPr>
          <a:xfrm>
            <a:off x="9895284" y="2846427"/>
            <a:ext cx="3941326" cy="635079"/>
          </a:xfrm>
          <a:prstGeom prst="rect">
            <a:avLst/>
          </a:prstGeom>
          <a:noFill/>
          <a:ln/>
        </p:spPr>
        <p:txBody>
          <a:bodyPr wrap="squar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PCA for face recognition, feature extraction for object detection, image compression</a:t>
            </a:r>
            <a:endParaRPr lang="en-US" sz="1550" dirty="0"/>
          </a:p>
        </p:txBody>
      </p:sp>
      <p:pic>
        <p:nvPicPr>
          <p:cNvPr id="9" name="Image 2" descr="preencoded.png">    </p:cNvPr>
          <p:cNvPicPr>
            <a:picLocks noChangeAspect="1"/>
          </p:cNvPicPr>
          <p:nvPr/>
        </p:nvPicPr>
        <p:blipFill>
          <a:blip r:embed="rId4"/>
          <a:stretch>
            <a:fillRect/>
          </a:stretch>
        </p:blipFill>
        <p:spPr>
          <a:xfrm>
            <a:off x="5032653" y="2340769"/>
            <a:ext cx="4564975" cy="4564975"/>
          </a:xfrm>
          <a:prstGeom prst="rect">
            <a:avLst/>
          </a:prstGeom>
        </p:spPr>
      </p:pic>
      <p:pic>
        <p:nvPicPr>
          <p:cNvPr id="10" name="Image 3"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660303" y="2955072"/>
            <a:ext cx="296942" cy="296942"/>
          </a:xfrm>
          <a:prstGeom prst="rect">
            <a:avLst/>
          </a:prstGeom>
        </p:spPr>
      </p:pic>
      <p:sp>
        <p:nvSpPr>
          <p:cNvPr id="11" name="Text 5"/>
          <p:cNvSpPr/>
          <p:nvPr/>
        </p:nvSpPr>
        <p:spPr>
          <a:xfrm>
            <a:off x="9994463" y="3932277"/>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3C3939"/>
                </a:solidFill>
                <a:latin typeface="Raleway" pitchFamily="34" charset="0"/>
                <a:ea typeface="Raleway" pitchFamily="34" charset="-122"/>
                <a:cs typeface="Raleway" pitchFamily="34" charset="-120"/>
              </a:rPr>
              <a:t>Bioinformatics</a:t>
            </a:r>
            <a:endParaRPr lang="en-US" sz="1950" dirty="0"/>
          </a:p>
        </p:txBody>
      </p:sp>
      <p:sp>
        <p:nvSpPr>
          <p:cNvPr id="12" name="Text 6"/>
          <p:cNvSpPr/>
          <p:nvPr/>
        </p:nvSpPr>
        <p:spPr>
          <a:xfrm>
            <a:off x="9994463" y="4361498"/>
            <a:ext cx="3842147" cy="952619"/>
          </a:xfrm>
          <a:prstGeom prst="rect">
            <a:avLst/>
          </a:prstGeom>
          <a:noFill/>
          <a:ln/>
        </p:spPr>
        <p:txBody>
          <a:bodyPr wrap="squar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Gene selection for disease prediction, microarray data analysis, protein classification</a:t>
            </a:r>
            <a:endParaRPr lang="en-US" sz="1550" dirty="0"/>
          </a:p>
        </p:txBody>
      </p:sp>
      <p:pic>
        <p:nvPicPr>
          <p:cNvPr id="13" name="Image 4" descr="preencoded.png">    </p:cNvPr>
          <p:cNvPicPr>
            <a:picLocks noChangeAspect="1"/>
          </p:cNvPicPr>
          <p:nvPr/>
        </p:nvPicPr>
        <p:blipFill>
          <a:blip r:embed="rId7"/>
          <a:stretch>
            <a:fillRect/>
          </a:stretch>
        </p:blipFill>
        <p:spPr>
          <a:xfrm>
            <a:off x="5032653" y="2340769"/>
            <a:ext cx="4564975" cy="4564975"/>
          </a:xfrm>
          <a:prstGeom prst="rect">
            <a:avLst/>
          </a:prstGeom>
        </p:spPr>
      </p:pic>
      <p:pic>
        <p:nvPicPr>
          <p:cNvPr id="14" name="Image 5" descr="preencoded.png">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764250" y="4474666"/>
            <a:ext cx="296942" cy="296942"/>
          </a:xfrm>
          <a:prstGeom prst="rect">
            <a:avLst/>
          </a:prstGeom>
        </p:spPr>
      </p:pic>
      <p:sp>
        <p:nvSpPr>
          <p:cNvPr id="15" name="Text 7"/>
          <p:cNvSpPr/>
          <p:nvPr/>
        </p:nvSpPr>
        <p:spPr>
          <a:xfrm>
            <a:off x="9895284" y="5764887"/>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3C3939"/>
                </a:solidFill>
                <a:latin typeface="Raleway" pitchFamily="34" charset="0"/>
                <a:ea typeface="Raleway" pitchFamily="34" charset="-122"/>
                <a:cs typeface="Raleway" pitchFamily="34" charset="-120"/>
              </a:rPr>
              <a:t>Finance</a:t>
            </a:r>
            <a:endParaRPr lang="en-US" sz="1950" dirty="0"/>
          </a:p>
        </p:txBody>
      </p:sp>
      <p:sp>
        <p:nvSpPr>
          <p:cNvPr id="16" name="Text 8"/>
          <p:cNvSpPr/>
          <p:nvPr/>
        </p:nvSpPr>
        <p:spPr>
          <a:xfrm>
            <a:off x="9895284" y="6194108"/>
            <a:ext cx="3941326" cy="635079"/>
          </a:xfrm>
          <a:prstGeom prst="rect">
            <a:avLst/>
          </a:prstGeom>
          <a:noFill/>
          <a:ln/>
        </p:spPr>
        <p:txBody>
          <a:bodyPr wrap="squar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Credit scoring, risk factor analysis, portfolio optimization, fraud detection</a:t>
            </a:r>
            <a:endParaRPr lang="en-US" sz="1550" dirty="0"/>
          </a:p>
        </p:txBody>
      </p:sp>
      <p:pic>
        <p:nvPicPr>
          <p:cNvPr id="17" name="Image 6" descr="preencoded.png">    </p:cNvPr>
          <p:cNvPicPr>
            <a:picLocks noChangeAspect="1"/>
          </p:cNvPicPr>
          <p:nvPr/>
        </p:nvPicPr>
        <p:blipFill>
          <a:blip r:embed="rId10"/>
          <a:stretch>
            <a:fillRect/>
          </a:stretch>
        </p:blipFill>
        <p:spPr>
          <a:xfrm>
            <a:off x="5032653" y="2340769"/>
            <a:ext cx="4564975" cy="4564975"/>
          </a:xfrm>
          <a:prstGeom prst="rect">
            <a:avLst/>
          </a:prstGeom>
        </p:spPr>
      </p:pic>
      <p:pic>
        <p:nvPicPr>
          <p:cNvPr id="18" name="Image 7" descr="preencoded.png">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660303" y="5994261"/>
            <a:ext cx="296942" cy="296942"/>
          </a:xfrm>
          <a:prstGeom prst="rect">
            <a:avLst/>
          </a:prstGeom>
        </p:spPr>
      </p:pic>
      <p:sp>
        <p:nvSpPr>
          <p:cNvPr id="19" name="Text 9"/>
          <p:cNvSpPr/>
          <p:nvPr/>
        </p:nvSpPr>
        <p:spPr>
          <a:xfrm>
            <a:off x="1650444" y="5147905"/>
            <a:ext cx="3084552" cy="310158"/>
          </a:xfrm>
          <a:prstGeom prst="rect">
            <a:avLst/>
          </a:prstGeom>
          <a:noFill/>
          <a:ln/>
        </p:spPr>
        <p:txBody>
          <a:bodyPr wrap="none" lIns="0" tIns="0" rIns="0" bIns="0" rtlCol="0" anchor="t"/>
          <a:lstStyle/>
          <a:p>
            <a:pPr algn="r" indent="0" marL="0">
              <a:lnSpc>
                <a:spcPts val="2400"/>
              </a:lnSpc>
              <a:buNone/>
            </a:pPr>
            <a:r>
              <a:rPr lang="en-US" sz="1950" dirty="0">
                <a:solidFill>
                  <a:srgbClr val="3C3939"/>
                </a:solidFill>
                <a:latin typeface="Raleway" pitchFamily="34" charset="0"/>
                <a:ea typeface="Raleway" pitchFamily="34" charset="-122"/>
                <a:cs typeface="Raleway" pitchFamily="34" charset="-120"/>
              </a:rPr>
              <a:t>Recommendation Systems</a:t>
            </a:r>
            <a:endParaRPr lang="en-US" sz="1950" dirty="0"/>
          </a:p>
        </p:txBody>
      </p:sp>
      <p:sp>
        <p:nvSpPr>
          <p:cNvPr id="20" name="Text 10"/>
          <p:cNvSpPr/>
          <p:nvPr/>
        </p:nvSpPr>
        <p:spPr>
          <a:xfrm>
            <a:off x="793790" y="5577126"/>
            <a:ext cx="3941207" cy="952619"/>
          </a:xfrm>
          <a:prstGeom prst="rect">
            <a:avLst/>
          </a:prstGeom>
          <a:noFill/>
          <a:ln/>
        </p:spPr>
        <p:txBody>
          <a:bodyPr wrap="square" lIns="0" tIns="0" rIns="0" bIns="0" rtlCol="0" anchor="t"/>
          <a:lstStyle/>
          <a:p>
            <a:pPr algn="r" indent="0" marL="0">
              <a:lnSpc>
                <a:spcPts val="2500"/>
              </a:lnSpc>
              <a:buNone/>
            </a:pPr>
            <a:r>
              <a:rPr lang="en-US" sz="1550" dirty="0">
                <a:solidFill>
                  <a:srgbClr val="3C3939"/>
                </a:solidFill>
                <a:latin typeface="Roboto" pitchFamily="34" charset="0"/>
                <a:ea typeface="Roboto" pitchFamily="34" charset="-122"/>
                <a:cs typeface="Roboto" pitchFamily="34" charset="-120"/>
              </a:rPr>
              <a:t>Feature extraction from user-item interactions, collaborative filtering, content-based filtering</a:t>
            </a:r>
            <a:endParaRPr lang="en-US" sz="1550" dirty="0"/>
          </a:p>
        </p:txBody>
      </p:sp>
      <p:pic>
        <p:nvPicPr>
          <p:cNvPr id="21" name="Image 8" descr="preencoded.png">    </p:cNvPr>
          <p:cNvPicPr>
            <a:picLocks noChangeAspect="1"/>
          </p:cNvPicPr>
          <p:nvPr/>
        </p:nvPicPr>
        <p:blipFill>
          <a:blip r:embed="rId13"/>
          <a:stretch>
            <a:fillRect/>
          </a:stretch>
        </p:blipFill>
        <p:spPr>
          <a:xfrm>
            <a:off x="5032653" y="2340769"/>
            <a:ext cx="4564975" cy="4564975"/>
          </a:xfrm>
          <a:prstGeom prst="rect">
            <a:avLst/>
          </a:prstGeom>
        </p:spPr>
      </p:pic>
      <p:pic>
        <p:nvPicPr>
          <p:cNvPr id="22" name="Image 9" descr="preencoded.png">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5874008" y="5413831"/>
            <a:ext cx="296942" cy="296942"/>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793790" y="1885950"/>
            <a:ext cx="11451312" cy="620078"/>
          </a:xfrm>
          <a:prstGeom prst="rect">
            <a:avLst/>
          </a:prstGeom>
          <a:noFill/>
          <a:ln/>
        </p:spPr>
        <p:txBody>
          <a:bodyPr wrap="none" lIns="0" tIns="0" rIns="0" bIns="0" rtlCol="0" anchor="t"/>
          <a:lstStyle/>
          <a:p>
            <a:pPr algn="l" indent="0" marL="0">
              <a:lnSpc>
                <a:spcPts val="4850"/>
              </a:lnSpc>
              <a:buNone/>
            </a:pPr>
            <a:r>
              <a:rPr lang="en-US" sz="3900" dirty="0">
                <a:solidFill>
                  <a:srgbClr val="1B1B27"/>
                </a:solidFill>
                <a:latin typeface="Raleway" pitchFamily="34" charset="0"/>
                <a:ea typeface="Raleway" pitchFamily="34" charset="-122"/>
                <a:cs typeface="Raleway" pitchFamily="34" charset="-120"/>
              </a:rPr>
              <a:t>Comparison of Dimensionality Reduction Methods</a:t>
            </a:r>
            <a:endParaRPr lang="en-US" sz="3900" dirty="0"/>
          </a:p>
        </p:txBody>
      </p:sp>
      <p:sp>
        <p:nvSpPr>
          <p:cNvPr id="3" name="Shape 1"/>
          <p:cNvSpPr/>
          <p:nvPr/>
        </p:nvSpPr>
        <p:spPr>
          <a:xfrm>
            <a:off x="793790" y="2902863"/>
            <a:ext cx="13042821" cy="3440668"/>
          </a:xfrm>
          <a:prstGeom prst="roundRect">
            <a:avLst>
              <a:gd name="adj" fmla="val 2423"/>
            </a:avLst>
          </a:prstGeom>
          <a:noFill/>
          <a:ln w="7620">
            <a:solidFill>
              <a:srgbClr val="000000">
                <a:alpha val="8000"/>
              </a:srgbClr>
            </a:solidFill>
            <a:prstDash val="solid"/>
          </a:ln>
        </p:spPr>
      </p:sp>
      <p:sp>
        <p:nvSpPr>
          <p:cNvPr id="4" name="Shape 2"/>
          <p:cNvSpPr/>
          <p:nvPr/>
        </p:nvSpPr>
        <p:spPr>
          <a:xfrm>
            <a:off x="801410" y="2910483"/>
            <a:ext cx="13027581" cy="570905"/>
          </a:xfrm>
          <a:prstGeom prst="rect">
            <a:avLst/>
          </a:prstGeom>
          <a:solidFill>
            <a:srgbClr val="FFFFFF">
              <a:alpha val="4000"/>
            </a:srgbClr>
          </a:solidFill>
          <a:ln/>
        </p:spPr>
      </p:sp>
      <p:sp>
        <p:nvSpPr>
          <p:cNvPr id="5" name="Text 3"/>
          <p:cNvSpPr/>
          <p:nvPr/>
        </p:nvSpPr>
        <p:spPr>
          <a:xfrm>
            <a:off x="1000125" y="3037165"/>
            <a:ext cx="1553528" cy="317540"/>
          </a:xfrm>
          <a:prstGeom prst="rect">
            <a:avLst/>
          </a:prstGeom>
          <a:noFill/>
          <a:ln/>
        </p:spPr>
        <p:txBody>
          <a:bodyPr wrap="none" lIns="0" tIns="0" rIns="0" bIns="0" rtlCol="0" anchor="t"/>
          <a:lstStyle/>
          <a:p>
            <a:pPr algn="l" indent="0" marL="0">
              <a:lnSpc>
                <a:spcPts val="2500"/>
              </a:lnSpc>
              <a:buNone/>
            </a:pPr>
            <a:r>
              <a:rPr lang="en-US" sz="1550" b="1" dirty="0">
                <a:solidFill>
                  <a:srgbClr val="3C3939"/>
                </a:solidFill>
                <a:latin typeface="Roboto" pitchFamily="34" charset="0"/>
                <a:ea typeface="Roboto" pitchFamily="34" charset="-122"/>
                <a:cs typeface="Roboto" pitchFamily="34" charset="-120"/>
              </a:rPr>
              <a:t>Method</a:t>
            </a:r>
            <a:endParaRPr lang="en-US" sz="1550" dirty="0"/>
          </a:p>
        </p:txBody>
      </p:sp>
      <p:sp>
        <p:nvSpPr>
          <p:cNvPr id="6" name="Text 4"/>
          <p:cNvSpPr/>
          <p:nvPr/>
        </p:nvSpPr>
        <p:spPr>
          <a:xfrm>
            <a:off x="2957989" y="3037165"/>
            <a:ext cx="1549717" cy="317540"/>
          </a:xfrm>
          <a:prstGeom prst="rect">
            <a:avLst/>
          </a:prstGeom>
          <a:noFill/>
          <a:ln/>
        </p:spPr>
        <p:txBody>
          <a:bodyPr wrap="none" lIns="0" tIns="0" rIns="0" bIns="0" rtlCol="0" anchor="t"/>
          <a:lstStyle/>
          <a:p>
            <a:pPr algn="l" indent="0" marL="0">
              <a:lnSpc>
                <a:spcPts val="2500"/>
              </a:lnSpc>
              <a:buNone/>
            </a:pPr>
            <a:r>
              <a:rPr lang="en-US" sz="1550" b="1" dirty="0">
                <a:solidFill>
                  <a:srgbClr val="3C3939"/>
                </a:solidFill>
                <a:latin typeface="Roboto" pitchFamily="34" charset="0"/>
                <a:ea typeface="Roboto" pitchFamily="34" charset="-122"/>
                <a:cs typeface="Roboto" pitchFamily="34" charset="-120"/>
              </a:rPr>
              <a:t>Type</a:t>
            </a:r>
            <a:endParaRPr lang="en-US" sz="1550" dirty="0"/>
          </a:p>
        </p:txBody>
      </p:sp>
      <p:sp>
        <p:nvSpPr>
          <p:cNvPr id="7" name="Text 5"/>
          <p:cNvSpPr/>
          <p:nvPr/>
        </p:nvSpPr>
        <p:spPr>
          <a:xfrm>
            <a:off x="4912043" y="3037165"/>
            <a:ext cx="1549717" cy="317540"/>
          </a:xfrm>
          <a:prstGeom prst="rect">
            <a:avLst/>
          </a:prstGeom>
          <a:noFill/>
          <a:ln/>
        </p:spPr>
        <p:txBody>
          <a:bodyPr wrap="none" lIns="0" tIns="0" rIns="0" bIns="0" rtlCol="0" anchor="t"/>
          <a:lstStyle/>
          <a:p>
            <a:pPr algn="l" indent="0" marL="0">
              <a:lnSpc>
                <a:spcPts val="2500"/>
              </a:lnSpc>
              <a:buNone/>
            </a:pPr>
            <a:r>
              <a:rPr lang="en-US" sz="1550" b="1" dirty="0">
                <a:solidFill>
                  <a:srgbClr val="3C3939"/>
                </a:solidFill>
                <a:latin typeface="Roboto" pitchFamily="34" charset="0"/>
                <a:ea typeface="Roboto" pitchFamily="34" charset="-122"/>
                <a:cs typeface="Roboto" pitchFamily="34" charset="-120"/>
              </a:rPr>
              <a:t>Supervision</a:t>
            </a:r>
            <a:endParaRPr lang="en-US" sz="1550" dirty="0"/>
          </a:p>
        </p:txBody>
      </p:sp>
      <p:sp>
        <p:nvSpPr>
          <p:cNvPr id="8" name="Text 6"/>
          <p:cNvSpPr/>
          <p:nvPr/>
        </p:nvSpPr>
        <p:spPr>
          <a:xfrm>
            <a:off x="6866096" y="3037165"/>
            <a:ext cx="2852499" cy="317540"/>
          </a:xfrm>
          <a:prstGeom prst="rect">
            <a:avLst/>
          </a:prstGeom>
          <a:noFill/>
          <a:ln/>
        </p:spPr>
        <p:txBody>
          <a:bodyPr wrap="none" lIns="0" tIns="0" rIns="0" bIns="0" rtlCol="0" anchor="t"/>
          <a:lstStyle/>
          <a:p>
            <a:pPr algn="l" indent="0" marL="0">
              <a:lnSpc>
                <a:spcPts val="2500"/>
              </a:lnSpc>
              <a:buNone/>
            </a:pPr>
            <a:r>
              <a:rPr lang="en-US" sz="1550" b="1" dirty="0">
                <a:solidFill>
                  <a:srgbClr val="3C3939"/>
                </a:solidFill>
                <a:latin typeface="Roboto" pitchFamily="34" charset="0"/>
                <a:ea typeface="Roboto" pitchFamily="34" charset="-122"/>
                <a:cs typeface="Roboto" pitchFamily="34" charset="-120"/>
              </a:rPr>
              <a:t>Best For</a:t>
            </a:r>
            <a:endParaRPr lang="en-US" sz="1550" dirty="0"/>
          </a:p>
        </p:txBody>
      </p:sp>
      <p:sp>
        <p:nvSpPr>
          <p:cNvPr id="9" name="Text 7"/>
          <p:cNvSpPr/>
          <p:nvPr/>
        </p:nvSpPr>
        <p:spPr>
          <a:xfrm>
            <a:off x="10122932" y="3037165"/>
            <a:ext cx="3507700" cy="317540"/>
          </a:xfrm>
          <a:prstGeom prst="rect">
            <a:avLst/>
          </a:prstGeom>
          <a:noFill/>
          <a:ln/>
        </p:spPr>
        <p:txBody>
          <a:bodyPr wrap="none" lIns="0" tIns="0" rIns="0" bIns="0" rtlCol="0" anchor="t"/>
          <a:lstStyle/>
          <a:p>
            <a:pPr algn="l" indent="0" marL="0">
              <a:lnSpc>
                <a:spcPts val="2500"/>
              </a:lnSpc>
              <a:buNone/>
            </a:pPr>
            <a:r>
              <a:rPr lang="en-US" sz="1550" b="1" dirty="0">
                <a:solidFill>
                  <a:srgbClr val="3C3939"/>
                </a:solidFill>
                <a:latin typeface="Roboto" pitchFamily="34" charset="0"/>
                <a:ea typeface="Roboto" pitchFamily="34" charset="-122"/>
                <a:cs typeface="Roboto" pitchFamily="34" charset="-120"/>
              </a:rPr>
              <a:t>Limitations</a:t>
            </a:r>
            <a:endParaRPr lang="en-US" sz="1550" dirty="0"/>
          </a:p>
        </p:txBody>
      </p:sp>
      <p:sp>
        <p:nvSpPr>
          <p:cNvPr id="10" name="Shape 8"/>
          <p:cNvSpPr/>
          <p:nvPr/>
        </p:nvSpPr>
        <p:spPr>
          <a:xfrm>
            <a:off x="801410" y="3481388"/>
            <a:ext cx="13027581" cy="570905"/>
          </a:xfrm>
          <a:prstGeom prst="rect">
            <a:avLst/>
          </a:prstGeom>
          <a:solidFill>
            <a:srgbClr val="000000">
              <a:alpha val="4000"/>
            </a:srgbClr>
          </a:solidFill>
          <a:ln/>
        </p:spPr>
      </p:sp>
      <p:sp>
        <p:nvSpPr>
          <p:cNvPr id="11" name="Text 9"/>
          <p:cNvSpPr/>
          <p:nvPr/>
        </p:nvSpPr>
        <p:spPr>
          <a:xfrm>
            <a:off x="1000125" y="3608070"/>
            <a:ext cx="1553528" cy="317540"/>
          </a:xfrm>
          <a:prstGeom prst="rect">
            <a:avLst/>
          </a:prstGeom>
          <a:noFill/>
          <a:ln/>
        </p:spPr>
        <p:txBody>
          <a:bodyPr wrap="non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PCA</a:t>
            </a:r>
            <a:endParaRPr lang="en-US" sz="1550" dirty="0"/>
          </a:p>
        </p:txBody>
      </p:sp>
      <p:sp>
        <p:nvSpPr>
          <p:cNvPr id="12" name="Text 10"/>
          <p:cNvSpPr/>
          <p:nvPr/>
        </p:nvSpPr>
        <p:spPr>
          <a:xfrm>
            <a:off x="2957989" y="3608070"/>
            <a:ext cx="1549717" cy="317540"/>
          </a:xfrm>
          <a:prstGeom prst="rect">
            <a:avLst/>
          </a:prstGeom>
          <a:noFill/>
          <a:ln/>
        </p:spPr>
        <p:txBody>
          <a:bodyPr wrap="non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Linear</a:t>
            </a:r>
            <a:endParaRPr lang="en-US" sz="1550" dirty="0"/>
          </a:p>
        </p:txBody>
      </p:sp>
      <p:sp>
        <p:nvSpPr>
          <p:cNvPr id="13" name="Text 11"/>
          <p:cNvSpPr/>
          <p:nvPr/>
        </p:nvSpPr>
        <p:spPr>
          <a:xfrm>
            <a:off x="4912043" y="3608070"/>
            <a:ext cx="1549717" cy="317540"/>
          </a:xfrm>
          <a:prstGeom prst="rect">
            <a:avLst/>
          </a:prstGeom>
          <a:noFill/>
          <a:ln/>
        </p:spPr>
        <p:txBody>
          <a:bodyPr wrap="non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Unsupervised</a:t>
            </a:r>
            <a:endParaRPr lang="en-US" sz="1550" dirty="0"/>
          </a:p>
        </p:txBody>
      </p:sp>
      <p:sp>
        <p:nvSpPr>
          <p:cNvPr id="14" name="Text 12"/>
          <p:cNvSpPr/>
          <p:nvPr/>
        </p:nvSpPr>
        <p:spPr>
          <a:xfrm>
            <a:off x="6866096" y="3608070"/>
            <a:ext cx="2852499" cy="317540"/>
          </a:xfrm>
          <a:prstGeom prst="rect">
            <a:avLst/>
          </a:prstGeom>
          <a:noFill/>
          <a:ln/>
        </p:spPr>
        <p:txBody>
          <a:bodyPr wrap="non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General DR, visualization</a:t>
            </a:r>
            <a:endParaRPr lang="en-US" sz="1550" dirty="0"/>
          </a:p>
        </p:txBody>
      </p:sp>
      <p:sp>
        <p:nvSpPr>
          <p:cNvPr id="15" name="Text 13"/>
          <p:cNvSpPr/>
          <p:nvPr/>
        </p:nvSpPr>
        <p:spPr>
          <a:xfrm>
            <a:off x="10122932" y="3608070"/>
            <a:ext cx="3507700" cy="317540"/>
          </a:xfrm>
          <a:prstGeom prst="rect">
            <a:avLst/>
          </a:prstGeom>
          <a:noFill/>
          <a:ln/>
        </p:spPr>
        <p:txBody>
          <a:bodyPr wrap="non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Assumes linearity</a:t>
            </a:r>
            <a:endParaRPr lang="en-US" sz="1550" dirty="0"/>
          </a:p>
        </p:txBody>
      </p:sp>
      <p:sp>
        <p:nvSpPr>
          <p:cNvPr id="16" name="Shape 14"/>
          <p:cNvSpPr/>
          <p:nvPr/>
        </p:nvSpPr>
        <p:spPr>
          <a:xfrm>
            <a:off x="801410" y="4052292"/>
            <a:ext cx="13027581" cy="570905"/>
          </a:xfrm>
          <a:prstGeom prst="rect">
            <a:avLst/>
          </a:prstGeom>
          <a:solidFill>
            <a:srgbClr val="FFFFFF">
              <a:alpha val="4000"/>
            </a:srgbClr>
          </a:solidFill>
          <a:ln/>
        </p:spPr>
      </p:sp>
      <p:sp>
        <p:nvSpPr>
          <p:cNvPr id="17" name="Text 15"/>
          <p:cNvSpPr/>
          <p:nvPr/>
        </p:nvSpPr>
        <p:spPr>
          <a:xfrm>
            <a:off x="1000125" y="4178975"/>
            <a:ext cx="1553528" cy="317540"/>
          </a:xfrm>
          <a:prstGeom prst="rect">
            <a:avLst/>
          </a:prstGeom>
          <a:noFill/>
          <a:ln/>
        </p:spPr>
        <p:txBody>
          <a:bodyPr wrap="non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LDA</a:t>
            </a:r>
            <a:endParaRPr lang="en-US" sz="1550" dirty="0"/>
          </a:p>
        </p:txBody>
      </p:sp>
      <p:sp>
        <p:nvSpPr>
          <p:cNvPr id="18" name="Text 16"/>
          <p:cNvSpPr/>
          <p:nvPr/>
        </p:nvSpPr>
        <p:spPr>
          <a:xfrm>
            <a:off x="2957989" y="4178975"/>
            <a:ext cx="1549717" cy="317540"/>
          </a:xfrm>
          <a:prstGeom prst="rect">
            <a:avLst/>
          </a:prstGeom>
          <a:noFill/>
          <a:ln/>
        </p:spPr>
        <p:txBody>
          <a:bodyPr wrap="non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Linear</a:t>
            </a:r>
            <a:endParaRPr lang="en-US" sz="1550" dirty="0"/>
          </a:p>
        </p:txBody>
      </p:sp>
      <p:sp>
        <p:nvSpPr>
          <p:cNvPr id="19" name="Text 17"/>
          <p:cNvSpPr/>
          <p:nvPr/>
        </p:nvSpPr>
        <p:spPr>
          <a:xfrm>
            <a:off x="4912043" y="4178975"/>
            <a:ext cx="1549717" cy="317540"/>
          </a:xfrm>
          <a:prstGeom prst="rect">
            <a:avLst/>
          </a:prstGeom>
          <a:noFill/>
          <a:ln/>
        </p:spPr>
        <p:txBody>
          <a:bodyPr wrap="non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Supervised</a:t>
            </a:r>
            <a:endParaRPr lang="en-US" sz="1550" dirty="0"/>
          </a:p>
        </p:txBody>
      </p:sp>
      <p:sp>
        <p:nvSpPr>
          <p:cNvPr id="20" name="Text 18"/>
          <p:cNvSpPr/>
          <p:nvPr/>
        </p:nvSpPr>
        <p:spPr>
          <a:xfrm>
            <a:off x="6866096" y="4178975"/>
            <a:ext cx="2852499" cy="317540"/>
          </a:xfrm>
          <a:prstGeom prst="rect">
            <a:avLst/>
          </a:prstGeom>
          <a:noFill/>
          <a:ln/>
        </p:spPr>
        <p:txBody>
          <a:bodyPr wrap="non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Classification tasks</a:t>
            </a:r>
            <a:endParaRPr lang="en-US" sz="1550" dirty="0"/>
          </a:p>
        </p:txBody>
      </p:sp>
      <p:sp>
        <p:nvSpPr>
          <p:cNvPr id="21" name="Text 19"/>
          <p:cNvSpPr/>
          <p:nvPr/>
        </p:nvSpPr>
        <p:spPr>
          <a:xfrm>
            <a:off x="10122932" y="4178975"/>
            <a:ext cx="3507700" cy="317540"/>
          </a:xfrm>
          <a:prstGeom prst="rect">
            <a:avLst/>
          </a:prstGeom>
          <a:noFill/>
          <a:ln/>
        </p:spPr>
        <p:txBody>
          <a:bodyPr wrap="non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Requires labeled data</a:t>
            </a:r>
            <a:endParaRPr lang="en-US" sz="1550" dirty="0"/>
          </a:p>
        </p:txBody>
      </p:sp>
      <p:sp>
        <p:nvSpPr>
          <p:cNvPr id="22" name="Shape 20"/>
          <p:cNvSpPr/>
          <p:nvPr/>
        </p:nvSpPr>
        <p:spPr>
          <a:xfrm>
            <a:off x="801410" y="4623197"/>
            <a:ext cx="13027581" cy="570905"/>
          </a:xfrm>
          <a:prstGeom prst="rect">
            <a:avLst/>
          </a:prstGeom>
          <a:solidFill>
            <a:srgbClr val="000000">
              <a:alpha val="4000"/>
            </a:srgbClr>
          </a:solidFill>
          <a:ln/>
        </p:spPr>
      </p:sp>
      <p:sp>
        <p:nvSpPr>
          <p:cNvPr id="23" name="Text 21"/>
          <p:cNvSpPr/>
          <p:nvPr/>
        </p:nvSpPr>
        <p:spPr>
          <a:xfrm>
            <a:off x="1000125" y="4749879"/>
            <a:ext cx="1553528" cy="317540"/>
          </a:xfrm>
          <a:prstGeom prst="rect">
            <a:avLst/>
          </a:prstGeom>
          <a:noFill/>
          <a:ln/>
        </p:spPr>
        <p:txBody>
          <a:bodyPr wrap="non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ICA</a:t>
            </a:r>
            <a:endParaRPr lang="en-US" sz="1550" dirty="0"/>
          </a:p>
        </p:txBody>
      </p:sp>
      <p:sp>
        <p:nvSpPr>
          <p:cNvPr id="24" name="Text 22"/>
          <p:cNvSpPr/>
          <p:nvPr/>
        </p:nvSpPr>
        <p:spPr>
          <a:xfrm>
            <a:off x="2957989" y="4749879"/>
            <a:ext cx="1549717" cy="317540"/>
          </a:xfrm>
          <a:prstGeom prst="rect">
            <a:avLst/>
          </a:prstGeom>
          <a:noFill/>
          <a:ln/>
        </p:spPr>
        <p:txBody>
          <a:bodyPr wrap="non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Linear</a:t>
            </a:r>
            <a:endParaRPr lang="en-US" sz="1550" dirty="0"/>
          </a:p>
        </p:txBody>
      </p:sp>
      <p:sp>
        <p:nvSpPr>
          <p:cNvPr id="25" name="Text 23"/>
          <p:cNvSpPr/>
          <p:nvPr/>
        </p:nvSpPr>
        <p:spPr>
          <a:xfrm>
            <a:off x="4912043" y="4749879"/>
            <a:ext cx="1549717" cy="317540"/>
          </a:xfrm>
          <a:prstGeom prst="rect">
            <a:avLst/>
          </a:prstGeom>
          <a:noFill/>
          <a:ln/>
        </p:spPr>
        <p:txBody>
          <a:bodyPr wrap="non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Unsupervised</a:t>
            </a:r>
            <a:endParaRPr lang="en-US" sz="1550" dirty="0"/>
          </a:p>
        </p:txBody>
      </p:sp>
      <p:sp>
        <p:nvSpPr>
          <p:cNvPr id="26" name="Text 24"/>
          <p:cNvSpPr/>
          <p:nvPr/>
        </p:nvSpPr>
        <p:spPr>
          <a:xfrm>
            <a:off x="6866096" y="4749879"/>
            <a:ext cx="2852499" cy="317540"/>
          </a:xfrm>
          <a:prstGeom prst="rect">
            <a:avLst/>
          </a:prstGeom>
          <a:noFill/>
          <a:ln/>
        </p:spPr>
        <p:txBody>
          <a:bodyPr wrap="non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Signal separation</a:t>
            </a:r>
            <a:endParaRPr lang="en-US" sz="1550" dirty="0"/>
          </a:p>
        </p:txBody>
      </p:sp>
      <p:sp>
        <p:nvSpPr>
          <p:cNvPr id="27" name="Text 25"/>
          <p:cNvSpPr/>
          <p:nvPr/>
        </p:nvSpPr>
        <p:spPr>
          <a:xfrm>
            <a:off x="10122932" y="4749879"/>
            <a:ext cx="3507700" cy="317540"/>
          </a:xfrm>
          <a:prstGeom prst="rect">
            <a:avLst/>
          </a:prstGeom>
          <a:noFill/>
          <a:ln/>
        </p:spPr>
        <p:txBody>
          <a:bodyPr wrap="non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Assumes independence</a:t>
            </a:r>
            <a:endParaRPr lang="en-US" sz="1550" dirty="0"/>
          </a:p>
        </p:txBody>
      </p:sp>
      <p:sp>
        <p:nvSpPr>
          <p:cNvPr id="28" name="Shape 26"/>
          <p:cNvSpPr/>
          <p:nvPr/>
        </p:nvSpPr>
        <p:spPr>
          <a:xfrm>
            <a:off x="801410" y="5194102"/>
            <a:ext cx="13027581" cy="570905"/>
          </a:xfrm>
          <a:prstGeom prst="rect">
            <a:avLst/>
          </a:prstGeom>
          <a:solidFill>
            <a:srgbClr val="FFFFFF">
              <a:alpha val="4000"/>
            </a:srgbClr>
          </a:solidFill>
          <a:ln/>
        </p:spPr>
      </p:sp>
      <p:sp>
        <p:nvSpPr>
          <p:cNvPr id="29" name="Text 27"/>
          <p:cNvSpPr/>
          <p:nvPr/>
        </p:nvSpPr>
        <p:spPr>
          <a:xfrm>
            <a:off x="1000125" y="5320784"/>
            <a:ext cx="1553528" cy="317540"/>
          </a:xfrm>
          <a:prstGeom prst="rect">
            <a:avLst/>
          </a:prstGeom>
          <a:noFill/>
          <a:ln/>
        </p:spPr>
        <p:txBody>
          <a:bodyPr wrap="non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t-SNE</a:t>
            </a:r>
            <a:endParaRPr lang="en-US" sz="1550" dirty="0"/>
          </a:p>
        </p:txBody>
      </p:sp>
      <p:sp>
        <p:nvSpPr>
          <p:cNvPr id="30" name="Text 28"/>
          <p:cNvSpPr/>
          <p:nvPr/>
        </p:nvSpPr>
        <p:spPr>
          <a:xfrm>
            <a:off x="2957989" y="5320784"/>
            <a:ext cx="1549717" cy="317540"/>
          </a:xfrm>
          <a:prstGeom prst="rect">
            <a:avLst/>
          </a:prstGeom>
          <a:noFill/>
          <a:ln/>
        </p:spPr>
        <p:txBody>
          <a:bodyPr wrap="non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Non-linear</a:t>
            </a:r>
            <a:endParaRPr lang="en-US" sz="1550" dirty="0"/>
          </a:p>
        </p:txBody>
      </p:sp>
      <p:sp>
        <p:nvSpPr>
          <p:cNvPr id="31" name="Text 29"/>
          <p:cNvSpPr/>
          <p:nvPr/>
        </p:nvSpPr>
        <p:spPr>
          <a:xfrm>
            <a:off x="4912043" y="5320784"/>
            <a:ext cx="1549717" cy="317540"/>
          </a:xfrm>
          <a:prstGeom prst="rect">
            <a:avLst/>
          </a:prstGeom>
          <a:noFill/>
          <a:ln/>
        </p:spPr>
        <p:txBody>
          <a:bodyPr wrap="non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Unsupervised</a:t>
            </a:r>
            <a:endParaRPr lang="en-US" sz="1550" dirty="0"/>
          </a:p>
        </p:txBody>
      </p:sp>
      <p:sp>
        <p:nvSpPr>
          <p:cNvPr id="32" name="Text 30"/>
          <p:cNvSpPr/>
          <p:nvPr/>
        </p:nvSpPr>
        <p:spPr>
          <a:xfrm>
            <a:off x="6866096" y="5320784"/>
            <a:ext cx="2852499" cy="317540"/>
          </a:xfrm>
          <a:prstGeom prst="rect">
            <a:avLst/>
          </a:prstGeom>
          <a:noFill/>
          <a:ln/>
        </p:spPr>
        <p:txBody>
          <a:bodyPr wrap="non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Visualization only</a:t>
            </a:r>
            <a:endParaRPr lang="en-US" sz="1550" dirty="0"/>
          </a:p>
        </p:txBody>
      </p:sp>
      <p:sp>
        <p:nvSpPr>
          <p:cNvPr id="33" name="Text 31"/>
          <p:cNvSpPr/>
          <p:nvPr/>
        </p:nvSpPr>
        <p:spPr>
          <a:xfrm>
            <a:off x="10122932" y="5320784"/>
            <a:ext cx="3507700" cy="317540"/>
          </a:xfrm>
          <a:prstGeom prst="rect">
            <a:avLst/>
          </a:prstGeom>
          <a:noFill/>
          <a:ln/>
        </p:spPr>
        <p:txBody>
          <a:bodyPr wrap="non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Not for general DR</a:t>
            </a:r>
            <a:endParaRPr lang="en-US" sz="1550" dirty="0"/>
          </a:p>
        </p:txBody>
      </p:sp>
      <p:sp>
        <p:nvSpPr>
          <p:cNvPr id="34" name="Shape 32"/>
          <p:cNvSpPr/>
          <p:nvPr/>
        </p:nvSpPr>
        <p:spPr>
          <a:xfrm>
            <a:off x="801410" y="5765006"/>
            <a:ext cx="13027581" cy="570905"/>
          </a:xfrm>
          <a:prstGeom prst="rect">
            <a:avLst/>
          </a:prstGeom>
          <a:solidFill>
            <a:srgbClr val="000000">
              <a:alpha val="4000"/>
            </a:srgbClr>
          </a:solidFill>
          <a:ln/>
        </p:spPr>
      </p:sp>
      <p:sp>
        <p:nvSpPr>
          <p:cNvPr id="35" name="Text 33"/>
          <p:cNvSpPr/>
          <p:nvPr/>
        </p:nvSpPr>
        <p:spPr>
          <a:xfrm>
            <a:off x="1000125" y="5891689"/>
            <a:ext cx="1553528" cy="317540"/>
          </a:xfrm>
          <a:prstGeom prst="rect">
            <a:avLst/>
          </a:prstGeom>
          <a:noFill/>
          <a:ln/>
        </p:spPr>
        <p:txBody>
          <a:bodyPr wrap="non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Autoencoder</a:t>
            </a:r>
            <a:endParaRPr lang="en-US" sz="1550" dirty="0"/>
          </a:p>
        </p:txBody>
      </p:sp>
      <p:sp>
        <p:nvSpPr>
          <p:cNvPr id="36" name="Text 34"/>
          <p:cNvSpPr/>
          <p:nvPr/>
        </p:nvSpPr>
        <p:spPr>
          <a:xfrm>
            <a:off x="2957989" y="5891689"/>
            <a:ext cx="1549717" cy="317540"/>
          </a:xfrm>
          <a:prstGeom prst="rect">
            <a:avLst/>
          </a:prstGeom>
          <a:noFill/>
          <a:ln/>
        </p:spPr>
        <p:txBody>
          <a:bodyPr wrap="non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Non-linear</a:t>
            </a:r>
            <a:endParaRPr lang="en-US" sz="1550" dirty="0"/>
          </a:p>
        </p:txBody>
      </p:sp>
      <p:sp>
        <p:nvSpPr>
          <p:cNvPr id="37" name="Text 35"/>
          <p:cNvSpPr/>
          <p:nvPr/>
        </p:nvSpPr>
        <p:spPr>
          <a:xfrm>
            <a:off x="4912043" y="5891689"/>
            <a:ext cx="1549717" cy="317540"/>
          </a:xfrm>
          <a:prstGeom prst="rect">
            <a:avLst/>
          </a:prstGeom>
          <a:noFill/>
          <a:ln/>
        </p:spPr>
        <p:txBody>
          <a:bodyPr wrap="non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Unsupervised</a:t>
            </a:r>
            <a:endParaRPr lang="en-US" sz="1550" dirty="0"/>
          </a:p>
        </p:txBody>
      </p:sp>
      <p:sp>
        <p:nvSpPr>
          <p:cNvPr id="38" name="Text 36"/>
          <p:cNvSpPr/>
          <p:nvPr/>
        </p:nvSpPr>
        <p:spPr>
          <a:xfrm>
            <a:off x="6866096" y="5891689"/>
            <a:ext cx="2852499" cy="317540"/>
          </a:xfrm>
          <a:prstGeom prst="rect">
            <a:avLst/>
          </a:prstGeom>
          <a:noFill/>
          <a:ln/>
        </p:spPr>
        <p:txBody>
          <a:bodyPr wrap="non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Complex patterns</a:t>
            </a:r>
            <a:endParaRPr lang="en-US" sz="1550" dirty="0"/>
          </a:p>
        </p:txBody>
      </p:sp>
      <p:sp>
        <p:nvSpPr>
          <p:cNvPr id="39" name="Text 37"/>
          <p:cNvSpPr/>
          <p:nvPr/>
        </p:nvSpPr>
        <p:spPr>
          <a:xfrm>
            <a:off x="10122932" y="5891689"/>
            <a:ext cx="3507700" cy="317540"/>
          </a:xfrm>
          <a:prstGeom prst="rect">
            <a:avLst/>
          </a:prstGeom>
          <a:noFill/>
          <a:ln/>
        </p:spPr>
        <p:txBody>
          <a:bodyPr wrap="non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Requires neural networks</a:t>
            </a:r>
            <a:endParaRPr lang="en-US" sz="15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793790" y="1161098"/>
            <a:ext cx="5684758" cy="620078"/>
          </a:xfrm>
          <a:prstGeom prst="rect">
            <a:avLst/>
          </a:prstGeom>
          <a:noFill/>
          <a:ln/>
        </p:spPr>
        <p:txBody>
          <a:bodyPr wrap="none" lIns="0" tIns="0" rIns="0" bIns="0" rtlCol="0" anchor="t"/>
          <a:lstStyle/>
          <a:p>
            <a:pPr algn="l" indent="0" marL="0">
              <a:lnSpc>
                <a:spcPts val="4850"/>
              </a:lnSpc>
              <a:buNone/>
            </a:pPr>
            <a:r>
              <a:rPr lang="en-US" sz="3900" dirty="0">
                <a:solidFill>
                  <a:srgbClr val="1B1B27"/>
                </a:solidFill>
                <a:latin typeface="Raleway" pitchFamily="34" charset="0"/>
                <a:ea typeface="Raleway" pitchFamily="34" charset="-122"/>
                <a:cs typeface="Raleway" pitchFamily="34" charset="-120"/>
              </a:rPr>
              <a:t>Exam Practice Questions</a:t>
            </a:r>
            <a:endParaRPr lang="en-US" sz="3900" dirty="0"/>
          </a:p>
        </p:txBody>
      </p:sp>
      <p:sp>
        <p:nvSpPr>
          <p:cNvPr id="3" name="Shape 1"/>
          <p:cNvSpPr/>
          <p:nvPr/>
        </p:nvSpPr>
        <p:spPr>
          <a:xfrm>
            <a:off x="793790" y="2178010"/>
            <a:ext cx="4215289" cy="4890373"/>
          </a:xfrm>
          <a:prstGeom prst="roundRect">
            <a:avLst>
              <a:gd name="adj" fmla="val 2603"/>
            </a:avLst>
          </a:prstGeom>
          <a:solidFill>
            <a:srgbClr val="FFFFFF">
              <a:alpha val="95000"/>
            </a:srgbClr>
          </a:solidFill>
          <a:ln w="22860">
            <a:solidFill>
              <a:srgbClr val="C7C7D0"/>
            </a:solidFill>
            <a:prstDash val="solid"/>
          </a:ln>
        </p:spPr>
      </p:sp>
      <p:sp>
        <p:nvSpPr>
          <p:cNvPr id="4" name="Shape 2"/>
          <p:cNvSpPr/>
          <p:nvPr/>
        </p:nvSpPr>
        <p:spPr>
          <a:xfrm>
            <a:off x="770930" y="2178010"/>
            <a:ext cx="91440" cy="4890373"/>
          </a:xfrm>
          <a:prstGeom prst="roundRect">
            <a:avLst>
              <a:gd name="adj" fmla="val 91163"/>
            </a:avLst>
          </a:prstGeom>
          <a:solidFill>
            <a:srgbClr val="1B1B27"/>
          </a:solidFill>
          <a:ln/>
        </p:spPr>
      </p:sp>
      <p:sp>
        <p:nvSpPr>
          <p:cNvPr id="5" name="Text 3"/>
          <p:cNvSpPr/>
          <p:nvPr/>
        </p:nvSpPr>
        <p:spPr>
          <a:xfrm>
            <a:off x="1083588" y="2399228"/>
            <a:ext cx="2732842" cy="310158"/>
          </a:xfrm>
          <a:prstGeom prst="rect">
            <a:avLst/>
          </a:prstGeom>
          <a:noFill/>
          <a:ln/>
        </p:spPr>
        <p:txBody>
          <a:bodyPr wrap="none" lIns="0" tIns="0" rIns="0" bIns="0" rtlCol="0" anchor="t"/>
          <a:lstStyle/>
          <a:p>
            <a:pPr algn="l" indent="0" marL="0">
              <a:lnSpc>
                <a:spcPts val="2400"/>
              </a:lnSpc>
              <a:buNone/>
            </a:pPr>
            <a:r>
              <a:rPr lang="en-US" sz="1950" dirty="0">
                <a:solidFill>
                  <a:srgbClr val="3C3939"/>
                </a:solidFill>
                <a:latin typeface="Raleway" pitchFamily="34" charset="0"/>
                <a:ea typeface="Raleway" pitchFamily="34" charset="-122"/>
                <a:cs typeface="Raleway" pitchFamily="34" charset="-120"/>
              </a:rPr>
              <a:t>Short Answer Questions</a:t>
            </a:r>
            <a:endParaRPr lang="en-US" sz="1950" dirty="0"/>
          </a:p>
        </p:txBody>
      </p:sp>
      <p:sp>
        <p:nvSpPr>
          <p:cNvPr id="6" name="Text 4"/>
          <p:cNvSpPr/>
          <p:nvPr/>
        </p:nvSpPr>
        <p:spPr>
          <a:xfrm>
            <a:off x="1083588" y="2828449"/>
            <a:ext cx="3704273" cy="952619"/>
          </a:xfrm>
          <a:prstGeom prst="rect">
            <a:avLst/>
          </a:prstGeom>
          <a:noFill/>
          <a:ln/>
        </p:spPr>
        <p:txBody>
          <a:bodyPr wrap="square" lIns="0" tIns="0" rIns="0" bIns="0" rtlCol="0" anchor="t"/>
          <a:lstStyle/>
          <a:p>
            <a:pPr algn="l" marL="342900" indent="-342900">
              <a:lnSpc>
                <a:spcPts val="2500"/>
              </a:lnSpc>
              <a:buSzPct val="100000"/>
              <a:buFont typeface="+mj-lt"/>
              <a:buAutoNum type="arabicPeriod" startAt="1"/>
            </a:pPr>
            <a:r>
              <a:rPr lang="en-US" sz="1550" dirty="0">
                <a:solidFill>
                  <a:srgbClr val="3C3939"/>
                </a:solidFill>
                <a:latin typeface="Roboto" pitchFamily="34" charset="0"/>
                <a:ea typeface="Roboto" pitchFamily="34" charset="-122"/>
                <a:cs typeface="Roboto" pitchFamily="34" charset="-120"/>
              </a:rPr>
              <a:t>What is the difference between feature selection and feature extraction?</a:t>
            </a:r>
            <a:endParaRPr lang="en-US" sz="1550" dirty="0"/>
          </a:p>
        </p:txBody>
      </p:sp>
      <p:sp>
        <p:nvSpPr>
          <p:cNvPr id="7" name="Text 5"/>
          <p:cNvSpPr/>
          <p:nvPr/>
        </p:nvSpPr>
        <p:spPr>
          <a:xfrm>
            <a:off x="1083588" y="3850481"/>
            <a:ext cx="3704273" cy="635079"/>
          </a:xfrm>
          <a:prstGeom prst="rect">
            <a:avLst/>
          </a:prstGeom>
          <a:noFill/>
          <a:ln/>
        </p:spPr>
        <p:txBody>
          <a:bodyPr wrap="square" lIns="0" tIns="0" rIns="0" bIns="0" rtlCol="0" anchor="t"/>
          <a:lstStyle/>
          <a:p>
            <a:pPr algn="l" marL="342900" indent="-342900">
              <a:lnSpc>
                <a:spcPts val="2500"/>
              </a:lnSpc>
              <a:buSzPct val="100000"/>
              <a:buFont typeface="+mj-lt"/>
              <a:buAutoNum type="arabicPeriod" startAt="2"/>
            </a:pPr>
            <a:r>
              <a:rPr lang="en-US" sz="1550" dirty="0">
                <a:solidFill>
                  <a:srgbClr val="3C3939"/>
                </a:solidFill>
                <a:latin typeface="Roboto" pitchFamily="34" charset="0"/>
                <a:ea typeface="Roboto" pitchFamily="34" charset="-122"/>
                <a:cs typeface="Roboto" pitchFamily="34" charset="-120"/>
              </a:rPr>
              <a:t>Explain the three main categories of feature selection methods</a:t>
            </a:r>
            <a:endParaRPr lang="en-US" sz="1550" dirty="0"/>
          </a:p>
        </p:txBody>
      </p:sp>
      <p:sp>
        <p:nvSpPr>
          <p:cNvPr id="8" name="Text 6"/>
          <p:cNvSpPr/>
          <p:nvPr/>
        </p:nvSpPr>
        <p:spPr>
          <a:xfrm>
            <a:off x="1083588" y="4554974"/>
            <a:ext cx="3704273" cy="317540"/>
          </a:xfrm>
          <a:prstGeom prst="rect">
            <a:avLst/>
          </a:prstGeom>
          <a:noFill/>
          <a:ln/>
        </p:spPr>
        <p:txBody>
          <a:bodyPr wrap="none" lIns="0" tIns="0" rIns="0" bIns="0" rtlCol="0" anchor="t"/>
          <a:lstStyle/>
          <a:p>
            <a:pPr algn="l" marL="342900" indent="-342900">
              <a:lnSpc>
                <a:spcPts val="2500"/>
              </a:lnSpc>
              <a:buSzPct val="100000"/>
              <a:buFont typeface="+mj-lt"/>
              <a:buAutoNum type="arabicPeriod" startAt="3"/>
            </a:pPr>
            <a:r>
              <a:rPr lang="en-US" sz="1550" dirty="0">
                <a:solidFill>
                  <a:srgbClr val="3C3939"/>
                </a:solidFill>
                <a:latin typeface="Roboto" pitchFamily="34" charset="0"/>
                <a:ea typeface="Roboto" pitchFamily="34" charset="-122"/>
                <a:cs typeface="Roboto" pitchFamily="34" charset="-120"/>
              </a:rPr>
              <a:t>What is PCA and how does it work?</a:t>
            </a:r>
            <a:endParaRPr lang="en-US" sz="1550" dirty="0"/>
          </a:p>
        </p:txBody>
      </p:sp>
      <p:sp>
        <p:nvSpPr>
          <p:cNvPr id="9" name="Text 7"/>
          <p:cNvSpPr/>
          <p:nvPr/>
        </p:nvSpPr>
        <p:spPr>
          <a:xfrm>
            <a:off x="1083588" y="4941927"/>
            <a:ext cx="3704273" cy="317540"/>
          </a:xfrm>
          <a:prstGeom prst="rect">
            <a:avLst/>
          </a:prstGeom>
          <a:noFill/>
          <a:ln/>
        </p:spPr>
        <p:txBody>
          <a:bodyPr wrap="none" lIns="0" tIns="0" rIns="0" bIns="0" rtlCol="0" anchor="t"/>
          <a:lstStyle/>
          <a:p>
            <a:pPr algn="l" marL="342900" indent="-342900">
              <a:lnSpc>
                <a:spcPts val="2500"/>
              </a:lnSpc>
              <a:buSzPct val="100000"/>
              <a:buFont typeface="+mj-lt"/>
              <a:buAutoNum type="arabicPeriod" startAt="4"/>
            </a:pPr>
            <a:r>
              <a:rPr lang="en-US" sz="1550" dirty="0">
                <a:solidFill>
                  <a:srgbClr val="3C3939"/>
                </a:solidFill>
                <a:latin typeface="Roboto" pitchFamily="34" charset="0"/>
                <a:ea typeface="Roboto" pitchFamily="34" charset="-122"/>
                <a:cs typeface="Roboto" pitchFamily="34" charset="-120"/>
              </a:rPr>
              <a:t>Compare PCA and LDA with examples</a:t>
            </a:r>
            <a:endParaRPr lang="en-US" sz="1550" dirty="0"/>
          </a:p>
        </p:txBody>
      </p:sp>
      <p:sp>
        <p:nvSpPr>
          <p:cNvPr id="10" name="Text 8"/>
          <p:cNvSpPr/>
          <p:nvPr/>
        </p:nvSpPr>
        <p:spPr>
          <a:xfrm>
            <a:off x="1083588" y="5328880"/>
            <a:ext cx="3704273" cy="635079"/>
          </a:xfrm>
          <a:prstGeom prst="rect">
            <a:avLst/>
          </a:prstGeom>
          <a:noFill/>
          <a:ln/>
        </p:spPr>
        <p:txBody>
          <a:bodyPr wrap="square" lIns="0" tIns="0" rIns="0" bIns="0" rtlCol="0" anchor="t"/>
          <a:lstStyle/>
          <a:p>
            <a:pPr algn="l" marL="342900" indent="-342900">
              <a:lnSpc>
                <a:spcPts val="2500"/>
              </a:lnSpc>
              <a:buSzPct val="100000"/>
              <a:buFont typeface="+mj-lt"/>
              <a:buAutoNum type="arabicPeriod" startAt="5"/>
            </a:pPr>
            <a:r>
              <a:rPr lang="en-US" sz="1550" dirty="0">
                <a:solidFill>
                  <a:srgbClr val="3C3939"/>
                </a:solidFill>
                <a:latin typeface="Roboto" pitchFamily="34" charset="0"/>
                <a:ea typeface="Roboto" pitchFamily="34" charset="-122"/>
                <a:cs typeface="Roboto" pitchFamily="34" charset="-120"/>
              </a:rPr>
              <a:t>Why is dimensionality reduction important in machine learning?</a:t>
            </a:r>
            <a:endParaRPr lang="en-US" sz="1550" dirty="0"/>
          </a:p>
        </p:txBody>
      </p:sp>
      <p:sp>
        <p:nvSpPr>
          <p:cNvPr id="11" name="Shape 9"/>
          <p:cNvSpPr/>
          <p:nvPr/>
        </p:nvSpPr>
        <p:spPr>
          <a:xfrm>
            <a:off x="5207437" y="2178010"/>
            <a:ext cx="4215408" cy="4890373"/>
          </a:xfrm>
          <a:prstGeom prst="roundRect">
            <a:avLst>
              <a:gd name="adj" fmla="val 2603"/>
            </a:avLst>
          </a:prstGeom>
          <a:solidFill>
            <a:srgbClr val="FFFFFF">
              <a:alpha val="95000"/>
            </a:srgbClr>
          </a:solidFill>
          <a:ln w="22860">
            <a:solidFill>
              <a:srgbClr val="C7C7D0"/>
            </a:solidFill>
            <a:prstDash val="solid"/>
          </a:ln>
        </p:spPr>
      </p:sp>
      <p:sp>
        <p:nvSpPr>
          <p:cNvPr id="12" name="Shape 10"/>
          <p:cNvSpPr/>
          <p:nvPr/>
        </p:nvSpPr>
        <p:spPr>
          <a:xfrm>
            <a:off x="5184577" y="2178010"/>
            <a:ext cx="91440" cy="4890373"/>
          </a:xfrm>
          <a:prstGeom prst="roundRect">
            <a:avLst>
              <a:gd name="adj" fmla="val 91163"/>
            </a:avLst>
          </a:prstGeom>
          <a:solidFill>
            <a:srgbClr val="1B1B27"/>
          </a:solidFill>
          <a:ln/>
        </p:spPr>
      </p:sp>
      <p:sp>
        <p:nvSpPr>
          <p:cNvPr id="13" name="Text 11"/>
          <p:cNvSpPr/>
          <p:nvPr/>
        </p:nvSpPr>
        <p:spPr>
          <a:xfrm>
            <a:off x="5497235" y="2399228"/>
            <a:ext cx="2707243" cy="310158"/>
          </a:xfrm>
          <a:prstGeom prst="rect">
            <a:avLst/>
          </a:prstGeom>
          <a:noFill/>
          <a:ln/>
        </p:spPr>
        <p:txBody>
          <a:bodyPr wrap="none" lIns="0" tIns="0" rIns="0" bIns="0" rtlCol="0" anchor="t"/>
          <a:lstStyle/>
          <a:p>
            <a:pPr algn="l" indent="0" marL="0">
              <a:lnSpc>
                <a:spcPts val="2400"/>
              </a:lnSpc>
              <a:buNone/>
            </a:pPr>
            <a:r>
              <a:rPr lang="en-US" sz="1950" dirty="0">
                <a:solidFill>
                  <a:srgbClr val="3C3939"/>
                </a:solidFill>
                <a:latin typeface="Raleway" pitchFamily="34" charset="0"/>
                <a:ea typeface="Raleway" pitchFamily="34" charset="-122"/>
                <a:cs typeface="Raleway" pitchFamily="34" charset="-120"/>
              </a:rPr>
              <a:t>Long Answer Questions</a:t>
            </a:r>
            <a:endParaRPr lang="en-US" sz="1950" dirty="0"/>
          </a:p>
        </p:txBody>
      </p:sp>
      <p:sp>
        <p:nvSpPr>
          <p:cNvPr id="14" name="Text 12"/>
          <p:cNvSpPr/>
          <p:nvPr/>
        </p:nvSpPr>
        <p:spPr>
          <a:xfrm>
            <a:off x="5497235" y="2828449"/>
            <a:ext cx="3704392" cy="952619"/>
          </a:xfrm>
          <a:prstGeom prst="rect">
            <a:avLst/>
          </a:prstGeom>
          <a:noFill/>
          <a:ln/>
        </p:spPr>
        <p:txBody>
          <a:bodyPr wrap="square" lIns="0" tIns="0" rIns="0" bIns="0" rtlCol="0" anchor="t"/>
          <a:lstStyle/>
          <a:p>
            <a:pPr algn="l" marL="342900" indent="-342900">
              <a:lnSpc>
                <a:spcPts val="2500"/>
              </a:lnSpc>
              <a:buSzPct val="100000"/>
              <a:buFont typeface="+mj-lt"/>
              <a:buAutoNum type="arabicPeriod" startAt="1"/>
            </a:pPr>
            <a:r>
              <a:rPr lang="en-US" sz="1550" dirty="0">
                <a:solidFill>
                  <a:srgbClr val="3C3939"/>
                </a:solidFill>
                <a:latin typeface="Roboto" pitchFamily="34" charset="0"/>
                <a:ea typeface="Roboto" pitchFamily="34" charset="-122"/>
                <a:cs typeface="Roboto" pitchFamily="34" charset="-120"/>
              </a:rPr>
              <a:t>Explain the working principle of Principal Component Analysis with mathematical foundation</a:t>
            </a:r>
            <a:endParaRPr lang="en-US" sz="1550" dirty="0"/>
          </a:p>
        </p:txBody>
      </p:sp>
      <p:sp>
        <p:nvSpPr>
          <p:cNvPr id="15" name="Text 13"/>
          <p:cNvSpPr/>
          <p:nvPr/>
        </p:nvSpPr>
        <p:spPr>
          <a:xfrm>
            <a:off x="5497235" y="3850481"/>
            <a:ext cx="3704392" cy="952619"/>
          </a:xfrm>
          <a:prstGeom prst="rect">
            <a:avLst/>
          </a:prstGeom>
          <a:noFill/>
          <a:ln/>
        </p:spPr>
        <p:txBody>
          <a:bodyPr wrap="square" lIns="0" tIns="0" rIns="0" bIns="0" rtlCol="0" anchor="t"/>
          <a:lstStyle/>
          <a:p>
            <a:pPr algn="l" marL="342900" indent="-342900">
              <a:lnSpc>
                <a:spcPts val="2500"/>
              </a:lnSpc>
              <a:buSzPct val="100000"/>
              <a:buFont typeface="+mj-lt"/>
              <a:buAutoNum type="arabicPeriod" startAt="2"/>
            </a:pPr>
            <a:r>
              <a:rPr lang="en-US" sz="1550" dirty="0">
                <a:solidFill>
                  <a:srgbClr val="3C3939"/>
                </a:solidFill>
                <a:latin typeface="Roboto" pitchFamily="34" charset="0"/>
                <a:ea typeface="Roboto" pitchFamily="34" charset="-122"/>
                <a:cs typeface="Roboto" pitchFamily="34" charset="-120"/>
              </a:rPr>
              <a:t>Discuss different feature selection methods with their advantages and disadvantages</a:t>
            </a:r>
            <a:endParaRPr lang="en-US" sz="1550" dirty="0"/>
          </a:p>
        </p:txBody>
      </p:sp>
      <p:sp>
        <p:nvSpPr>
          <p:cNvPr id="16" name="Text 14"/>
          <p:cNvSpPr/>
          <p:nvPr/>
        </p:nvSpPr>
        <p:spPr>
          <a:xfrm>
            <a:off x="5497235" y="4872514"/>
            <a:ext cx="3704392" cy="952619"/>
          </a:xfrm>
          <a:prstGeom prst="rect">
            <a:avLst/>
          </a:prstGeom>
          <a:noFill/>
          <a:ln/>
        </p:spPr>
        <p:txBody>
          <a:bodyPr wrap="square" lIns="0" tIns="0" rIns="0" bIns="0" rtlCol="0" anchor="t"/>
          <a:lstStyle/>
          <a:p>
            <a:pPr algn="l" marL="342900" indent="-342900">
              <a:lnSpc>
                <a:spcPts val="2500"/>
              </a:lnSpc>
              <a:buSzPct val="100000"/>
              <a:buFont typeface="+mj-lt"/>
              <a:buAutoNum type="arabicPeriod" startAt="3"/>
            </a:pPr>
            <a:r>
              <a:rPr lang="en-US" sz="1550" dirty="0">
                <a:solidFill>
                  <a:srgbClr val="3C3939"/>
                </a:solidFill>
                <a:latin typeface="Roboto" pitchFamily="34" charset="0"/>
                <a:ea typeface="Roboto" pitchFamily="34" charset="-122"/>
                <a:cs typeface="Roboto" pitchFamily="34" charset="-120"/>
              </a:rPr>
              <a:t>Compare supervised and unsupervised dimensionality reduction techniques</a:t>
            </a:r>
            <a:endParaRPr lang="en-US" sz="1550" dirty="0"/>
          </a:p>
        </p:txBody>
      </p:sp>
      <p:sp>
        <p:nvSpPr>
          <p:cNvPr id="17" name="Text 15"/>
          <p:cNvSpPr/>
          <p:nvPr/>
        </p:nvSpPr>
        <p:spPr>
          <a:xfrm>
            <a:off x="5497235" y="5894546"/>
            <a:ext cx="3704392" cy="952619"/>
          </a:xfrm>
          <a:prstGeom prst="rect">
            <a:avLst/>
          </a:prstGeom>
          <a:noFill/>
          <a:ln/>
        </p:spPr>
        <p:txBody>
          <a:bodyPr wrap="square" lIns="0" tIns="0" rIns="0" bIns="0" rtlCol="0" anchor="t"/>
          <a:lstStyle/>
          <a:p>
            <a:pPr algn="l" marL="342900" indent="-342900">
              <a:lnSpc>
                <a:spcPts val="2500"/>
              </a:lnSpc>
              <a:buSzPct val="100000"/>
              <a:buFont typeface="+mj-lt"/>
              <a:buAutoNum type="arabicPeriod" startAt="4"/>
            </a:pPr>
            <a:r>
              <a:rPr lang="en-US" sz="1550" dirty="0">
                <a:solidFill>
                  <a:srgbClr val="3C3939"/>
                </a:solidFill>
                <a:latin typeface="Roboto" pitchFamily="34" charset="0"/>
                <a:ea typeface="Roboto" pitchFamily="34" charset="-122"/>
                <a:cs typeface="Roboto" pitchFamily="34" charset="-120"/>
              </a:rPr>
              <a:t>Explain how wrapper methods work for feature selection with a practical example</a:t>
            </a:r>
            <a:endParaRPr lang="en-US" sz="1550" dirty="0"/>
          </a:p>
        </p:txBody>
      </p:sp>
      <p:sp>
        <p:nvSpPr>
          <p:cNvPr id="18" name="Shape 16"/>
          <p:cNvSpPr/>
          <p:nvPr/>
        </p:nvSpPr>
        <p:spPr>
          <a:xfrm>
            <a:off x="9621203" y="2178010"/>
            <a:ext cx="4215289" cy="4890373"/>
          </a:xfrm>
          <a:prstGeom prst="roundRect">
            <a:avLst>
              <a:gd name="adj" fmla="val 2603"/>
            </a:avLst>
          </a:prstGeom>
          <a:solidFill>
            <a:srgbClr val="FFFFFF">
              <a:alpha val="95000"/>
            </a:srgbClr>
          </a:solidFill>
          <a:ln w="22860">
            <a:solidFill>
              <a:srgbClr val="C7C7D0"/>
            </a:solidFill>
            <a:prstDash val="solid"/>
          </a:ln>
        </p:spPr>
      </p:sp>
      <p:sp>
        <p:nvSpPr>
          <p:cNvPr id="19" name="Shape 17"/>
          <p:cNvSpPr/>
          <p:nvPr/>
        </p:nvSpPr>
        <p:spPr>
          <a:xfrm>
            <a:off x="9598343" y="2178010"/>
            <a:ext cx="91440" cy="4890373"/>
          </a:xfrm>
          <a:prstGeom prst="roundRect">
            <a:avLst>
              <a:gd name="adj" fmla="val 91163"/>
            </a:avLst>
          </a:prstGeom>
          <a:solidFill>
            <a:srgbClr val="1B1B27"/>
          </a:solidFill>
          <a:ln/>
        </p:spPr>
      </p:sp>
      <p:sp>
        <p:nvSpPr>
          <p:cNvPr id="20" name="Text 18"/>
          <p:cNvSpPr/>
          <p:nvPr/>
        </p:nvSpPr>
        <p:spPr>
          <a:xfrm>
            <a:off x="9911001" y="2399228"/>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3C3939"/>
                </a:solidFill>
                <a:latin typeface="Raleway" pitchFamily="34" charset="0"/>
                <a:ea typeface="Raleway" pitchFamily="34" charset="-122"/>
                <a:cs typeface="Raleway" pitchFamily="34" charset="-120"/>
              </a:rPr>
              <a:t>Practical Questions</a:t>
            </a:r>
            <a:endParaRPr lang="en-US" sz="1950" dirty="0"/>
          </a:p>
        </p:txBody>
      </p:sp>
      <p:sp>
        <p:nvSpPr>
          <p:cNvPr id="21" name="Text 19"/>
          <p:cNvSpPr/>
          <p:nvPr/>
        </p:nvSpPr>
        <p:spPr>
          <a:xfrm>
            <a:off x="9911001" y="2828449"/>
            <a:ext cx="3704273" cy="635079"/>
          </a:xfrm>
          <a:prstGeom prst="rect">
            <a:avLst/>
          </a:prstGeom>
          <a:noFill/>
          <a:ln/>
        </p:spPr>
        <p:txBody>
          <a:bodyPr wrap="square" lIns="0" tIns="0" rIns="0" bIns="0" rtlCol="0" anchor="t"/>
          <a:lstStyle/>
          <a:p>
            <a:pPr algn="l" marL="342900" indent="-342900">
              <a:lnSpc>
                <a:spcPts val="2500"/>
              </a:lnSpc>
              <a:buSzPct val="100000"/>
              <a:buFont typeface="+mj-lt"/>
              <a:buAutoNum type="arabicPeriod" startAt="1"/>
            </a:pPr>
            <a:r>
              <a:rPr lang="en-US" sz="1550" dirty="0">
                <a:solidFill>
                  <a:srgbClr val="3C3939"/>
                </a:solidFill>
                <a:latin typeface="Roboto" pitchFamily="34" charset="0"/>
                <a:ea typeface="Roboto" pitchFamily="34" charset="-122"/>
                <a:cs typeface="Roboto" pitchFamily="34" charset="-120"/>
              </a:rPr>
              <a:t>Implement correlation-based feature selection in Python</a:t>
            </a:r>
            <a:endParaRPr lang="en-US" sz="1550" dirty="0"/>
          </a:p>
        </p:txBody>
      </p:sp>
      <p:sp>
        <p:nvSpPr>
          <p:cNvPr id="22" name="Text 20"/>
          <p:cNvSpPr/>
          <p:nvPr/>
        </p:nvSpPr>
        <p:spPr>
          <a:xfrm>
            <a:off x="9911001" y="3532942"/>
            <a:ext cx="3704273" cy="635079"/>
          </a:xfrm>
          <a:prstGeom prst="rect">
            <a:avLst/>
          </a:prstGeom>
          <a:noFill/>
          <a:ln/>
        </p:spPr>
        <p:txBody>
          <a:bodyPr wrap="square" lIns="0" tIns="0" rIns="0" bIns="0" rtlCol="0" anchor="t"/>
          <a:lstStyle/>
          <a:p>
            <a:pPr algn="l" marL="342900" indent="-342900">
              <a:lnSpc>
                <a:spcPts val="2500"/>
              </a:lnSpc>
              <a:buSzPct val="100000"/>
              <a:buFont typeface="+mj-lt"/>
              <a:buAutoNum type="arabicPeriod" startAt="2"/>
            </a:pPr>
            <a:r>
              <a:rPr lang="en-US" sz="1550" dirty="0">
                <a:solidFill>
                  <a:srgbClr val="3C3939"/>
                </a:solidFill>
                <a:latin typeface="Roboto" pitchFamily="34" charset="0"/>
                <a:ea typeface="Roboto" pitchFamily="34" charset="-122"/>
                <a:cs typeface="Roboto" pitchFamily="34" charset="-120"/>
              </a:rPr>
              <a:t>Apply PCA on the iris dataset and visualize the results</a:t>
            </a:r>
            <a:endParaRPr lang="en-US" sz="1550" dirty="0"/>
          </a:p>
        </p:txBody>
      </p:sp>
      <p:sp>
        <p:nvSpPr>
          <p:cNvPr id="23" name="Text 21"/>
          <p:cNvSpPr/>
          <p:nvPr/>
        </p:nvSpPr>
        <p:spPr>
          <a:xfrm>
            <a:off x="9911001" y="4237434"/>
            <a:ext cx="3704273" cy="635079"/>
          </a:xfrm>
          <a:prstGeom prst="rect">
            <a:avLst/>
          </a:prstGeom>
          <a:noFill/>
          <a:ln/>
        </p:spPr>
        <p:txBody>
          <a:bodyPr wrap="square" lIns="0" tIns="0" rIns="0" bIns="0" rtlCol="0" anchor="t"/>
          <a:lstStyle/>
          <a:p>
            <a:pPr algn="l" marL="342900" indent="-342900">
              <a:lnSpc>
                <a:spcPts val="2500"/>
              </a:lnSpc>
              <a:buSzPct val="100000"/>
              <a:buFont typeface="+mj-lt"/>
              <a:buAutoNum type="arabicPeriod" startAt="3"/>
            </a:pPr>
            <a:r>
              <a:rPr lang="en-US" sz="1550" dirty="0">
                <a:solidFill>
                  <a:srgbClr val="3C3939"/>
                </a:solidFill>
                <a:latin typeface="Roboto" pitchFamily="34" charset="0"/>
                <a:ea typeface="Roboto" pitchFamily="34" charset="-122"/>
                <a:cs typeface="Roboto" pitchFamily="34" charset="-120"/>
              </a:rPr>
              <a:t>Use RFE for feature selection with SVM classifier</a:t>
            </a:r>
            <a:endParaRPr lang="en-US" sz="1550" dirty="0"/>
          </a:p>
        </p:txBody>
      </p:sp>
      <p:sp>
        <p:nvSpPr>
          <p:cNvPr id="24" name="Text 22"/>
          <p:cNvSpPr/>
          <p:nvPr/>
        </p:nvSpPr>
        <p:spPr>
          <a:xfrm>
            <a:off x="9911001" y="4941927"/>
            <a:ext cx="3704273" cy="635079"/>
          </a:xfrm>
          <a:prstGeom prst="rect">
            <a:avLst/>
          </a:prstGeom>
          <a:noFill/>
          <a:ln/>
        </p:spPr>
        <p:txBody>
          <a:bodyPr wrap="square" lIns="0" tIns="0" rIns="0" bIns="0" rtlCol="0" anchor="t"/>
          <a:lstStyle/>
          <a:p>
            <a:pPr algn="l" marL="342900" indent="-342900">
              <a:lnSpc>
                <a:spcPts val="2500"/>
              </a:lnSpc>
              <a:buSzPct val="100000"/>
              <a:buFont typeface="+mj-lt"/>
              <a:buAutoNum type="arabicPeriod" startAt="4"/>
            </a:pPr>
            <a:r>
              <a:rPr lang="en-US" sz="1550" dirty="0">
                <a:solidFill>
                  <a:srgbClr val="3C3939"/>
                </a:solidFill>
                <a:latin typeface="Roboto" pitchFamily="34" charset="0"/>
                <a:ea typeface="Roboto" pitchFamily="34" charset="-122"/>
                <a:cs typeface="Roboto" pitchFamily="34" charset="-120"/>
              </a:rPr>
              <a:t>Compare feature importance from Random Forest and Gradient Boosting</a:t>
            </a:r>
            <a:endParaRPr lang="en-US" sz="15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737830" y="507206"/>
            <a:ext cx="4611648" cy="576382"/>
          </a:xfrm>
          <a:prstGeom prst="rect">
            <a:avLst/>
          </a:prstGeom>
          <a:noFill/>
          <a:ln/>
        </p:spPr>
        <p:txBody>
          <a:bodyPr wrap="none" lIns="0" tIns="0" rIns="0" bIns="0" rtlCol="0" anchor="t"/>
          <a:lstStyle/>
          <a:p>
            <a:pPr algn="l" indent="0" marL="0">
              <a:lnSpc>
                <a:spcPts val="4500"/>
              </a:lnSpc>
              <a:buNone/>
            </a:pPr>
            <a:r>
              <a:rPr lang="en-US" sz="3600" dirty="0">
                <a:solidFill>
                  <a:srgbClr val="1B1B27"/>
                </a:solidFill>
                <a:latin typeface="Raleway" pitchFamily="34" charset="0"/>
                <a:ea typeface="Raleway" pitchFamily="34" charset="-122"/>
                <a:cs typeface="Raleway" pitchFamily="34" charset="-120"/>
              </a:rPr>
              <a:t>Key Takeaways</a:t>
            </a:r>
            <a:endParaRPr lang="en-US" sz="3600" dirty="0"/>
          </a:p>
        </p:txBody>
      </p:sp>
      <p:sp>
        <p:nvSpPr>
          <p:cNvPr id="3" name="Shape 1"/>
          <p:cNvSpPr/>
          <p:nvPr/>
        </p:nvSpPr>
        <p:spPr>
          <a:xfrm>
            <a:off x="737830" y="1452443"/>
            <a:ext cx="737830" cy="1106805"/>
          </a:xfrm>
          <a:prstGeom prst="roundRect">
            <a:avLst>
              <a:gd name="adj" fmla="val 360022"/>
            </a:avLst>
          </a:prstGeom>
          <a:solidFill>
            <a:srgbClr val="E1E1EA"/>
          </a:solidFill>
          <a:ln w="7620">
            <a:solidFill>
              <a:srgbClr val="C7C7D0"/>
            </a:solidFill>
            <a:prstDash val="solid"/>
          </a:ln>
        </p:spPr>
      </p:sp>
      <p:sp>
        <p:nvSpPr>
          <p:cNvPr id="4" name="Text 2"/>
          <p:cNvSpPr/>
          <p:nvPr/>
        </p:nvSpPr>
        <p:spPr>
          <a:xfrm>
            <a:off x="968335" y="1832848"/>
            <a:ext cx="276701" cy="345877"/>
          </a:xfrm>
          <a:prstGeom prst="rect">
            <a:avLst/>
          </a:prstGeom>
          <a:noFill/>
          <a:ln/>
        </p:spPr>
        <p:txBody>
          <a:bodyPr wrap="none" lIns="0" tIns="0" rIns="0" bIns="0" rtlCol="0" anchor="t"/>
          <a:lstStyle/>
          <a:p>
            <a:pPr algn="l" indent="0" marL="0">
              <a:lnSpc>
                <a:spcPts val="2150"/>
              </a:lnSpc>
              <a:buNone/>
            </a:pPr>
            <a:r>
              <a:rPr lang="en-US" sz="2150" dirty="0">
                <a:solidFill>
                  <a:srgbClr val="3C3939"/>
                </a:solidFill>
                <a:latin typeface="Raleway" pitchFamily="34" charset="0"/>
                <a:ea typeface="Raleway" pitchFamily="34" charset="-122"/>
                <a:cs typeface="Raleway" pitchFamily="34" charset="-120"/>
              </a:rPr>
              <a:t>1</a:t>
            </a:r>
            <a:endParaRPr lang="en-US" sz="2150" dirty="0"/>
          </a:p>
        </p:txBody>
      </p:sp>
      <p:sp>
        <p:nvSpPr>
          <p:cNvPr id="5" name="Text 3"/>
          <p:cNvSpPr/>
          <p:nvPr/>
        </p:nvSpPr>
        <p:spPr>
          <a:xfrm>
            <a:off x="1660088" y="1636871"/>
            <a:ext cx="2305764" cy="288250"/>
          </a:xfrm>
          <a:prstGeom prst="rect">
            <a:avLst/>
          </a:prstGeom>
          <a:noFill/>
          <a:ln/>
        </p:spPr>
        <p:txBody>
          <a:bodyPr wrap="none" lIns="0" tIns="0" rIns="0" bIns="0" rtlCol="0" anchor="t"/>
          <a:lstStyle/>
          <a:p>
            <a:pPr algn="l" indent="0" marL="0">
              <a:lnSpc>
                <a:spcPts val="2250"/>
              </a:lnSpc>
              <a:buNone/>
            </a:pPr>
            <a:r>
              <a:rPr lang="en-US" sz="1800" dirty="0">
                <a:solidFill>
                  <a:srgbClr val="3C3939"/>
                </a:solidFill>
                <a:latin typeface="Raleway" pitchFamily="34" charset="0"/>
                <a:ea typeface="Raleway" pitchFamily="34" charset="-122"/>
                <a:cs typeface="Raleway" pitchFamily="34" charset="-120"/>
              </a:rPr>
              <a:t>Feature Selection</a:t>
            </a:r>
            <a:endParaRPr lang="en-US" sz="1800" dirty="0"/>
          </a:p>
        </p:txBody>
      </p:sp>
      <p:sp>
        <p:nvSpPr>
          <p:cNvPr id="6" name="Text 4"/>
          <p:cNvSpPr/>
          <p:nvPr/>
        </p:nvSpPr>
        <p:spPr>
          <a:xfrm>
            <a:off x="1660088" y="2035731"/>
            <a:ext cx="12232481" cy="295037"/>
          </a:xfrm>
          <a:prstGeom prst="rect">
            <a:avLst/>
          </a:prstGeom>
          <a:noFill/>
          <a:ln/>
        </p:spPr>
        <p:txBody>
          <a:bodyPr wrap="none" lIns="0" tIns="0" rIns="0" bIns="0" rtlCol="0" anchor="t"/>
          <a:lstStyle/>
          <a:p>
            <a:pPr algn="l" indent="0" marL="0">
              <a:lnSpc>
                <a:spcPts val="2300"/>
              </a:lnSpc>
              <a:buNone/>
            </a:pPr>
            <a:r>
              <a:rPr lang="en-US" sz="1450" dirty="0">
                <a:solidFill>
                  <a:srgbClr val="3C3939"/>
                </a:solidFill>
                <a:latin typeface="Roboto" pitchFamily="34" charset="0"/>
                <a:ea typeface="Roboto" pitchFamily="34" charset="-122"/>
                <a:cs typeface="Roboto" pitchFamily="34" charset="-120"/>
              </a:rPr>
              <a:t>Choose relevant features using filter, wrapper, or embedded methods based on your dataset size and computational resources</a:t>
            </a:r>
            <a:endParaRPr lang="en-US" sz="1450" dirty="0"/>
          </a:p>
        </p:txBody>
      </p:sp>
      <p:sp>
        <p:nvSpPr>
          <p:cNvPr id="7" name="Shape 5"/>
          <p:cNvSpPr/>
          <p:nvPr/>
        </p:nvSpPr>
        <p:spPr>
          <a:xfrm>
            <a:off x="737830" y="2743676"/>
            <a:ext cx="737830" cy="1106805"/>
          </a:xfrm>
          <a:prstGeom prst="roundRect">
            <a:avLst>
              <a:gd name="adj" fmla="val 360022"/>
            </a:avLst>
          </a:prstGeom>
          <a:solidFill>
            <a:srgbClr val="E1E1EA"/>
          </a:solidFill>
          <a:ln w="7620">
            <a:solidFill>
              <a:srgbClr val="C7C7D0"/>
            </a:solidFill>
            <a:prstDash val="solid"/>
          </a:ln>
        </p:spPr>
      </p:sp>
      <p:sp>
        <p:nvSpPr>
          <p:cNvPr id="8" name="Text 6"/>
          <p:cNvSpPr/>
          <p:nvPr/>
        </p:nvSpPr>
        <p:spPr>
          <a:xfrm>
            <a:off x="968335" y="3124081"/>
            <a:ext cx="276701" cy="345877"/>
          </a:xfrm>
          <a:prstGeom prst="rect">
            <a:avLst/>
          </a:prstGeom>
          <a:noFill/>
          <a:ln/>
        </p:spPr>
        <p:txBody>
          <a:bodyPr wrap="none" lIns="0" tIns="0" rIns="0" bIns="0" rtlCol="0" anchor="t"/>
          <a:lstStyle/>
          <a:p>
            <a:pPr algn="l" indent="0" marL="0">
              <a:lnSpc>
                <a:spcPts val="2150"/>
              </a:lnSpc>
              <a:buNone/>
            </a:pPr>
            <a:r>
              <a:rPr lang="en-US" sz="2150" dirty="0">
                <a:solidFill>
                  <a:srgbClr val="3C3939"/>
                </a:solidFill>
                <a:latin typeface="Raleway" pitchFamily="34" charset="0"/>
                <a:ea typeface="Raleway" pitchFamily="34" charset="-122"/>
                <a:cs typeface="Raleway" pitchFamily="34" charset="-120"/>
              </a:rPr>
              <a:t>2</a:t>
            </a:r>
            <a:endParaRPr lang="en-US" sz="2150" dirty="0"/>
          </a:p>
        </p:txBody>
      </p:sp>
      <p:sp>
        <p:nvSpPr>
          <p:cNvPr id="9" name="Text 7"/>
          <p:cNvSpPr/>
          <p:nvPr/>
        </p:nvSpPr>
        <p:spPr>
          <a:xfrm>
            <a:off x="1660088" y="2928104"/>
            <a:ext cx="2305764" cy="288250"/>
          </a:xfrm>
          <a:prstGeom prst="rect">
            <a:avLst/>
          </a:prstGeom>
          <a:noFill/>
          <a:ln/>
        </p:spPr>
        <p:txBody>
          <a:bodyPr wrap="none" lIns="0" tIns="0" rIns="0" bIns="0" rtlCol="0" anchor="t"/>
          <a:lstStyle/>
          <a:p>
            <a:pPr algn="l" indent="0" marL="0">
              <a:lnSpc>
                <a:spcPts val="2250"/>
              </a:lnSpc>
              <a:buNone/>
            </a:pPr>
            <a:r>
              <a:rPr lang="en-US" sz="1800" dirty="0">
                <a:solidFill>
                  <a:srgbClr val="3C3939"/>
                </a:solidFill>
                <a:latin typeface="Raleway" pitchFamily="34" charset="0"/>
                <a:ea typeface="Raleway" pitchFamily="34" charset="-122"/>
                <a:cs typeface="Raleway" pitchFamily="34" charset="-120"/>
              </a:rPr>
              <a:t>Feature Extraction</a:t>
            </a:r>
            <a:endParaRPr lang="en-US" sz="1800" dirty="0"/>
          </a:p>
        </p:txBody>
      </p:sp>
      <p:sp>
        <p:nvSpPr>
          <p:cNvPr id="10" name="Text 8"/>
          <p:cNvSpPr/>
          <p:nvPr/>
        </p:nvSpPr>
        <p:spPr>
          <a:xfrm>
            <a:off x="1660088" y="3326963"/>
            <a:ext cx="12232481" cy="295037"/>
          </a:xfrm>
          <a:prstGeom prst="rect">
            <a:avLst/>
          </a:prstGeom>
          <a:noFill/>
          <a:ln/>
        </p:spPr>
        <p:txBody>
          <a:bodyPr wrap="none" lIns="0" tIns="0" rIns="0" bIns="0" rtlCol="0" anchor="t"/>
          <a:lstStyle/>
          <a:p>
            <a:pPr algn="l" indent="0" marL="0">
              <a:lnSpc>
                <a:spcPts val="2300"/>
              </a:lnSpc>
              <a:buNone/>
            </a:pPr>
            <a:r>
              <a:rPr lang="en-US" sz="1450" dirty="0">
                <a:solidFill>
                  <a:srgbClr val="3C3939"/>
                </a:solidFill>
                <a:latin typeface="Roboto" pitchFamily="34" charset="0"/>
                <a:ea typeface="Roboto" pitchFamily="34" charset="-122"/>
                <a:cs typeface="Roboto" pitchFamily="34" charset="-120"/>
              </a:rPr>
              <a:t>Create new features using PCA for unsupervised tasks or LDA for classification problems</a:t>
            </a:r>
            <a:endParaRPr lang="en-US" sz="1450" dirty="0"/>
          </a:p>
        </p:txBody>
      </p:sp>
      <p:sp>
        <p:nvSpPr>
          <p:cNvPr id="11" name="Shape 9"/>
          <p:cNvSpPr/>
          <p:nvPr/>
        </p:nvSpPr>
        <p:spPr>
          <a:xfrm>
            <a:off x="737830" y="4034909"/>
            <a:ext cx="737830" cy="1106805"/>
          </a:xfrm>
          <a:prstGeom prst="roundRect">
            <a:avLst>
              <a:gd name="adj" fmla="val 360022"/>
            </a:avLst>
          </a:prstGeom>
          <a:solidFill>
            <a:srgbClr val="E1E1EA"/>
          </a:solidFill>
          <a:ln w="7620">
            <a:solidFill>
              <a:srgbClr val="C7C7D0"/>
            </a:solidFill>
            <a:prstDash val="solid"/>
          </a:ln>
        </p:spPr>
      </p:sp>
      <p:sp>
        <p:nvSpPr>
          <p:cNvPr id="12" name="Text 10"/>
          <p:cNvSpPr/>
          <p:nvPr/>
        </p:nvSpPr>
        <p:spPr>
          <a:xfrm>
            <a:off x="968335" y="4415314"/>
            <a:ext cx="276701" cy="345877"/>
          </a:xfrm>
          <a:prstGeom prst="rect">
            <a:avLst/>
          </a:prstGeom>
          <a:noFill/>
          <a:ln/>
        </p:spPr>
        <p:txBody>
          <a:bodyPr wrap="none" lIns="0" tIns="0" rIns="0" bIns="0" rtlCol="0" anchor="t"/>
          <a:lstStyle/>
          <a:p>
            <a:pPr algn="l" indent="0" marL="0">
              <a:lnSpc>
                <a:spcPts val="2150"/>
              </a:lnSpc>
              <a:buNone/>
            </a:pPr>
            <a:r>
              <a:rPr lang="en-US" sz="2150" dirty="0">
                <a:solidFill>
                  <a:srgbClr val="3C3939"/>
                </a:solidFill>
                <a:latin typeface="Raleway" pitchFamily="34" charset="0"/>
                <a:ea typeface="Raleway" pitchFamily="34" charset="-122"/>
                <a:cs typeface="Raleway" pitchFamily="34" charset="-120"/>
              </a:rPr>
              <a:t>3</a:t>
            </a:r>
            <a:endParaRPr lang="en-US" sz="2150" dirty="0"/>
          </a:p>
        </p:txBody>
      </p:sp>
      <p:sp>
        <p:nvSpPr>
          <p:cNvPr id="13" name="Text 11"/>
          <p:cNvSpPr/>
          <p:nvPr/>
        </p:nvSpPr>
        <p:spPr>
          <a:xfrm>
            <a:off x="1660088" y="4219337"/>
            <a:ext cx="2711053" cy="288250"/>
          </a:xfrm>
          <a:prstGeom prst="rect">
            <a:avLst/>
          </a:prstGeom>
          <a:noFill/>
          <a:ln/>
        </p:spPr>
        <p:txBody>
          <a:bodyPr wrap="none" lIns="0" tIns="0" rIns="0" bIns="0" rtlCol="0" anchor="t"/>
          <a:lstStyle/>
          <a:p>
            <a:pPr algn="l" indent="0" marL="0">
              <a:lnSpc>
                <a:spcPts val="2250"/>
              </a:lnSpc>
              <a:buNone/>
            </a:pPr>
            <a:r>
              <a:rPr lang="en-US" sz="1800" dirty="0">
                <a:solidFill>
                  <a:srgbClr val="3C3939"/>
                </a:solidFill>
                <a:latin typeface="Raleway" pitchFamily="34" charset="0"/>
                <a:ea typeface="Raleway" pitchFamily="34" charset="-122"/>
                <a:cs typeface="Raleway" pitchFamily="34" charset="-120"/>
              </a:rPr>
              <a:t>Dimensionality Reduction</a:t>
            </a:r>
            <a:endParaRPr lang="en-US" sz="1800" dirty="0"/>
          </a:p>
        </p:txBody>
      </p:sp>
      <p:sp>
        <p:nvSpPr>
          <p:cNvPr id="14" name="Text 12"/>
          <p:cNvSpPr/>
          <p:nvPr/>
        </p:nvSpPr>
        <p:spPr>
          <a:xfrm>
            <a:off x="1660088" y="4618196"/>
            <a:ext cx="12232481" cy="295037"/>
          </a:xfrm>
          <a:prstGeom prst="rect">
            <a:avLst/>
          </a:prstGeom>
          <a:noFill/>
          <a:ln/>
        </p:spPr>
        <p:txBody>
          <a:bodyPr wrap="none" lIns="0" tIns="0" rIns="0" bIns="0" rtlCol="0" anchor="t"/>
          <a:lstStyle/>
          <a:p>
            <a:pPr algn="l" indent="0" marL="0">
              <a:lnSpc>
                <a:spcPts val="2300"/>
              </a:lnSpc>
              <a:buNone/>
            </a:pPr>
            <a:r>
              <a:rPr lang="en-US" sz="1450" dirty="0">
                <a:solidFill>
                  <a:srgbClr val="3C3939"/>
                </a:solidFill>
                <a:latin typeface="Roboto" pitchFamily="34" charset="0"/>
                <a:ea typeface="Roboto" pitchFamily="34" charset="-122"/>
                <a:cs typeface="Roboto" pitchFamily="34" charset="-120"/>
              </a:rPr>
              <a:t>Reduce complexity while preserving important information to improve model performance</a:t>
            </a:r>
            <a:endParaRPr lang="en-US" sz="1450" dirty="0"/>
          </a:p>
        </p:txBody>
      </p:sp>
      <p:sp>
        <p:nvSpPr>
          <p:cNvPr id="15" name="Shape 13"/>
          <p:cNvSpPr/>
          <p:nvPr/>
        </p:nvSpPr>
        <p:spPr>
          <a:xfrm>
            <a:off x="737830" y="5326142"/>
            <a:ext cx="737830" cy="1106805"/>
          </a:xfrm>
          <a:prstGeom prst="roundRect">
            <a:avLst>
              <a:gd name="adj" fmla="val 360022"/>
            </a:avLst>
          </a:prstGeom>
          <a:solidFill>
            <a:srgbClr val="E1E1EA"/>
          </a:solidFill>
          <a:ln w="7620">
            <a:solidFill>
              <a:srgbClr val="C7C7D0"/>
            </a:solidFill>
            <a:prstDash val="solid"/>
          </a:ln>
        </p:spPr>
      </p:sp>
      <p:sp>
        <p:nvSpPr>
          <p:cNvPr id="16" name="Text 14"/>
          <p:cNvSpPr/>
          <p:nvPr/>
        </p:nvSpPr>
        <p:spPr>
          <a:xfrm>
            <a:off x="968335" y="5706547"/>
            <a:ext cx="276701" cy="345877"/>
          </a:xfrm>
          <a:prstGeom prst="rect">
            <a:avLst/>
          </a:prstGeom>
          <a:noFill/>
          <a:ln/>
        </p:spPr>
        <p:txBody>
          <a:bodyPr wrap="none" lIns="0" tIns="0" rIns="0" bIns="0" rtlCol="0" anchor="t"/>
          <a:lstStyle/>
          <a:p>
            <a:pPr algn="l" indent="0" marL="0">
              <a:lnSpc>
                <a:spcPts val="2150"/>
              </a:lnSpc>
              <a:buNone/>
            </a:pPr>
            <a:r>
              <a:rPr lang="en-US" sz="2150" dirty="0">
                <a:solidFill>
                  <a:srgbClr val="3C3939"/>
                </a:solidFill>
                <a:latin typeface="Raleway" pitchFamily="34" charset="0"/>
                <a:ea typeface="Raleway" pitchFamily="34" charset="-122"/>
                <a:cs typeface="Raleway" pitchFamily="34" charset="-120"/>
              </a:rPr>
              <a:t>4</a:t>
            </a:r>
            <a:endParaRPr lang="en-US" sz="2150" dirty="0"/>
          </a:p>
        </p:txBody>
      </p:sp>
      <p:sp>
        <p:nvSpPr>
          <p:cNvPr id="17" name="Text 15"/>
          <p:cNvSpPr/>
          <p:nvPr/>
        </p:nvSpPr>
        <p:spPr>
          <a:xfrm>
            <a:off x="1660088" y="5510570"/>
            <a:ext cx="2305764" cy="288250"/>
          </a:xfrm>
          <a:prstGeom prst="rect">
            <a:avLst/>
          </a:prstGeom>
          <a:noFill/>
          <a:ln/>
        </p:spPr>
        <p:txBody>
          <a:bodyPr wrap="none" lIns="0" tIns="0" rIns="0" bIns="0" rtlCol="0" anchor="t"/>
          <a:lstStyle/>
          <a:p>
            <a:pPr algn="l" indent="0" marL="0">
              <a:lnSpc>
                <a:spcPts val="2250"/>
              </a:lnSpc>
              <a:buNone/>
            </a:pPr>
            <a:r>
              <a:rPr lang="en-US" sz="1800" dirty="0">
                <a:solidFill>
                  <a:srgbClr val="3C3939"/>
                </a:solidFill>
                <a:latin typeface="Raleway" pitchFamily="34" charset="0"/>
                <a:ea typeface="Raleway" pitchFamily="34" charset="-122"/>
                <a:cs typeface="Raleway" pitchFamily="34" charset="-120"/>
              </a:rPr>
              <a:t>Evaluation</a:t>
            </a:r>
            <a:endParaRPr lang="en-US" sz="1800" dirty="0"/>
          </a:p>
        </p:txBody>
      </p:sp>
      <p:sp>
        <p:nvSpPr>
          <p:cNvPr id="18" name="Text 16"/>
          <p:cNvSpPr/>
          <p:nvPr/>
        </p:nvSpPr>
        <p:spPr>
          <a:xfrm>
            <a:off x="1660088" y="5909429"/>
            <a:ext cx="12232481" cy="295037"/>
          </a:xfrm>
          <a:prstGeom prst="rect">
            <a:avLst/>
          </a:prstGeom>
          <a:noFill/>
          <a:ln/>
        </p:spPr>
        <p:txBody>
          <a:bodyPr wrap="none" lIns="0" tIns="0" rIns="0" bIns="0" rtlCol="0" anchor="t"/>
          <a:lstStyle/>
          <a:p>
            <a:pPr algn="l" indent="0" marL="0">
              <a:lnSpc>
                <a:spcPts val="2300"/>
              </a:lnSpc>
              <a:buNone/>
            </a:pPr>
            <a:r>
              <a:rPr lang="en-US" sz="1450" dirty="0">
                <a:solidFill>
                  <a:srgbClr val="3C3939"/>
                </a:solidFill>
                <a:latin typeface="Roboto" pitchFamily="34" charset="0"/>
                <a:ea typeface="Roboto" pitchFamily="34" charset="-122"/>
                <a:cs typeface="Roboto" pitchFamily="34" charset="-120"/>
              </a:rPr>
              <a:t>Always validate feature selection using cross-validation to ensure generalization</a:t>
            </a:r>
            <a:endParaRPr lang="en-US" sz="1450" dirty="0"/>
          </a:p>
        </p:txBody>
      </p:sp>
      <p:sp>
        <p:nvSpPr>
          <p:cNvPr id="19" name="Shape 17"/>
          <p:cNvSpPr/>
          <p:nvPr/>
        </p:nvSpPr>
        <p:spPr>
          <a:xfrm>
            <a:off x="737830" y="6617375"/>
            <a:ext cx="737830" cy="1106805"/>
          </a:xfrm>
          <a:prstGeom prst="roundRect">
            <a:avLst>
              <a:gd name="adj" fmla="val 360022"/>
            </a:avLst>
          </a:prstGeom>
          <a:solidFill>
            <a:srgbClr val="E1E1EA"/>
          </a:solidFill>
          <a:ln w="7620">
            <a:solidFill>
              <a:srgbClr val="C7C7D0"/>
            </a:solidFill>
            <a:prstDash val="solid"/>
          </a:ln>
        </p:spPr>
      </p:sp>
      <p:sp>
        <p:nvSpPr>
          <p:cNvPr id="20" name="Text 18"/>
          <p:cNvSpPr/>
          <p:nvPr/>
        </p:nvSpPr>
        <p:spPr>
          <a:xfrm>
            <a:off x="968335" y="6997779"/>
            <a:ext cx="276701" cy="345877"/>
          </a:xfrm>
          <a:prstGeom prst="rect">
            <a:avLst/>
          </a:prstGeom>
          <a:noFill/>
          <a:ln/>
        </p:spPr>
        <p:txBody>
          <a:bodyPr wrap="none" lIns="0" tIns="0" rIns="0" bIns="0" rtlCol="0" anchor="t"/>
          <a:lstStyle/>
          <a:p>
            <a:pPr algn="l" indent="0" marL="0">
              <a:lnSpc>
                <a:spcPts val="2150"/>
              </a:lnSpc>
              <a:buNone/>
            </a:pPr>
            <a:r>
              <a:rPr lang="en-US" sz="2150" dirty="0">
                <a:solidFill>
                  <a:srgbClr val="3C3939"/>
                </a:solidFill>
                <a:latin typeface="Raleway" pitchFamily="34" charset="0"/>
                <a:ea typeface="Raleway" pitchFamily="34" charset="-122"/>
                <a:cs typeface="Raleway" pitchFamily="34" charset="-120"/>
              </a:rPr>
              <a:t>5</a:t>
            </a:r>
            <a:endParaRPr lang="en-US" sz="2150" dirty="0"/>
          </a:p>
        </p:txBody>
      </p:sp>
      <p:sp>
        <p:nvSpPr>
          <p:cNvPr id="21" name="Text 19"/>
          <p:cNvSpPr/>
          <p:nvPr/>
        </p:nvSpPr>
        <p:spPr>
          <a:xfrm>
            <a:off x="1660088" y="6801803"/>
            <a:ext cx="2305764" cy="288250"/>
          </a:xfrm>
          <a:prstGeom prst="rect">
            <a:avLst/>
          </a:prstGeom>
          <a:noFill/>
          <a:ln/>
        </p:spPr>
        <p:txBody>
          <a:bodyPr wrap="none" lIns="0" tIns="0" rIns="0" bIns="0" rtlCol="0" anchor="t"/>
          <a:lstStyle/>
          <a:p>
            <a:pPr algn="l" indent="0" marL="0">
              <a:lnSpc>
                <a:spcPts val="2250"/>
              </a:lnSpc>
              <a:buNone/>
            </a:pPr>
            <a:r>
              <a:rPr lang="en-US" sz="1800" dirty="0">
                <a:solidFill>
                  <a:srgbClr val="3C3939"/>
                </a:solidFill>
                <a:latin typeface="Raleway" pitchFamily="34" charset="0"/>
                <a:ea typeface="Raleway" pitchFamily="34" charset="-122"/>
                <a:cs typeface="Raleway" pitchFamily="34" charset="-120"/>
              </a:rPr>
              <a:t>Trade-offs</a:t>
            </a:r>
            <a:endParaRPr lang="en-US" sz="1800" dirty="0"/>
          </a:p>
        </p:txBody>
      </p:sp>
      <p:sp>
        <p:nvSpPr>
          <p:cNvPr id="22" name="Text 20"/>
          <p:cNvSpPr/>
          <p:nvPr/>
        </p:nvSpPr>
        <p:spPr>
          <a:xfrm>
            <a:off x="1660088" y="7200662"/>
            <a:ext cx="12232481" cy="295037"/>
          </a:xfrm>
          <a:prstGeom prst="rect">
            <a:avLst/>
          </a:prstGeom>
          <a:noFill/>
          <a:ln/>
        </p:spPr>
        <p:txBody>
          <a:bodyPr wrap="none" lIns="0" tIns="0" rIns="0" bIns="0" rtlCol="0" anchor="t"/>
          <a:lstStyle/>
          <a:p>
            <a:pPr algn="l" indent="0" marL="0">
              <a:lnSpc>
                <a:spcPts val="2300"/>
              </a:lnSpc>
              <a:buNone/>
            </a:pPr>
            <a:r>
              <a:rPr lang="en-US" sz="1450" dirty="0">
                <a:solidFill>
                  <a:srgbClr val="3C3939"/>
                </a:solidFill>
                <a:latin typeface="Roboto" pitchFamily="34" charset="0"/>
                <a:ea typeface="Roboto" pitchFamily="34" charset="-122"/>
                <a:cs typeface="Roboto" pitchFamily="34" charset="-120"/>
              </a:rPr>
              <a:t>Balance between performance, interpretability, and computational cost based on your specific requirements</a:t>
            </a:r>
            <a:endParaRPr lang="en-US" sz="14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793790" y="2256830"/>
            <a:ext cx="6318885" cy="620078"/>
          </a:xfrm>
          <a:prstGeom prst="rect">
            <a:avLst/>
          </a:prstGeom>
          <a:noFill/>
          <a:ln/>
        </p:spPr>
        <p:txBody>
          <a:bodyPr wrap="none" lIns="0" tIns="0" rIns="0" bIns="0" rtlCol="0" anchor="t"/>
          <a:lstStyle/>
          <a:p>
            <a:pPr algn="l" indent="0" marL="0">
              <a:lnSpc>
                <a:spcPts val="4850"/>
              </a:lnSpc>
              <a:buNone/>
            </a:pPr>
            <a:r>
              <a:rPr lang="en-US" sz="3900" dirty="0">
                <a:solidFill>
                  <a:srgbClr val="1B1B27"/>
                </a:solidFill>
                <a:latin typeface="Raleway" pitchFamily="34" charset="0"/>
                <a:ea typeface="Raleway" pitchFamily="34" charset="-122"/>
                <a:cs typeface="Raleway" pitchFamily="34" charset="-120"/>
              </a:rPr>
              <a:t>Master Feature Engineering</a:t>
            </a:r>
            <a:endParaRPr lang="en-US" sz="3900" dirty="0"/>
          </a:p>
        </p:txBody>
      </p:sp>
      <p:sp>
        <p:nvSpPr>
          <p:cNvPr id="4" name="Text 1"/>
          <p:cNvSpPr/>
          <p:nvPr/>
        </p:nvSpPr>
        <p:spPr>
          <a:xfrm>
            <a:off x="793790" y="3174563"/>
            <a:ext cx="7556421" cy="952619"/>
          </a:xfrm>
          <a:prstGeom prst="rect">
            <a:avLst/>
          </a:prstGeom>
          <a:noFill/>
          <a:ln/>
        </p:spPr>
        <p:txBody>
          <a:bodyPr wrap="squar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Mastering feature selection and extraction techniques will help you build better machine learning models, understand underlying data patterns, and create more efficient solutions for real-world problems.</a:t>
            </a:r>
            <a:endParaRPr lang="en-US" sz="1550" dirty="0"/>
          </a:p>
        </p:txBody>
      </p:sp>
      <p:sp>
        <p:nvSpPr>
          <p:cNvPr id="5" name="Text 2"/>
          <p:cNvSpPr/>
          <p:nvPr/>
        </p:nvSpPr>
        <p:spPr>
          <a:xfrm>
            <a:off x="1091446" y="4573667"/>
            <a:ext cx="7258764" cy="635079"/>
          </a:xfrm>
          <a:prstGeom prst="rect">
            <a:avLst/>
          </a:prstGeom>
          <a:noFill/>
          <a:ln/>
        </p:spPr>
        <p:txBody>
          <a:bodyPr wrap="square" lIns="0" tIns="0" rIns="0" bIns="0" rtlCol="0" anchor="t"/>
          <a:lstStyle/>
          <a:p>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"Feature engineering is the art of extracting useful patterns from raw data. Master these techniques, and you'll unlock the true potential of machine learning."</a:t>
            </a:r>
            <a:endParaRPr lang="en-US" sz="1550" dirty="0"/>
          </a:p>
        </p:txBody>
      </p:sp>
      <p:sp>
        <p:nvSpPr>
          <p:cNvPr id="6" name="Shape 3"/>
          <p:cNvSpPr/>
          <p:nvPr/>
        </p:nvSpPr>
        <p:spPr>
          <a:xfrm>
            <a:off x="793790" y="4350425"/>
            <a:ext cx="22860" cy="1081564"/>
          </a:xfrm>
          <a:prstGeom prst="rect">
            <a:avLst/>
          </a:prstGeom>
          <a:solidFill>
            <a:srgbClr val="1B1B27"/>
          </a:solidFill>
          <a:ln/>
        </p:spPr>
      </p:sp>
      <p:sp>
        <p:nvSpPr>
          <p:cNvPr id="7" name="Text 4"/>
          <p:cNvSpPr/>
          <p:nvPr/>
        </p:nvSpPr>
        <p:spPr>
          <a:xfrm>
            <a:off x="793790" y="5655231"/>
            <a:ext cx="7556421" cy="317540"/>
          </a:xfrm>
          <a:prstGeom prst="rect">
            <a:avLst/>
          </a:prstGeom>
          <a:noFill/>
          <a:ln/>
        </p:spPr>
        <p:txBody>
          <a:bodyPr wrap="none" lIns="0" tIns="0" rIns="0" bIns="0" rtlCol="0" anchor="t"/>
          <a:lstStyle/>
          <a:p>
            <a:pPr algn="l" indent="0" marL="0">
              <a:lnSpc>
                <a:spcPts val="2500"/>
              </a:lnSpc>
              <a:buNone/>
            </a:pPr>
            <a:r>
              <a:rPr lang="en-US" sz="1550" b="1" dirty="0">
                <a:solidFill>
                  <a:srgbClr val="3C3939"/>
                </a:solidFill>
                <a:latin typeface="Roboto" pitchFamily="34" charset="0"/>
                <a:ea typeface="Roboto" pitchFamily="34" charset="-122"/>
                <a:cs typeface="Roboto" pitchFamily="34" charset="-120"/>
              </a:rPr>
              <a:t>Unit III Complete</a:t>
            </a:r>
            <a:pPr algn="l" indent="0" marL="0">
              <a:lnSpc>
                <a:spcPts val="2500"/>
              </a:lnSpc>
              <a:buNone/>
            </a:pPr>
            <a:r>
              <a:rPr lang="en-US" sz="1550" dirty="0">
                <a:solidFill>
                  <a:srgbClr val="3C3939"/>
                </a:solidFill>
                <a:latin typeface="Roboto" pitchFamily="34" charset="0"/>
                <a:ea typeface="Roboto" pitchFamily="34" charset="-122"/>
                <a:cs typeface="Roboto" pitchFamily="34" charset="-120"/>
              </a:rPr>
              <a:t> - MSBTE K-Scheme Machine Learning Course</a:t>
            </a:r>
            <a:endParaRPr lang="en-US" sz="15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30</Slides>
  <Notes>30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
  <cp:revision>1</cp:revision>
  <dcterms:created xsi:type="dcterms:W3CDTF">2025-12-25T17:10:02Z</dcterms:created>
  <dcterms:modified xsi:type="dcterms:W3CDTF">2025-12-25T17:10:02Z</dcterms:modified>
</cp:coreProperties>
</file>