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notesMasterIdLst>
    <p:notesMasterId r:id="rId32"/>
  </p:notesMasterIdLst>
  <p:sldSz cx="14630400" cy="8229600"/>
  <p:notesSz cx="8229600" cy="14630400"/>
  <p:embeddedFontLst>
    <p:embeddedFont>
      <p:font typeface="Instrument Sans Medium"/>
      <p:regular r:id="rId37"/>
    </p:embeddedFont>
    <p:embeddedFont>
      <p:font typeface="Instrument Sans Medium"/>
      <p:regular r:id="rId38"/>
    </p:embeddedFont>
    <p:embeddedFont>
      <p:font typeface="Instrument Sans Medium"/>
      <p:regular r:id="rId39"/>
    </p:embeddedFont>
    <p:embeddedFont>
      <p:font typeface="Instrument Sans Medium"/>
      <p:regular r:id="rId40"/>
    </p:embeddedFont>
    <p:embeddedFont>
      <p:font typeface="Open Sans"/>
      <p:regular r:id="rId41"/>
    </p:embeddedFont>
    <p:embeddedFont>
      <p:font typeface="Open Sans"/>
      <p:regular r:id="rId42"/>
    </p:embeddedFont>
    <p:embeddedFont>
      <p:font typeface="Open Sans"/>
      <p:regular r:id="rId43"/>
    </p:embeddedFont>
    <p:embeddedFont>
      <p:font typeface="Open Sans"/>
      <p:regular r:id="rId44"/>
    </p:embeddedFont>
  </p:embeddedFon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notesMaster" Target="notesMasters/notesMaster1.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 Id="rId37" Type="http://schemas.openxmlformats.org/officeDocument/2006/relationships/font" Target="fonts/font1.fntdata"/><Relationship Id="rId38" Type="http://schemas.openxmlformats.org/officeDocument/2006/relationships/font" Target="fonts/font2.fntdata"/><Relationship Id="rId39" Type="http://schemas.openxmlformats.org/officeDocument/2006/relationships/font" Target="fonts/font3.fntdata"/><Relationship Id="rId40" Type="http://schemas.openxmlformats.org/officeDocument/2006/relationships/font" Target="fonts/font4.fntdata"/><Relationship Id="rId41" Type="http://schemas.openxmlformats.org/officeDocument/2006/relationships/font" Target="fonts/font5.fntdata"/><Relationship Id="rId42" Type="http://schemas.openxmlformats.org/officeDocument/2006/relationships/font" Target="fonts/font6.fntdata"/><Relationship Id="rId43" Type="http://schemas.openxmlformats.org/officeDocument/2006/relationships/font" Target="fonts/font7.fntdata"/><Relationship Id="rId44" Type="http://schemas.openxmlformats.org/officeDocument/2006/relationships/font" Target="fonts/font8.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000000"/>
          </a:solidFill>
          <a:ln/>
        </p:spPr>
      </p:sp>
      <p:sp>
        <p:nvSpPr>
          <p:cNvPr id="3" name="Shape 1"/>
          <p:cNvSpPr/>
          <p:nvPr/>
        </p:nvSpPr>
        <p:spPr>
          <a:xfrm>
            <a:off x="0" y="0"/>
            <a:ext cx="14630400" cy="8229600"/>
          </a:xfrm>
          <a:prstGeom prst="rect">
            <a:avLst/>
          </a:prstGeom>
          <a:solidFill>
            <a:srgbClr val="1F1F1F"/>
          </a:solid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000000"/>
          </a:solidFill>
          <a:ln/>
        </p:spPr>
      </p:sp>
      <p:sp>
        <p:nvSpPr>
          <p:cNvPr id="3" name="Shape 1"/>
          <p:cNvSpPr/>
          <p:nvPr/>
        </p:nvSpPr>
        <p:spPr>
          <a:xfrm>
            <a:off x="0" y="0"/>
            <a:ext cx="14630400" cy="8229600"/>
          </a:xfrm>
          <a:prstGeom prst="rect">
            <a:avLst/>
          </a:prstGeom>
          <a:solidFill>
            <a:srgbClr val="1F1F1F"/>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000000"/>
          </a:solidFill>
          <a:ln/>
        </p:spPr>
      </p:sp>
      <p:sp>
        <p:nvSpPr>
          <p:cNvPr id="3" name="Shape 1"/>
          <p:cNvSpPr/>
          <p:nvPr/>
        </p:nvSpPr>
        <p:spPr>
          <a:xfrm>
            <a:off x="0" y="0"/>
            <a:ext cx="14630400" cy="8229600"/>
          </a:xfrm>
          <a:prstGeom prst="rect">
            <a:avLst/>
          </a:prstGeom>
          <a:solidFill>
            <a:srgbClr val="1F1F1F"/>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000000"/>
          </a:solidFill>
          <a:ln/>
        </p:spPr>
      </p:sp>
      <p:sp>
        <p:nvSpPr>
          <p:cNvPr id="3" name="Shape 1"/>
          <p:cNvSpPr/>
          <p:nvPr/>
        </p:nvSpPr>
        <p:spPr>
          <a:xfrm>
            <a:off x="0" y="0"/>
            <a:ext cx="14630400" cy="8229600"/>
          </a:xfrm>
          <a:prstGeom prst="rect">
            <a:avLst/>
          </a:prstGeom>
          <a:solidFill>
            <a:srgbClr val="1F1F1F"/>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000000"/>
          </a:solidFill>
          <a:ln/>
        </p:spPr>
      </p:sp>
      <p:sp>
        <p:nvSpPr>
          <p:cNvPr id="3" name="Shape 1"/>
          <p:cNvSpPr/>
          <p:nvPr/>
        </p:nvSpPr>
        <p:spPr>
          <a:xfrm>
            <a:off x="0" y="0"/>
            <a:ext cx="14630400" cy="8229600"/>
          </a:xfrm>
          <a:prstGeom prst="rect">
            <a:avLst/>
          </a:prstGeom>
          <a:solidFill>
            <a:srgbClr val="1F1F1F"/>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000000"/>
          </a:solidFill>
          <a:ln/>
        </p:spPr>
      </p:sp>
      <p:sp>
        <p:nvSpPr>
          <p:cNvPr id="3" name="Shape 1"/>
          <p:cNvSpPr/>
          <p:nvPr/>
        </p:nvSpPr>
        <p:spPr>
          <a:xfrm>
            <a:off x="0" y="0"/>
            <a:ext cx="14630400" cy="8229600"/>
          </a:xfrm>
          <a:prstGeom prst="rect">
            <a:avLst/>
          </a:prstGeom>
          <a:solidFill>
            <a:srgbClr val="1F1F1F"/>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000000"/>
          </a:solidFill>
          <a:ln/>
        </p:spPr>
      </p:sp>
      <p:sp>
        <p:nvSpPr>
          <p:cNvPr id="3" name="Shape 1"/>
          <p:cNvSpPr/>
          <p:nvPr/>
        </p:nvSpPr>
        <p:spPr>
          <a:xfrm>
            <a:off x="0" y="0"/>
            <a:ext cx="14630400" cy="8229600"/>
          </a:xfrm>
          <a:prstGeom prst="rect">
            <a:avLst/>
          </a:prstGeom>
          <a:solidFill>
            <a:srgbClr val="1F1F1F"/>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000000"/>
          </a:solidFill>
          <a:ln/>
        </p:spPr>
      </p:sp>
      <p:sp>
        <p:nvSpPr>
          <p:cNvPr id="3" name="Shape 1"/>
          <p:cNvSpPr/>
          <p:nvPr/>
        </p:nvSpPr>
        <p:spPr>
          <a:xfrm>
            <a:off x="0" y="0"/>
            <a:ext cx="14630400" cy="8229600"/>
          </a:xfrm>
          <a:prstGeom prst="rect">
            <a:avLst/>
          </a:prstGeom>
          <a:solidFill>
            <a:srgbClr val="1F1F1F"/>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000000"/>
          </a:solidFill>
          <a:ln/>
        </p:spPr>
      </p:sp>
      <p:sp>
        <p:nvSpPr>
          <p:cNvPr id="3" name="Shape 1"/>
          <p:cNvSpPr/>
          <p:nvPr/>
        </p:nvSpPr>
        <p:spPr>
          <a:xfrm>
            <a:off x="0" y="0"/>
            <a:ext cx="14630400" cy="8229600"/>
          </a:xfrm>
          <a:prstGeom prst="rect">
            <a:avLst/>
          </a:prstGeom>
          <a:solidFill>
            <a:srgbClr val="1F1F1F"/>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000000"/>
          </a:solidFill>
          <a:ln/>
        </p:spPr>
      </p:sp>
      <p:sp>
        <p:nvSpPr>
          <p:cNvPr id="3" name="Shape 1"/>
          <p:cNvSpPr/>
          <p:nvPr/>
        </p:nvSpPr>
        <p:spPr>
          <a:xfrm>
            <a:off x="0" y="0"/>
            <a:ext cx="14630400" cy="8229600"/>
          </a:xfrm>
          <a:prstGeom prst="rect">
            <a:avLst/>
          </a:prstGeom>
          <a:solidFill>
            <a:srgbClr val="1F1F1F"/>
          </a:solid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000000"/>
          </a:solidFill>
          <a:ln/>
        </p:spPr>
      </p:sp>
      <p:sp>
        <p:nvSpPr>
          <p:cNvPr id="3" name="Shape 1"/>
          <p:cNvSpPr/>
          <p:nvPr/>
        </p:nvSpPr>
        <p:spPr>
          <a:xfrm>
            <a:off x="0" y="0"/>
            <a:ext cx="14630400" cy="8229600"/>
          </a:xfrm>
          <a:prstGeom prst="rect">
            <a:avLst/>
          </a:prstGeom>
          <a:solidFill>
            <a:srgbClr val="1F1F1F"/>
          </a:solid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000000"/>
          </a:solidFill>
          <a:ln/>
        </p:spPr>
      </p:sp>
      <p:sp>
        <p:nvSpPr>
          <p:cNvPr id="3" name="Shape 1"/>
          <p:cNvSpPr/>
          <p:nvPr/>
        </p:nvSpPr>
        <p:spPr>
          <a:xfrm>
            <a:off x="0" y="0"/>
            <a:ext cx="14630400" cy="8229600"/>
          </a:xfrm>
          <a:prstGeom prst="rect">
            <a:avLst/>
          </a:prstGeom>
          <a:solidFill>
            <a:srgbClr val="1F1F1F"/>
          </a:solid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000000"/>
          </a:solidFill>
          <a:ln/>
        </p:spPr>
      </p:sp>
      <p:sp>
        <p:nvSpPr>
          <p:cNvPr id="3" name="Shape 1"/>
          <p:cNvSpPr/>
          <p:nvPr/>
        </p:nvSpPr>
        <p:spPr>
          <a:xfrm>
            <a:off x="0" y="0"/>
            <a:ext cx="14630400" cy="8229600"/>
          </a:xfrm>
          <a:prstGeom prst="rect">
            <a:avLst/>
          </a:prstGeom>
          <a:solidFill>
            <a:srgbClr val="1F1F1F"/>
          </a:solid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000000"/>
          </a:solidFill>
          <a:ln/>
        </p:spPr>
      </p:sp>
      <p:sp>
        <p:nvSpPr>
          <p:cNvPr id="3" name="Shape 1"/>
          <p:cNvSpPr/>
          <p:nvPr/>
        </p:nvSpPr>
        <p:spPr>
          <a:xfrm>
            <a:off x="0" y="0"/>
            <a:ext cx="14630400" cy="8229600"/>
          </a:xfrm>
          <a:prstGeom prst="rect">
            <a:avLst/>
          </a:prstGeom>
          <a:solidFill>
            <a:srgbClr val="1F1F1F"/>
          </a:solid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000000"/>
          </a:solidFill>
          <a:ln/>
        </p:spPr>
      </p:sp>
      <p:sp>
        <p:nvSpPr>
          <p:cNvPr id="3" name="Shape 1"/>
          <p:cNvSpPr/>
          <p:nvPr/>
        </p:nvSpPr>
        <p:spPr>
          <a:xfrm>
            <a:off x="0" y="0"/>
            <a:ext cx="14630400" cy="8229600"/>
          </a:xfrm>
          <a:prstGeom prst="rect">
            <a:avLst/>
          </a:prstGeom>
          <a:solidFill>
            <a:srgbClr val="1F1F1F"/>
          </a:solid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lide 1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000000"/>
          </a:solidFill>
          <a:ln/>
        </p:spPr>
      </p:sp>
      <p:sp>
        <p:nvSpPr>
          <p:cNvPr id="3" name="Shape 1"/>
          <p:cNvSpPr/>
          <p:nvPr/>
        </p:nvSpPr>
        <p:spPr>
          <a:xfrm>
            <a:off x="0" y="0"/>
            <a:ext cx="14630400" cy="8229600"/>
          </a:xfrm>
          <a:prstGeom prst="rect">
            <a:avLst/>
          </a:prstGeom>
          <a:solidFill>
            <a:srgbClr val="1F1F1F"/>
          </a:solid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lide 1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000000"/>
          </a:solidFill>
          <a:ln/>
        </p:spPr>
      </p:sp>
      <p:sp>
        <p:nvSpPr>
          <p:cNvPr id="3" name="Shape 1"/>
          <p:cNvSpPr/>
          <p:nvPr/>
        </p:nvSpPr>
        <p:spPr>
          <a:xfrm>
            <a:off x="0" y="0"/>
            <a:ext cx="14630400" cy="8229600"/>
          </a:xfrm>
          <a:prstGeom prst="rect">
            <a:avLst/>
          </a:prstGeom>
          <a:solidFill>
            <a:srgbClr val="1F1F1F"/>
          </a:solid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lide 1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000000"/>
          </a:solidFill>
          <a:ln/>
        </p:spPr>
      </p:sp>
      <p:sp>
        <p:nvSpPr>
          <p:cNvPr id="3" name="Shape 1"/>
          <p:cNvSpPr/>
          <p:nvPr/>
        </p:nvSpPr>
        <p:spPr>
          <a:xfrm>
            <a:off x="0" y="0"/>
            <a:ext cx="14630400" cy="8229600"/>
          </a:xfrm>
          <a:prstGeom prst="rect">
            <a:avLst/>
          </a:prstGeom>
          <a:solidFill>
            <a:srgbClr val="1F1F1F"/>
          </a:solid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lide 1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000000"/>
          </a:solidFill>
          <a:ln/>
        </p:spPr>
      </p:sp>
      <p:sp>
        <p:nvSpPr>
          <p:cNvPr id="3" name="Shape 1"/>
          <p:cNvSpPr/>
          <p:nvPr/>
        </p:nvSpPr>
        <p:spPr>
          <a:xfrm>
            <a:off x="0" y="0"/>
            <a:ext cx="14630400" cy="8229600"/>
          </a:xfrm>
          <a:prstGeom prst="rect">
            <a:avLst/>
          </a:prstGeom>
          <a:solidFill>
            <a:srgbClr val="1F1F1F"/>
          </a:solidFill>
          <a:ln/>
        </p:spPr>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lide 2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000000"/>
          </a:solidFill>
          <a:ln/>
        </p:spPr>
      </p:sp>
      <p:sp>
        <p:nvSpPr>
          <p:cNvPr id="3" name="Shape 1"/>
          <p:cNvSpPr/>
          <p:nvPr/>
        </p:nvSpPr>
        <p:spPr>
          <a:xfrm>
            <a:off x="0" y="0"/>
            <a:ext cx="14630400" cy="8229600"/>
          </a:xfrm>
          <a:prstGeom prst="rect">
            <a:avLst/>
          </a:prstGeom>
          <a:solidFill>
            <a:srgbClr val="1F1F1F"/>
          </a:solidFill>
          <a:ln/>
        </p:spPr>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Slide 2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000000"/>
          </a:solidFill>
          <a:ln/>
        </p:spPr>
      </p:sp>
      <p:sp>
        <p:nvSpPr>
          <p:cNvPr id="3" name="Shape 1"/>
          <p:cNvSpPr/>
          <p:nvPr/>
        </p:nvSpPr>
        <p:spPr>
          <a:xfrm>
            <a:off x="0" y="0"/>
            <a:ext cx="14630400" cy="8229600"/>
          </a:xfrm>
          <a:prstGeom prst="rect">
            <a:avLst/>
          </a:prstGeom>
          <a:solidFill>
            <a:srgbClr val="1F1F1F"/>
          </a:solidFill>
          <a:ln/>
        </p:spPr>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lide 2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000000"/>
          </a:solidFill>
          <a:ln/>
        </p:spPr>
      </p:sp>
      <p:sp>
        <p:nvSpPr>
          <p:cNvPr id="3" name="Shape 1"/>
          <p:cNvSpPr/>
          <p:nvPr/>
        </p:nvSpPr>
        <p:spPr>
          <a:xfrm>
            <a:off x="0" y="0"/>
            <a:ext cx="14630400" cy="8229600"/>
          </a:xfrm>
          <a:prstGeom prst="rect">
            <a:avLst/>
          </a:prstGeom>
          <a:solidFill>
            <a:srgbClr val="1F1F1F"/>
          </a:solidFill>
          <a:ln/>
        </p:spPr>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Slide 2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000000"/>
          </a:solidFill>
          <a:ln/>
        </p:spPr>
      </p:sp>
      <p:sp>
        <p:nvSpPr>
          <p:cNvPr id="3" name="Shape 1"/>
          <p:cNvSpPr/>
          <p:nvPr/>
        </p:nvSpPr>
        <p:spPr>
          <a:xfrm>
            <a:off x="0" y="0"/>
            <a:ext cx="14630400" cy="8229600"/>
          </a:xfrm>
          <a:prstGeom prst="rect">
            <a:avLst/>
          </a:prstGeom>
          <a:solidFill>
            <a:srgbClr val="1F1F1F"/>
          </a:solidFill>
          <a:ln/>
        </p:spPr>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Slide 2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000000"/>
          </a:solidFill>
          <a:ln/>
        </p:spPr>
      </p:sp>
      <p:sp>
        <p:nvSpPr>
          <p:cNvPr id="3" name="Shape 1"/>
          <p:cNvSpPr/>
          <p:nvPr/>
        </p:nvSpPr>
        <p:spPr>
          <a:xfrm>
            <a:off x="0" y="0"/>
            <a:ext cx="14630400" cy="8229600"/>
          </a:xfrm>
          <a:prstGeom prst="rect">
            <a:avLst/>
          </a:prstGeom>
          <a:solidFill>
            <a:srgbClr val="1F1F1F"/>
          </a:solidFill>
          <a:ln/>
        </p:spPr>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Slide 2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000000"/>
          </a:solidFill>
          <a:ln/>
        </p:spPr>
      </p:sp>
      <p:sp>
        <p:nvSpPr>
          <p:cNvPr id="3" name="Shape 1"/>
          <p:cNvSpPr/>
          <p:nvPr/>
        </p:nvSpPr>
        <p:spPr>
          <a:xfrm>
            <a:off x="0" y="0"/>
            <a:ext cx="14630400" cy="8229600"/>
          </a:xfrm>
          <a:prstGeom prst="rect">
            <a:avLst/>
          </a:prstGeom>
          <a:solidFill>
            <a:srgbClr val="1F1F1F"/>
          </a:solidFill>
          <a:ln/>
        </p:spPr>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Slide 2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000000"/>
          </a:solidFill>
          <a:ln/>
        </p:spPr>
      </p:sp>
      <p:sp>
        <p:nvSpPr>
          <p:cNvPr id="3" name="Shape 1"/>
          <p:cNvSpPr/>
          <p:nvPr/>
        </p:nvSpPr>
        <p:spPr>
          <a:xfrm>
            <a:off x="0" y="0"/>
            <a:ext cx="14630400" cy="8229600"/>
          </a:xfrm>
          <a:prstGeom prst="rect">
            <a:avLst/>
          </a:prstGeom>
          <a:solidFill>
            <a:srgbClr val="1F1F1F"/>
          </a:solidFill>
          <a:ln/>
        </p:spPr>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Slide 2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000000"/>
          </a:solidFill>
          <a:ln/>
        </p:spPr>
      </p:sp>
      <p:sp>
        <p:nvSpPr>
          <p:cNvPr id="3" name="Shape 1"/>
          <p:cNvSpPr/>
          <p:nvPr/>
        </p:nvSpPr>
        <p:spPr>
          <a:xfrm>
            <a:off x="0" y="0"/>
            <a:ext cx="14630400" cy="8229600"/>
          </a:xfrm>
          <a:prstGeom prst="rect">
            <a:avLst/>
          </a:prstGeom>
          <a:solidFill>
            <a:srgbClr val="1F1F1F"/>
          </a:solidFill>
          <a:ln/>
        </p:spPr>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Slide 2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000000"/>
          </a:solidFill>
          <a:ln/>
        </p:spPr>
      </p:sp>
      <p:sp>
        <p:nvSpPr>
          <p:cNvPr id="3" name="Shape 1"/>
          <p:cNvSpPr/>
          <p:nvPr/>
        </p:nvSpPr>
        <p:spPr>
          <a:xfrm>
            <a:off x="0" y="0"/>
            <a:ext cx="14630400" cy="8229600"/>
          </a:xfrm>
          <a:prstGeom prst="rect">
            <a:avLst/>
          </a:prstGeom>
          <a:solidFill>
            <a:srgbClr val="1F1F1F"/>
          </a:solidFill>
          <a:ln/>
        </p:spPr>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lide 2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000000"/>
          </a:solidFill>
          <a:ln/>
        </p:spPr>
      </p:sp>
      <p:sp>
        <p:nvSpPr>
          <p:cNvPr id="3" name="Shape 1"/>
          <p:cNvSpPr/>
          <p:nvPr/>
        </p:nvSpPr>
        <p:spPr>
          <a:xfrm>
            <a:off x="0" y="0"/>
            <a:ext cx="14630400" cy="8229600"/>
          </a:xfrm>
          <a:prstGeom prst="rect">
            <a:avLst/>
          </a:prstGeom>
          <a:solidFill>
            <a:srgbClr val="1F1F1F"/>
          </a:solidFill>
          <a:ln/>
        </p:spPr>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Slide 3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000000"/>
          </a:solidFill>
          <a:ln/>
        </p:spPr>
      </p:sp>
      <p:sp>
        <p:nvSpPr>
          <p:cNvPr id="3" name="Shape 1"/>
          <p:cNvSpPr/>
          <p:nvPr/>
        </p:nvSpPr>
        <p:spPr>
          <a:xfrm>
            <a:off x="0" y="0"/>
            <a:ext cx="14630400" cy="8229600"/>
          </a:xfrm>
          <a:prstGeom prst="rect">
            <a:avLst/>
          </a:prstGeom>
          <a:solidFill>
            <a:srgbClr val="1F1F1F"/>
          </a:solidFill>
          <a:ln/>
        </p:spPr>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slideLayout" Target="../slideLayouts/slideLayout24.xml"/><Relationship Id="rId25" Type="http://schemas.openxmlformats.org/officeDocument/2006/relationships/slideLayout" Target="../slideLayouts/slideLayout25.xml"/><Relationship Id="rId26" Type="http://schemas.openxmlformats.org/officeDocument/2006/relationships/slideLayout" Target="../slideLayouts/slideLayout26.xml"/><Relationship Id="rId27" Type="http://schemas.openxmlformats.org/officeDocument/2006/relationships/slideLayout" Target="../slideLayouts/slideLayout27.xml"/><Relationship Id="rId28" Type="http://schemas.openxmlformats.org/officeDocument/2006/relationships/slideLayout" Target="../slideLayouts/slideLayout28.xml"/><Relationship Id="rId29" Type="http://schemas.openxmlformats.org/officeDocument/2006/relationships/slideLayout" Target="../slideLayouts/slideLayout29.xml"/><Relationship Id="rId30" Type="http://schemas.openxmlformats.org/officeDocument/2006/relationships/slideLayout" Target="../slideLayouts/slideLayout30.xml"/><Relationship Id="rId31" Type="http://schemas.openxmlformats.org/officeDocument/2006/relationships/slideLayout" Target="../slideLayouts/slideLayout31.xml"/><Relationship Id="rId3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3.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4.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4-7.png"/><Relationship Id="rId8" Type="http://schemas.openxmlformats.org/officeDocument/2006/relationships/slideLayout" Target="../slideLayouts/slideLayout5.xml"/><Relationship Id="rId9"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6.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8.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0.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svg"/><Relationship Id="rId3" Type="http://schemas.openxmlformats.org/officeDocument/2006/relationships/image" Target="../media/image-10-3.png"/><Relationship Id="rId4" Type="http://schemas.openxmlformats.org/officeDocument/2006/relationships/image" Target="../media/image-10-4.svg"/><Relationship Id="rId5" Type="http://schemas.openxmlformats.org/officeDocument/2006/relationships/image" Target="../media/image-10-5.png"/><Relationship Id="rId6" Type="http://schemas.openxmlformats.org/officeDocument/2006/relationships/image" Target="../media/image-10-6.svg"/><Relationship Id="rId7" Type="http://schemas.openxmlformats.org/officeDocument/2006/relationships/image" Target="../media/image-10-7.png"/><Relationship Id="rId8" Type="http://schemas.openxmlformats.org/officeDocument/2006/relationships/image" Target="../media/image-10-8.svg"/><Relationship Id="rId9" Type="http://schemas.openxmlformats.org/officeDocument/2006/relationships/slideLayout" Target="../slideLayouts/slideLayout11.xml"/><Relationship Id="rId10"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svg"/><Relationship Id="rId3" Type="http://schemas.openxmlformats.org/officeDocument/2006/relationships/image" Target="../media/image-11-3.png"/><Relationship Id="rId4" Type="http://schemas.openxmlformats.org/officeDocument/2006/relationships/image" Target="../media/image-11-4.svg"/><Relationship Id="rId5" Type="http://schemas.openxmlformats.org/officeDocument/2006/relationships/image" Target="../media/image-11-5.png"/><Relationship Id="rId6" Type="http://schemas.openxmlformats.org/officeDocument/2006/relationships/image" Target="../media/image-11-6.svg"/><Relationship Id="rId7" Type="http://schemas.openxmlformats.org/officeDocument/2006/relationships/image" Target="../media/image-11-7.png"/><Relationship Id="rId8" Type="http://schemas.openxmlformats.org/officeDocument/2006/relationships/image" Target="../media/image-11-8.svg"/><Relationship Id="rId9" Type="http://schemas.openxmlformats.org/officeDocument/2006/relationships/slideLayout" Target="../slideLayouts/slideLayout12.xml"/><Relationship Id="rId10"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3.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4.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8.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9.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2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22.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24.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27.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image" Target="../media/image-28-2.svg"/><Relationship Id="rId3" Type="http://schemas.openxmlformats.org/officeDocument/2006/relationships/image" Target="../media/image-28-3.png"/><Relationship Id="rId4" Type="http://schemas.openxmlformats.org/officeDocument/2006/relationships/image" Target="../media/image-28-4.svg"/><Relationship Id="rId5" Type="http://schemas.openxmlformats.org/officeDocument/2006/relationships/image" Target="../media/image-28-5.png"/><Relationship Id="rId6" Type="http://schemas.openxmlformats.org/officeDocument/2006/relationships/image" Target="../media/image-28-6.svg"/><Relationship Id="rId7" Type="http://schemas.openxmlformats.org/officeDocument/2006/relationships/image" Target="../media/image-28-7.png"/><Relationship Id="rId8" Type="http://schemas.openxmlformats.org/officeDocument/2006/relationships/image" Target="../media/image-28-8.svg"/><Relationship Id="rId9" Type="http://schemas.openxmlformats.org/officeDocument/2006/relationships/image" Target="../media/image-28-9.png"/><Relationship Id="rId10" Type="http://schemas.openxmlformats.org/officeDocument/2006/relationships/image" Target="../media/image-28-10.svg"/><Relationship Id="rId11" Type="http://schemas.openxmlformats.org/officeDocument/2006/relationships/slideLayout" Target="../slideLayouts/slideLayout29.xml"/><Relationship Id="rId1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486400" cy="8229600"/>
          </a:xfrm>
          <a:prstGeom prst="rect">
            <a:avLst/>
          </a:prstGeom>
        </p:spPr>
      </p:pic>
      <p:sp>
        <p:nvSpPr>
          <p:cNvPr id="3" name="Text 0"/>
          <p:cNvSpPr/>
          <p:nvPr/>
        </p:nvSpPr>
        <p:spPr>
          <a:xfrm>
            <a:off x="6280190" y="3020854"/>
            <a:ext cx="7422237" cy="620078"/>
          </a:xfrm>
          <a:prstGeom prst="rect">
            <a:avLst/>
          </a:prstGeom>
          <a:noFill/>
          <a:ln/>
        </p:spPr>
        <p:txBody>
          <a:bodyPr wrap="none" lIns="0" tIns="0" rIns="0" bIns="0" rtlCol="0" anchor="t"/>
          <a:lstStyle/>
          <a:p>
            <a:pPr algn="l" indent="0" marL="0">
              <a:lnSpc>
                <a:spcPts val="4850"/>
              </a:lnSpc>
              <a:buNone/>
            </a:pPr>
            <a:r>
              <a:rPr lang="en-US" sz="3900" dirty="0">
                <a:solidFill>
                  <a:srgbClr val="FEFEFE"/>
                </a:solidFill>
                <a:latin typeface="Instrument Sans Medium" pitchFamily="34" charset="0"/>
                <a:ea typeface="Instrument Sans Medium" pitchFamily="34" charset="-122"/>
                <a:cs typeface="Instrument Sans Medium" pitchFamily="34" charset="-120"/>
              </a:rPr>
              <a:t>Supervised Learning Algorithms</a:t>
            </a:r>
            <a:endParaRPr lang="en-US" sz="3900" dirty="0"/>
          </a:p>
        </p:txBody>
      </p:sp>
      <p:sp>
        <p:nvSpPr>
          <p:cNvPr id="4" name="Text 1"/>
          <p:cNvSpPr/>
          <p:nvPr/>
        </p:nvSpPr>
        <p:spPr>
          <a:xfrm>
            <a:off x="6280190" y="3938588"/>
            <a:ext cx="7556421" cy="1270159"/>
          </a:xfrm>
          <a:prstGeom prst="rect">
            <a:avLst/>
          </a:prstGeom>
          <a:noFill/>
          <a:ln/>
        </p:spPr>
        <p:txBody>
          <a:bodyPr wrap="squar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A comprehensive guide to supervised learning algorithms for MSBTE K-Scheme diploma students. This presentation covers decision trees, KNN, SVM, linear regression, logistic regression, and model evaluation techniques with practical Python implementations.</a:t>
            </a:r>
            <a:endParaRPr lang="en-US" sz="15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748070" y="514350"/>
            <a:ext cx="6477119" cy="584359"/>
          </a:xfrm>
          <a:prstGeom prst="rect">
            <a:avLst/>
          </a:prstGeom>
          <a:noFill/>
          <a:ln/>
        </p:spPr>
        <p:txBody>
          <a:bodyPr wrap="none" lIns="0" tIns="0" rIns="0" bIns="0" rtlCol="0" anchor="t"/>
          <a:lstStyle/>
          <a:p>
            <a:pPr algn="l" indent="0" marL="0">
              <a:lnSpc>
                <a:spcPts val="4600"/>
              </a:lnSpc>
              <a:buNone/>
            </a:pPr>
            <a:r>
              <a:rPr lang="en-US" sz="3650" dirty="0">
                <a:solidFill>
                  <a:srgbClr val="FEFEFE"/>
                </a:solidFill>
                <a:latin typeface="Instrument Sans Medium" pitchFamily="34" charset="0"/>
                <a:ea typeface="Instrument Sans Medium" pitchFamily="34" charset="-122"/>
                <a:cs typeface="Instrument Sans Medium" pitchFamily="34" charset="-120"/>
              </a:rPr>
              <a:t>What is Supervised Learning?</a:t>
            </a:r>
            <a:endParaRPr lang="en-US" sz="3650" dirty="0"/>
          </a:p>
        </p:txBody>
      </p:sp>
      <p:sp>
        <p:nvSpPr>
          <p:cNvPr id="3" name="Text 1"/>
          <p:cNvSpPr/>
          <p:nvPr/>
        </p:nvSpPr>
        <p:spPr>
          <a:xfrm>
            <a:off x="748070" y="1566148"/>
            <a:ext cx="2805589" cy="350639"/>
          </a:xfrm>
          <a:prstGeom prst="rect">
            <a:avLst/>
          </a:prstGeom>
          <a:noFill/>
          <a:ln/>
        </p:spPr>
        <p:txBody>
          <a:bodyPr wrap="none" lIns="0" tIns="0" rIns="0" bIns="0" rtlCol="0" anchor="t"/>
          <a:lstStyle/>
          <a:p>
            <a:pPr algn="l" indent="0" marL="0">
              <a:lnSpc>
                <a:spcPts val="2750"/>
              </a:lnSpc>
              <a:buNone/>
            </a:pPr>
            <a:r>
              <a:rPr lang="en-US" sz="2200" dirty="0">
                <a:solidFill>
                  <a:srgbClr val="FEFEFE"/>
                </a:solidFill>
                <a:latin typeface="Instrument Sans Medium" pitchFamily="34" charset="0"/>
                <a:ea typeface="Instrument Sans Medium" pitchFamily="34" charset="-122"/>
                <a:cs typeface="Instrument Sans Medium" pitchFamily="34" charset="-120"/>
              </a:rPr>
              <a:t>Core Concept</a:t>
            </a:r>
            <a:endParaRPr lang="en-US" sz="2200" dirty="0"/>
          </a:p>
        </p:txBody>
      </p:sp>
      <p:sp>
        <p:nvSpPr>
          <p:cNvPr id="4" name="Text 2"/>
          <p:cNvSpPr/>
          <p:nvPr/>
        </p:nvSpPr>
        <p:spPr>
          <a:xfrm>
            <a:off x="748070" y="2103715"/>
            <a:ext cx="6339007" cy="897612"/>
          </a:xfrm>
          <a:prstGeom prst="rect">
            <a:avLst/>
          </a:prstGeom>
          <a:noFill/>
          <a:ln/>
        </p:spPr>
        <p:txBody>
          <a:bodyPr wrap="square" lIns="0" tIns="0" rIns="0" bIns="0" rtlCol="0" anchor="t"/>
          <a:lstStyle/>
          <a:p>
            <a:pPr algn="l" indent="0" marL="0">
              <a:lnSpc>
                <a:spcPts val="2350"/>
              </a:lnSpc>
              <a:buNone/>
            </a:pPr>
            <a:r>
              <a:rPr lang="en-US" sz="1450" dirty="0">
                <a:solidFill>
                  <a:srgbClr val="BFBFBF"/>
                </a:solidFill>
                <a:latin typeface="Open Sans" pitchFamily="34" charset="0"/>
                <a:ea typeface="Open Sans" pitchFamily="34" charset="-122"/>
                <a:cs typeface="Open Sans" pitchFamily="34" charset="-120"/>
              </a:rPr>
              <a:t>Supervised learning is a type of machine learning where algorithms learn from labeled training data to make predictions on new, unseen data. The algorithm learns patterns by studying examples with known outputs.</a:t>
            </a:r>
            <a:endParaRPr lang="en-US" sz="1450" dirty="0"/>
          </a:p>
        </p:txBody>
      </p:sp>
      <p:sp>
        <p:nvSpPr>
          <p:cNvPr id="5" name="Text 3"/>
          <p:cNvSpPr/>
          <p:nvPr/>
        </p:nvSpPr>
        <p:spPr>
          <a:xfrm>
            <a:off x="748070" y="3169563"/>
            <a:ext cx="6339007" cy="299204"/>
          </a:xfrm>
          <a:prstGeom prst="rect">
            <a:avLst/>
          </a:prstGeom>
          <a:noFill/>
          <a:ln/>
        </p:spPr>
        <p:txBody>
          <a:bodyPr wrap="none" lIns="0" tIns="0" rIns="0" bIns="0" rtlCol="0" anchor="t"/>
          <a:lstStyle/>
          <a:p>
            <a:pPr algn="l" marL="342900" indent="-342900">
              <a:lnSpc>
                <a:spcPts val="2350"/>
              </a:lnSpc>
              <a:buSzPct val="100000"/>
              <a:buChar char="•"/>
            </a:pPr>
            <a:r>
              <a:rPr lang="en-US" sz="1450" dirty="0">
                <a:solidFill>
                  <a:srgbClr val="BFBFBF"/>
                </a:solidFill>
                <a:latin typeface="Open Sans" pitchFamily="34" charset="0"/>
                <a:ea typeface="Open Sans" pitchFamily="34" charset="-122"/>
                <a:cs typeface="Open Sans" pitchFamily="34" charset="-120"/>
              </a:rPr>
              <a:t>Labeled Data: Training data with known outputs</a:t>
            </a:r>
            <a:endParaRPr lang="en-US" sz="1450" dirty="0"/>
          </a:p>
        </p:txBody>
      </p:sp>
      <p:sp>
        <p:nvSpPr>
          <p:cNvPr id="6" name="Text 4"/>
          <p:cNvSpPr/>
          <p:nvPr/>
        </p:nvSpPr>
        <p:spPr>
          <a:xfrm>
            <a:off x="748070" y="3534132"/>
            <a:ext cx="6339007" cy="299204"/>
          </a:xfrm>
          <a:prstGeom prst="rect">
            <a:avLst/>
          </a:prstGeom>
          <a:noFill/>
          <a:ln/>
        </p:spPr>
        <p:txBody>
          <a:bodyPr wrap="none" lIns="0" tIns="0" rIns="0" bIns="0" rtlCol="0" anchor="t"/>
          <a:lstStyle/>
          <a:p>
            <a:pPr algn="l" marL="342900" indent="-342900">
              <a:lnSpc>
                <a:spcPts val="2350"/>
              </a:lnSpc>
              <a:buSzPct val="100000"/>
              <a:buChar char="•"/>
            </a:pPr>
            <a:r>
              <a:rPr lang="en-US" sz="1450" dirty="0">
                <a:solidFill>
                  <a:srgbClr val="BFBFBF"/>
                </a:solidFill>
                <a:latin typeface="Open Sans" pitchFamily="34" charset="0"/>
                <a:ea typeface="Open Sans" pitchFamily="34" charset="-122"/>
                <a:cs typeface="Open Sans" pitchFamily="34" charset="-120"/>
              </a:rPr>
              <a:t>Features: Independent variables (X)</a:t>
            </a:r>
            <a:endParaRPr lang="en-US" sz="1450" dirty="0"/>
          </a:p>
        </p:txBody>
      </p:sp>
      <p:sp>
        <p:nvSpPr>
          <p:cNvPr id="7" name="Text 5"/>
          <p:cNvSpPr/>
          <p:nvPr/>
        </p:nvSpPr>
        <p:spPr>
          <a:xfrm>
            <a:off x="748070" y="3898702"/>
            <a:ext cx="6339007" cy="299204"/>
          </a:xfrm>
          <a:prstGeom prst="rect">
            <a:avLst/>
          </a:prstGeom>
          <a:noFill/>
          <a:ln/>
        </p:spPr>
        <p:txBody>
          <a:bodyPr wrap="none" lIns="0" tIns="0" rIns="0" bIns="0" rtlCol="0" anchor="t"/>
          <a:lstStyle/>
          <a:p>
            <a:pPr algn="l" marL="342900" indent="-342900">
              <a:lnSpc>
                <a:spcPts val="2350"/>
              </a:lnSpc>
              <a:buSzPct val="100000"/>
              <a:buChar char="•"/>
            </a:pPr>
            <a:r>
              <a:rPr lang="en-US" sz="1450" dirty="0">
                <a:solidFill>
                  <a:srgbClr val="BFBFBF"/>
                </a:solidFill>
                <a:latin typeface="Open Sans" pitchFamily="34" charset="0"/>
                <a:ea typeface="Open Sans" pitchFamily="34" charset="-122"/>
                <a:cs typeface="Open Sans" pitchFamily="34" charset="-120"/>
              </a:rPr>
              <a:t>Target: Dependent variable (Y)</a:t>
            </a:r>
            <a:endParaRPr lang="en-US" sz="1450" dirty="0"/>
          </a:p>
        </p:txBody>
      </p:sp>
      <p:sp>
        <p:nvSpPr>
          <p:cNvPr id="8" name="Text 6"/>
          <p:cNvSpPr/>
          <p:nvPr/>
        </p:nvSpPr>
        <p:spPr>
          <a:xfrm>
            <a:off x="748070" y="4263271"/>
            <a:ext cx="6339007" cy="299204"/>
          </a:xfrm>
          <a:prstGeom prst="rect">
            <a:avLst/>
          </a:prstGeom>
          <a:noFill/>
          <a:ln/>
        </p:spPr>
        <p:txBody>
          <a:bodyPr wrap="none" lIns="0" tIns="0" rIns="0" bIns="0" rtlCol="0" anchor="t"/>
          <a:lstStyle/>
          <a:p>
            <a:pPr algn="l" marL="342900" indent="-342900">
              <a:lnSpc>
                <a:spcPts val="2350"/>
              </a:lnSpc>
              <a:buSzPct val="100000"/>
              <a:buChar char="•"/>
            </a:pPr>
            <a:r>
              <a:rPr lang="en-US" sz="1450" dirty="0">
                <a:solidFill>
                  <a:srgbClr val="BFBFBF"/>
                </a:solidFill>
                <a:latin typeface="Open Sans" pitchFamily="34" charset="0"/>
                <a:ea typeface="Open Sans" pitchFamily="34" charset="-122"/>
                <a:cs typeface="Open Sans" pitchFamily="34" charset="-120"/>
              </a:rPr>
              <a:t>Training Phase: Learning patterns</a:t>
            </a:r>
            <a:endParaRPr lang="en-US" sz="1450" dirty="0"/>
          </a:p>
        </p:txBody>
      </p:sp>
      <p:sp>
        <p:nvSpPr>
          <p:cNvPr id="9" name="Text 7"/>
          <p:cNvSpPr/>
          <p:nvPr/>
        </p:nvSpPr>
        <p:spPr>
          <a:xfrm>
            <a:off x="748070" y="4627840"/>
            <a:ext cx="6339007" cy="299204"/>
          </a:xfrm>
          <a:prstGeom prst="rect">
            <a:avLst/>
          </a:prstGeom>
          <a:noFill/>
          <a:ln/>
        </p:spPr>
        <p:txBody>
          <a:bodyPr wrap="none" lIns="0" tIns="0" rIns="0" bIns="0" rtlCol="0" anchor="t"/>
          <a:lstStyle/>
          <a:p>
            <a:pPr algn="l" marL="342900" indent="-342900">
              <a:lnSpc>
                <a:spcPts val="2350"/>
              </a:lnSpc>
              <a:buSzPct val="100000"/>
              <a:buChar char="•"/>
            </a:pPr>
            <a:r>
              <a:rPr lang="en-US" sz="1450" dirty="0">
                <a:solidFill>
                  <a:srgbClr val="BFBFBF"/>
                </a:solidFill>
                <a:latin typeface="Open Sans" pitchFamily="34" charset="0"/>
                <a:ea typeface="Open Sans" pitchFamily="34" charset="-122"/>
                <a:cs typeface="Open Sans" pitchFamily="34" charset="-120"/>
              </a:rPr>
              <a:t>Prediction Phase: Applying learned patterns</a:t>
            </a:r>
            <a:endParaRPr lang="en-US" sz="1450" dirty="0"/>
          </a:p>
        </p:txBody>
      </p:sp>
      <p:pic>
        <p:nvPicPr>
          <p:cNvPr id="10" name="Image 0" descr="preencoded.png">    </p:cNvPr>
          <p:cNvPicPr>
            <a:picLocks noChangeAspect="1"/>
          </p:cNvPicPr>
          <p:nvPr/>
        </p:nvPicPr>
        <p:blipFill>
          <a:blip r:embed="rId1"/>
          <a:stretch>
            <a:fillRect/>
          </a:stretch>
        </p:blipFill>
        <p:spPr>
          <a:xfrm>
            <a:off x="7550944" y="1589603"/>
            <a:ext cx="6339007" cy="6339007"/>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144000" y="0"/>
            <a:ext cx="5486400" cy="8229600"/>
          </a:xfrm>
          <a:prstGeom prst="rect">
            <a:avLst/>
          </a:prstGeom>
        </p:spPr>
      </p:pic>
      <p:sp>
        <p:nvSpPr>
          <p:cNvPr id="3" name="Text 0"/>
          <p:cNvSpPr/>
          <p:nvPr/>
        </p:nvSpPr>
        <p:spPr>
          <a:xfrm>
            <a:off x="793790" y="815816"/>
            <a:ext cx="6772751" cy="620078"/>
          </a:xfrm>
          <a:prstGeom prst="rect">
            <a:avLst/>
          </a:prstGeom>
          <a:noFill/>
          <a:ln/>
        </p:spPr>
        <p:txBody>
          <a:bodyPr wrap="none" lIns="0" tIns="0" rIns="0" bIns="0" rtlCol="0" anchor="t"/>
          <a:lstStyle/>
          <a:p>
            <a:pPr algn="l" indent="0" marL="0">
              <a:lnSpc>
                <a:spcPts val="4850"/>
              </a:lnSpc>
              <a:buNone/>
            </a:pPr>
            <a:r>
              <a:rPr lang="en-US" sz="3900" dirty="0">
                <a:solidFill>
                  <a:srgbClr val="FEFEFE"/>
                </a:solidFill>
                <a:latin typeface="Instrument Sans Medium" pitchFamily="34" charset="0"/>
                <a:ea typeface="Instrument Sans Medium" pitchFamily="34" charset="-122"/>
                <a:cs typeface="Instrument Sans Medium" pitchFamily="34" charset="-120"/>
              </a:rPr>
              <a:t>Types of Supervised Learning</a:t>
            </a:r>
            <a:endParaRPr lang="en-US" sz="3900" dirty="0"/>
          </a:p>
        </p:txBody>
      </p:sp>
      <p:sp>
        <p:nvSpPr>
          <p:cNvPr id="4" name="Shape 1"/>
          <p:cNvSpPr/>
          <p:nvPr/>
        </p:nvSpPr>
        <p:spPr>
          <a:xfrm>
            <a:off x="793790" y="1733550"/>
            <a:ext cx="7556421" cy="2740938"/>
          </a:xfrm>
          <a:prstGeom prst="roundRect">
            <a:avLst>
              <a:gd name="adj" fmla="val 1086"/>
            </a:avLst>
          </a:prstGeom>
          <a:solidFill>
            <a:srgbClr val="3E3E3E"/>
          </a:solidFill>
          <a:ln/>
        </p:spPr>
      </p:sp>
      <p:sp>
        <p:nvSpPr>
          <p:cNvPr id="5" name="Text 2"/>
          <p:cNvSpPr/>
          <p:nvPr/>
        </p:nvSpPr>
        <p:spPr>
          <a:xfrm>
            <a:off x="992148" y="1931908"/>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BFBFBF"/>
                </a:solidFill>
                <a:latin typeface="Instrument Sans Medium" pitchFamily="34" charset="0"/>
                <a:ea typeface="Instrument Sans Medium" pitchFamily="34" charset="-122"/>
                <a:cs typeface="Instrument Sans Medium" pitchFamily="34" charset="-120"/>
              </a:rPr>
              <a:t>Regression</a:t>
            </a:r>
            <a:endParaRPr lang="en-US" sz="1950" dirty="0"/>
          </a:p>
        </p:txBody>
      </p:sp>
      <p:sp>
        <p:nvSpPr>
          <p:cNvPr id="6" name="Text 3"/>
          <p:cNvSpPr/>
          <p:nvPr/>
        </p:nvSpPr>
        <p:spPr>
          <a:xfrm>
            <a:off x="992148" y="2361128"/>
            <a:ext cx="7159704" cy="317540"/>
          </a:xfrm>
          <a:prstGeom prst="rect">
            <a:avLst/>
          </a:prstGeom>
          <a:noFill/>
          <a:ln/>
        </p:spPr>
        <p:txBody>
          <a:bodyPr wrap="non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Predicts continuous numerical values</a:t>
            </a:r>
            <a:endParaRPr lang="en-US" sz="1550" dirty="0"/>
          </a:p>
        </p:txBody>
      </p:sp>
      <p:sp>
        <p:nvSpPr>
          <p:cNvPr id="7" name="Text 4"/>
          <p:cNvSpPr/>
          <p:nvPr/>
        </p:nvSpPr>
        <p:spPr>
          <a:xfrm>
            <a:off x="992148" y="2797731"/>
            <a:ext cx="7159704" cy="317540"/>
          </a:xfrm>
          <a:prstGeom prst="rect">
            <a:avLst/>
          </a:prstGeom>
          <a:noFill/>
          <a:ln/>
        </p:spPr>
        <p:txBody>
          <a:bodyPr wrap="none" lIns="0" tIns="0" rIns="0" bIns="0" rtlCol="0" anchor="t"/>
          <a:lstStyle/>
          <a:p>
            <a:pPr algn="l" marL="342900" indent="-342900">
              <a:lnSpc>
                <a:spcPts val="2500"/>
              </a:lnSpc>
              <a:buSzPct val="100000"/>
              <a:buChar char="•"/>
            </a:pPr>
            <a:r>
              <a:rPr lang="en-US" sz="1550" dirty="0">
                <a:solidFill>
                  <a:srgbClr val="BFBFBF"/>
                </a:solidFill>
                <a:latin typeface="Open Sans" pitchFamily="34" charset="0"/>
                <a:ea typeface="Open Sans" pitchFamily="34" charset="-122"/>
                <a:cs typeface="Open Sans" pitchFamily="34" charset="-120"/>
              </a:rPr>
              <a:t>House price prediction</a:t>
            </a:r>
            <a:endParaRPr lang="en-US" sz="1550" dirty="0"/>
          </a:p>
        </p:txBody>
      </p:sp>
      <p:sp>
        <p:nvSpPr>
          <p:cNvPr id="8" name="Text 5"/>
          <p:cNvSpPr/>
          <p:nvPr/>
        </p:nvSpPr>
        <p:spPr>
          <a:xfrm>
            <a:off x="992148" y="3184684"/>
            <a:ext cx="7159704" cy="317540"/>
          </a:xfrm>
          <a:prstGeom prst="rect">
            <a:avLst/>
          </a:prstGeom>
          <a:noFill/>
          <a:ln/>
        </p:spPr>
        <p:txBody>
          <a:bodyPr wrap="none" lIns="0" tIns="0" rIns="0" bIns="0" rtlCol="0" anchor="t"/>
          <a:lstStyle/>
          <a:p>
            <a:pPr algn="l" marL="342900" indent="-342900">
              <a:lnSpc>
                <a:spcPts val="2500"/>
              </a:lnSpc>
              <a:buSzPct val="100000"/>
              <a:buChar char="•"/>
            </a:pPr>
            <a:r>
              <a:rPr lang="en-US" sz="1550" dirty="0">
                <a:solidFill>
                  <a:srgbClr val="BFBFBF"/>
                </a:solidFill>
                <a:latin typeface="Open Sans" pitchFamily="34" charset="0"/>
                <a:ea typeface="Open Sans" pitchFamily="34" charset="-122"/>
                <a:cs typeface="Open Sans" pitchFamily="34" charset="-120"/>
              </a:rPr>
              <a:t>Stock price forecasting</a:t>
            </a:r>
            <a:endParaRPr lang="en-US" sz="1550" dirty="0"/>
          </a:p>
        </p:txBody>
      </p:sp>
      <p:sp>
        <p:nvSpPr>
          <p:cNvPr id="9" name="Text 6"/>
          <p:cNvSpPr/>
          <p:nvPr/>
        </p:nvSpPr>
        <p:spPr>
          <a:xfrm>
            <a:off x="992148" y="3571637"/>
            <a:ext cx="7159704" cy="317540"/>
          </a:xfrm>
          <a:prstGeom prst="rect">
            <a:avLst/>
          </a:prstGeom>
          <a:noFill/>
          <a:ln/>
        </p:spPr>
        <p:txBody>
          <a:bodyPr wrap="none" lIns="0" tIns="0" rIns="0" bIns="0" rtlCol="0" anchor="t"/>
          <a:lstStyle/>
          <a:p>
            <a:pPr algn="l" marL="342900" indent="-342900">
              <a:lnSpc>
                <a:spcPts val="2500"/>
              </a:lnSpc>
              <a:buSzPct val="100000"/>
              <a:buChar char="•"/>
            </a:pPr>
            <a:r>
              <a:rPr lang="en-US" sz="1550" dirty="0">
                <a:solidFill>
                  <a:srgbClr val="BFBFBF"/>
                </a:solidFill>
                <a:latin typeface="Open Sans" pitchFamily="34" charset="0"/>
                <a:ea typeface="Open Sans" pitchFamily="34" charset="-122"/>
                <a:cs typeface="Open Sans" pitchFamily="34" charset="-120"/>
              </a:rPr>
              <a:t>Temperature prediction</a:t>
            </a:r>
            <a:endParaRPr lang="en-US" sz="1550" dirty="0"/>
          </a:p>
        </p:txBody>
      </p:sp>
      <p:sp>
        <p:nvSpPr>
          <p:cNvPr id="10" name="Text 7"/>
          <p:cNvSpPr/>
          <p:nvPr/>
        </p:nvSpPr>
        <p:spPr>
          <a:xfrm>
            <a:off x="992148" y="3958590"/>
            <a:ext cx="7159704" cy="317540"/>
          </a:xfrm>
          <a:prstGeom prst="rect">
            <a:avLst/>
          </a:prstGeom>
          <a:noFill/>
          <a:ln/>
        </p:spPr>
        <p:txBody>
          <a:bodyPr wrap="none" lIns="0" tIns="0" rIns="0" bIns="0" rtlCol="0" anchor="t"/>
          <a:lstStyle/>
          <a:p>
            <a:pPr algn="l" marL="342900" indent="-342900">
              <a:lnSpc>
                <a:spcPts val="2500"/>
              </a:lnSpc>
              <a:buSzPct val="100000"/>
              <a:buChar char="•"/>
            </a:pPr>
            <a:r>
              <a:rPr lang="en-US" sz="1550" dirty="0">
                <a:solidFill>
                  <a:srgbClr val="BFBFBF"/>
                </a:solidFill>
                <a:latin typeface="Open Sans" pitchFamily="34" charset="0"/>
                <a:ea typeface="Open Sans" pitchFamily="34" charset="-122"/>
                <a:cs typeface="Open Sans" pitchFamily="34" charset="-120"/>
              </a:rPr>
              <a:t>Sales forecasting</a:t>
            </a:r>
            <a:endParaRPr lang="en-US" sz="1550" dirty="0"/>
          </a:p>
        </p:txBody>
      </p:sp>
      <p:sp>
        <p:nvSpPr>
          <p:cNvPr id="11" name="Shape 8"/>
          <p:cNvSpPr/>
          <p:nvPr/>
        </p:nvSpPr>
        <p:spPr>
          <a:xfrm>
            <a:off x="793790" y="4672846"/>
            <a:ext cx="7556421" cy="2740938"/>
          </a:xfrm>
          <a:prstGeom prst="roundRect">
            <a:avLst>
              <a:gd name="adj" fmla="val 1086"/>
            </a:avLst>
          </a:prstGeom>
          <a:solidFill>
            <a:srgbClr val="3E3E3E"/>
          </a:solidFill>
          <a:ln/>
        </p:spPr>
      </p:sp>
      <p:sp>
        <p:nvSpPr>
          <p:cNvPr id="12" name="Text 9"/>
          <p:cNvSpPr/>
          <p:nvPr/>
        </p:nvSpPr>
        <p:spPr>
          <a:xfrm>
            <a:off x="992148" y="4871204"/>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BFBFBF"/>
                </a:solidFill>
                <a:latin typeface="Instrument Sans Medium" pitchFamily="34" charset="0"/>
                <a:ea typeface="Instrument Sans Medium" pitchFamily="34" charset="-122"/>
                <a:cs typeface="Instrument Sans Medium" pitchFamily="34" charset="-120"/>
              </a:rPr>
              <a:t>Classification</a:t>
            </a:r>
            <a:endParaRPr lang="en-US" sz="1950" dirty="0"/>
          </a:p>
        </p:txBody>
      </p:sp>
      <p:sp>
        <p:nvSpPr>
          <p:cNvPr id="13" name="Text 10"/>
          <p:cNvSpPr/>
          <p:nvPr/>
        </p:nvSpPr>
        <p:spPr>
          <a:xfrm>
            <a:off x="992148" y="5300424"/>
            <a:ext cx="7159704" cy="317540"/>
          </a:xfrm>
          <a:prstGeom prst="rect">
            <a:avLst/>
          </a:prstGeom>
          <a:noFill/>
          <a:ln/>
        </p:spPr>
        <p:txBody>
          <a:bodyPr wrap="non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Predicts discrete categories or classes</a:t>
            </a:r>
            <a:endParaRPr lang="en-US" sz="1550" dirty="0"/>
          </a:p>
        </p:txBody>
      </p:sp>
      <p:sp>
        <p:nvSpPr>
          <p:cNvPr id="14" name="Text 11"/>
          <p:cNvSpPr/>
          <p:nvPr/>
        </p:nvSpPr>
        <p:spPr>
          <a:xfrm>
            <a:off x="992148" y="5737027"/>
            <a:ext cx="7159704" cy="317540"/>
          </a:xfrm>
          <a:prstGeom prst="rect">
            <a:avLst/>
          </a:prstGeom>
          <a:noFill/>
          <a:ln/>
        </p:spPr>
        <p:txBody>
          <a:bodyPr wrap="none" lIns="0" tIns="0" rIns="0" bIns="0" rtlCol="0" anchor="t"/>
          <a:lstStyle/>
          <a:p>
            <a:pPr algn="l" marL="342900" indent="-342900">
              <a:lnSpc>
                <a:spcPts val="2500"/>
              </a:lnSpc>
              <a:buSzPct val="100000"/>
              <a:buChar char="•"/>
            </a:pPr>
            <a:r>
              <a:rPr lang="en-US" sz="1550" dirty="0">
                <a:solidFill>
                  <a:srgbClr val="BFBFBF"/>
                </a:solidFill>
                <a:latin typeface="Open Sans" pitchFamily="34" charset="0"/>
                <a:ea typeface="Open Sans" pitchFamily="34" charset="-122"/>
                <a:cs typeface="Open Sans" pitchFamily="34" charset="-120"/>
              </a:rPr>
              <a:t>Email spam detection</a:t>
            </a:r>
            <a:endParaRPr lang="en-US" sz="1550" dirty="0"/>
          </a:p>
        </p:txBody>
      </p:sp>
      <p:sp>
        <p:nvSpPr>
          <p:cNvPr id="15" name="Text 12"/>
          <p:cNvSpPr/>
          <p:nvPr/>
        </p:nvSpPr>
        <p:spPr>
          <a:xfrm>
            <a:off x="992148" y="6123980"/>
            <a:ext cx="7159704" cy="317540"/>
          </a:xfrm>
          <a:prstGeom prst="rect">
            <a:avLst/>
          </a:prstGeom>
          <a:noFill/>
          <a:ln/>
        </p:spPr>
        <p:txBody>
          <a:bodyPr wrap="none" lIns="0" tIns="0" rIns="0" bIns="0" rtlCol="0" anchor="t"/>
          <a:lstStyle/>
          <a:p>
            <a:pPr algn="l" marL="342900" indent="-342900">
              <a:lnSpc>
                <a:spcPts val="2500"/>
              </a:lnSpc>
              <a:buSzPct val="100000"/>
              <a:buChar char="•"/>
            </a:pPr>
            <a:r>
              <a:rPr lang="en-US" sz="1550" dirty="0">
                <a:solidFill>
                  <a:srgbClr val="BFBFBF"/>
                </a:solidFill>
                <a:latin typeface="Open Sans" pitchFamily="34" charset="0"/>
                <a:ea typeface="Open Sans" pitchFamily="34" charset="-122"/>
                <a:cs typeface="Open Sans" pitchFamily="34" charset="-120"/>
              </a:rPr>
              <a:t>Disease diagnosis</a:t>
            </a:r>
            <a:endParaRPr lang="en-US" sz="1550" dirty="0"/>
          </a:p>
        </p:txBody>
      </p:sp>
      <p:sp>
        <p:nvSpPr>
          <p:cNvPr id="16" name="Text 13"/>
          <p:cNvSpPr/>
          <p:nvPr/>
        </p:nvSpPr>
        <p:spPr>
          <a:xfrm>
            <a:off x="992148" y="6510933"/>
            <a:ext cx="7159704" cy="317540"/>
          </a:xfrm>
          <a:prstGeom prst="rect">
            <a:avLst/>
          </a:prstGeom>
          <a:noFill/>
          <a:ln/>
        </p:spPr>
        <p:txBody>
          <a:bodyPr wrap="none" lIns="0" tIns="0" rIns="0" bIns="0" rtlCol="0" anchor="t"/>
          <a:lstStyle/>
          <a:p>
            <a:pPr algn="l" marL="342900" indent="-342900">
              <a:lnSpc>
                <a:spcPts val="2500"/>
              </a:lnSpc>
              <a:buSzPct val="100000"/>
              <a:buChar char="•"/>
            </a:pPr>
            <a:r>
              <a:rPr lang="en-US" sz="1550" dirty="0">
                <a:solidFill>
                  <a:srgbClr val="BFBFBF"/>
                </a:solidFill>
                <a:latin typeface="Open Sans" pitchFamily="34" charset="0"/>
                <a:ea typeface="Open Sans" pitchFamily="34" charset="-122"/>
                <a:cs typeface="Open Sans" pitchFamily="34" charset="-120"/>
              </a:rPr>
              <a:t>Customer churn prediction</a:t>
            </a:r>
            <a:endParaRPr lang="en-US" sz="1550" dirty="0"/>
          </a:p>
        </p:txBody>
      </p:sp>
      <p:sp>
        <p:nvSpPr>
          <p:cNvPr id="17" name="Text 14"/>
          <p:cNvSpPr/>
          <p:nvPr/>
        </p:nvSpPr>
        <p:spPr>
          <a:xfrm>
            <a:off x="992148" y="6897886"/>
            <a:ext cx="7159704" cy="317540"/>
          </a:xfrm>
          <a:prstGeom prst="rect">
            <a:avLst/>
          </a:prstGeom>
          <a:noFill/>
          <a:ln/>
        </p:spPr>
        <p:txBody>
          <a:bodyPr wrap="none" lIns="0" tIns="0" rIns="0" bIns="0" rtlCol="0" anchor="t"/>
          <a:lstStyle/>
          <a:p>
            <a:pPr algn="l" marL="342900" indent="-342900">
              <a:lnSpc>
                <a:spcPts val="2500"/>
              </a:lnSpc>
              <a:buSzPct val="100000"/>
              <a:buChar char="•"/>
            </a:pPr>
            <a:r>
              <a:rPr lang="en-US" sz="1550" dirty="0">
                <a:solidFill>
                  <a:srgbClr val="BFBFBF"/>
                </a:solidFill>
                <a:latin typeface="Open Sans" pitchFamily="34" charset="0"/>
                <a:ea typeface="Open Sans" pitchFamily="34" charset="-122"/>
                <a:cs typeface="Open Sans" pitchFamily="34" charset="-120"/>
              </a:rPr>
              <a:t>Image recognition</a:t>
            </a:r>
            <a:endParaRPr lang="en-US" sz="15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625316" y="431244"/>
            <a:ext cx="5579031" cy="488513"/>
          </a:xfrm>
          <a:prstGeom prst="rect">
            <a:avLst/>
          </a:prstGeom>
          <a:noFill/>
          <a:ln/>
        </p:spPr>
        <p:txBody>
          <a:bodyPr wrap="none" lIns="0" tIns="0" rIns="0" bIns="0" rtlCol="0" anchor="t"/>
          <a:lstStyle/>
          <a:p>
            <a:pPr algn="l" indent="0" marL="0">
              <a:lnSpc>
                <a:spcPts val="3800"/>
              </a:lnSpc>
              <a:buNone/>
            </a:pPr>
            <a:r>
              <a:rPr lang="en-US" sz="3050" dirty="0">
                <a:solidFill>
                  <a:srgbClr val="FEFEFE"/>
                </a:solidFill>
                <a:latin typeface="Instrument Sans Medium" pitchFamily="34" charset="0"/>
                <a:ea typeface="Instrument Sans Medium" pitchFamily="34" charset="-122"/>
                <a:cs typeface="Instrument Sans Medium" pitchFamily="34" charset="-120"/>
              </a:rPr>
              <a:t>Supervised Learning Workflow</a:t>
            </a:r>
            <a:endParaRPr lang="en-US" sz="3050" dirty="0"/>
          </a:p>
        </p:txBody>
      </p:sp>
      <p:pic>
        <p:nvPicPr>
          <p:cNvPr id="3" name="Image 0" descr="preencoded.png">    </p:cNvPr>
          <p:cNvPicPr>
            <a:picLocks noChangeAspect="1"/>
          </p:cNvPicPr>
          <p:nvPr/>
        </p:nvPicPr>
        <p:blipFill>
          <a:blip r:embed="rId1"/>
          <a:stretch>
            <a:fillRect/>
          </a:stretch>
        </p:blipFill>
        <p:spPr>
          <a:xfrm>
            <a:off x="625316" y="1232416"/>
            <a:ext cx="781645" cy="937974"/>
          </a:xfrm>
          <a:prstGeom prst="rect">
            <a:avLst/>
          </a:prstGeom>
        </p:spPr>
      </p:pic>
      <p:sp>
        <p:nvSpPr>
          <p:cNvPr id="4" name="Text 1"/>
          <p:cNvSpPr/>
          <p:nvPr/>
        </p:nvSpPr>
        <p:spPr>
          <a:xfrm>
            <a:off x="1563291" y="1388745"/>
            <a:ext cx="1954292" cy="244197"/>
          </a:xfrm>
          <a:prstGeom prst="rect">
            <a:avLst/>
          </a:prstGeom>
          <a:noFill/>
          <a:ln/>
        </p:spPr>
        <p:txBody>
          <a:bodyPr wrap="none" lIns="0" tIns="0" rIns="0" bIns="0" rtlCol="0" anchor="t"/>
          <a:lstStyle/>
          <a:p>
            <a:pPr algn="l" indent="0" marL="0">
              <a:lnSpc>
                <a:spcPts val="1900"/>
              </a:lnSpc>
              <a:buNone/>
            </a:pPr>
            <a:r>
              <a:rPr lang="en-US" sz="1500" dirty="0">
                <a:solidFill>
                  <a:srgbClr val="BFBFBF"/>
                </a:solidFill>
                <a:latin typeface="Instrument Sans Medium" pitchFamily="34" charset="0"/>
                <a:ea typeface="Instrument Sans Medium" pitchFamily="34" charset="-122"/>
                <a:cs typeface="Instrument Sans Medium" pitchFamily="34" charset="-120"/>
              </a:rPr>
              <a:t>Data Collection</a:t>
            </a:r>
            <a:endParaRPr lang="en-US" sz="1500" dirty="0"/>
          </a:p>
        </p:txBody>
      </p:sp>
      <p:sp>
        <p:nvSpPr>
          <p:cNvPr id="5" name="Text 2"/>
          <p:cNvSpPr/>
          <p:nvPr/>
        </p:nvSpPr>
        <p:spPr>
          <a:xfrm>
            <a:off x="1563291" y="1726644"/>
            <a:ext cx="12441793" cy="250031"/>
          </a:xfrm>
          <a:prstGeom prst="rect">
            <a:avLst/>
          </a:prstGeom>
          <a:noFill/>
          <a:ln/>
        </p:spPr>
        <p:txBody>
          <a:bodyPr wrap="none" lIns="0" tIns="0" rIns="0" bIns="0" rtlCol="0" anchor="t"/>
          <a:lstStyle/>
          <a:p>
            <a:pPr algn="l" indent="0" marL="0">
              <a:lnSpc>
                <a:spcPts val="1950"/>
              </a:lnSpc>
              <a:buNone/>
            </a:pPr>
            <a:r>
              <a:rPr lang="en-US" sz="1200" dirty="0">
                <a:solidFill>
                  <a:srgbClr val="BFBFBF"/>
                </a:solidFill>
                <a:latin typeface="Open Sans" pitchFamily="34" charset="0"/>
                <a:ea typeface="Open Sans" pitchFamily="34" charset="-122"/>
                <a:cs typeface="Open Sans" pitchFamily="34" charset="-120"/>
              </a:rPr>
              <a:t>Gather relevant labeled datasets for training</a:t>
            </a:r>
            <a:endParaRPr lang="en-US" sz="1200" dirty="0"/>
          </a:p>
        </p:txBody>
      </p:sp>
      <p:pic>
        <p:nvPicPr>
          <p:cNvPr id="6" name="Image 1" descr="preencoded.png">    </p:cNvPr>
          <p:cNvPicPr>
            <a:picLocks noChangeAspect="1"/>
          </p:cNvPicPr>
          <p:nvPr/>
        </p:nvPicPr>
        <p:blipFill>
          <a:blip r:embed="rId2"/>
          <a:stretch>
            <a:fillRect/>
          </a:stretch>
        </p:blipFill>
        <p:spPr>
          <a:xfrm>
            <a:off x="625316" y="2170390"/>
            <a:ext cx="781645" cy="937974"/>
          </a:xfrm>
          <a:prstGeom prst="rect">
            <a:avLst/>
          </a:prstGeom>
        </p:spPr>
      </p:pic>
      <p:sp>
        <p:nvSpPr>
          <p:cNvPr id="7" name="Text 3"/>
          <p:cNvSpPr/>
          <p:nvPr/>
        </p:nvSpPr>
        <p:spPr>
          <a:xfrm>
            <a:off x="1563291" y="2326719"/>
            <a:ext cx="1954292" cy="244197"/>
          </a:xfrm>
          <a:prstGeom prst="rect">
            <a:avLst/>
          </a:prstGeom>
          <a:noFill/>
          <a:ln/>
        </p:spPr>
        <p:txBody>
          <a:bodyPr wrap="none" lIns="0" tIns="0" rIns="0" bIns="0" rtlCol="0" anchor="t"/>
          <a:lstStyle/>
          <a:p>
            <a:pPr algn="l" indent="0" marL="0">
              <a:lnSpc>
                <a:spcPts val="1900"/>
              </a:lnSpc>
              <a:buNone/>
            </a:pPr>
            <a:r>
              <a:rPr lang="en-US" sz="1500" dirty="0">
                <a:solidFill>
                  <a:srgbClr val="BFBFBF"/>
                </a:solidFill>
                <a:latin typeface="Instrument Sans Medium" pitchFamily="34" charset="0"/>
                <a:ea typeface="Instrument Sans Medium" pitchFamily="34" charset="-122"/>
                <a:cs typeface="Instrument Sans Medium" pitchFamily="34" charset="-120"/>
              </a:rPr>
              <a:t>Data Preprocessing</a:t>
            </a:r>
            <a:endParaRPr lang="en-US" sz="1500" dirty="0"/>
          </a:p>
        </p:txBody>
      </p:sp>
      <p:sp>
        <p:nvSpPr>
          <p:cNvPr id="8" name="Text 4"/>
          <p:cNvSpPr/>
          <p:nvPr/>
        </p:nvSpPr>
        <p:spPr>
          <a:xfrm>
            <a:off x="1563291" y="2664619"/>
            <a:ext cx="12441793" cy="250031"/>
          </a:xfrm>
          <a:prstGeom prst="rect">
            <a:avLst/>
          </a:prstGeom>
          <a:noFill/>
          <a:ln/>
        </p:spPr>
        <p:txBody>
          <a:bodyPr wrap="none" lIns="0" tIns="0" rIns="0" bIns="0" rtlCol="0" anchor="t"/>
          <a:lstStyle/>
          <a:p>
            <a:pPr algn="l" indent="0" marL="0">
              <a:lnSpc>
                <a:spcPts val="1950"/>
              </a:lnSpc>
              <a:buNone/>
            </a:pPr>
            <a:r>
              <a:rPr lang="en-US" sz="1200" dirty="0">
                <a:solidFill>
                  <a:srgbClr val="BFBFBF"/>
                </a:solidFill>
                <a:latin typeface="Open Sans" pitchFamily="34" charset="0"/>
                <a:ea typeface="Open Sans" pitchFamily="34" charset="-122"/>
                <a:cs typeface="Open Sans" pitchFamily="34" charset="-120"/>
              </a:rPr>
              <a:t>Clean, normalize, and prepare data for analysis</a:t>
            </a:r>
            <a:endParaRPr lang="en-US" sz="1200" dirty="0"/>
          </a:p>
        </p:txBody>
      </p:sp>
      <p:pic>
        <p:nvPicPr>
          <p:cNvPr id="9" name="Image 2" descr="preencoded.png">    </p:cNvPr>
          <p:cNvPicPr>
            <a:picLocks noChangeAspect="1"/>
          </p:cNvPicPr>
          <p:nvPr/>
        </p:nvPicPr>
        <p:blipFill>
          <a:blip r:embed="rId3"/>
          <a:stretch>
            <a:fillRect/>
          </a:stretch>
        </p:blipFill>
        <p:spPr>
          <a:xfrm>
            <a:off x="625316" y="3108365"/>
            <a:ext cx="781645" cy="937974"/>
          </a:xfrm>
          <a:prstGeom prst="rect">
            <a:avLst/>
          </a:prstGeom>
        </p:spPr>
      </p:pic>
      <p:sp>
        <p:nvSpPr>
          <p:cNvPr id="10" name="Text 5"/>
          <p:cNvSpPr/>
          <p:nvPr/>
        </p:nvSpPr>
        <p:spPr>
          <a:xfrm>
            <a:off x="1563291" y="3264694"/>
            <a:ext cx="1954292" cy="244197"/>
          </a:xfrm>
          <a:prstGeom prst="rect">
            <a:avLst/>
          </a:prstGeom>
          <a:noFill/>
          <a:ln/>
        </p:spPr>
        <p:txBody>
          <a:bodyPr wrap="none" lIns="0" tIns="0" rIns="0" bIns="0" rtlCol="0" anchor="t"/>
          <a:lstStyle/>
          <a:p>
            <a:pPr algn="l" indent="0" marL="0">
              <a:lnSpc>
                <a:spcPts val="1900"/>
              </a:lnSpc>
              <a:buNone/>
            </a:pPr>
            <a:r>
              <a:rPr lang="en-US" sz="1500" dirty="0">
                <a:solidFill>
                  <a:srgbClr val="BFBFBF"/>
                </a:solidFill>
                <a:latin typeface="Instrument Sans Medium" pitchFamily="34" charset="0"/>
                <a:ea typeface="Instrument Sans Medium" pitchFamily="34" charset="-122"/>
                <a:cs typeface="Instrument Sans Medium" pitchFamily="34" charset="-120"/>
              </a:rPr>
              <a:t>Feature Selection</a:t>
            </a:r>
            <a:endParaRPr lang="en-US" sz="1500" dirty="0"/>
          </a:p>
        </p:txBody>
      </p:sp>
      <p:sp>
        <p:nvSpPr>
          <p:cNvPr id="11" name="Text 6"/>
          <p:cNvSpPr/>
          <p:nvPr/>
        </p:nvSpPr>
        <p:spPr>
          <a:xfrm>
            <a:off x="1563291" y="3602593"/>
            <a:ext cx="12441793" cy="250031"/>
          </a:xfrm>
          <a:prstGeom prst="rect">
            <a:avLst/>
          </a:prstGeom>
          <a:noFill/>
          <a:ln/>
        </p:spPr>
        <p:txBody>
          <a:bodyPr wrap="none" lIns="0" tIns="0" rIns="0" bIns="0" rtlCol="0" anchor="t"/>
          <a:lstStyle/>
          <a:p>
            <a:pPr algn="l" indent="0" marL="0">
              <a:lnSpc>
                <a:spcPts val="1950"/>
              </a:lnSpc>
              <a:buNone/>
            </a:pPr>
            <a:r>
              <a:rPr lang="en-US" sz="1200" dirty="0">
                <a:solidFill>
                  <a:srgbClr val="BFBFBF"/>
                </a:solidFill>
                <a:latin typeface="Open Sans" pitchFamily="34" charset="0"/>
                <a:ea typeface="Open Sans" pitchFamily="34" charset="-122"/>
                <a:cs typeface="Open Sans" pitchFamily="34" charset="-120"/>
              </a:rPr>
              <a:t>Identify most important variables for prediction</a:t>
            </a:r>
            <a:endParaRPr lang="en-US" sz="1200" dirty="0"/>
          </a:p>
        </p:txBody>
      </p:sp>
      <p:pic>
        <p:nvPicPr>
          <p:cNvPr id="12" name="Image 3" descr="preencoded.png">    </p:cNvPr>
          <p:cNvPicPr>
            <a:picLocks noChangeAspect="1"/>
          </p:cNvPicPr>
          <p:nvPr/>
        </p:nvPicPr>
        <p:blipFill>
          <a:blip r:embed="rId4"/>
          <a:stretch>
            <a:fillRect/>
          </a:stretch>
        </p:blipFill>
        <p:spPr>
          <a:xfrm>
            <a:off x="625316" y="4046339"/>
            <a:ext cx="781645" cy="937974"/>
          </a:xfrm>
          <a:prstGeom prst="rect">
            <a:avLst/>
          </a:prstGeom>
        </p:spPr>
      </p:pic>
      <p:sp>
        <p:nvSpPr>
          <p:cNvPr id="13" name="Text 7"/>
          <p:cNvSpPr/>
          <p:nvPr/>
        </p:nvSpPr>
        <p:spPr>
          <a:xfrm>
            <a:off x="1563291" y="4202668"/>
            <a:ext cx="1954292" cy="244197"/>
          </a:xfrm>
          <a:prstGeom prst="rect">
            <a:avLst/>
          </a:prstGeom>
          <a:noFill/>
          <a:ln/>
        </p:spPr>
        <p:txBody>
          <a:bodyPr wrap="none" lIns="0" tIns="0" rIns="0" bIns="0" rtlCol="0" anchor="t"/>
          <a:lstStyle/>
          <a:p>
            <a:pPr algn="l" indent="0" marL="0">
              <a:lnSpc>
                <a:spcPts val="1900"/>
              </a:lnSpc>
              <a:buNone/>
            </a:pPr>
            <a:r>
              <a:rPr lang="en-US" sz="1500" dirty="0">
                <a:solidFill>
                  <a:srgbClr val="BFBFBF"/>
                </a:solidFill>
                <a:latin typeface="Instrument Sans Medium" pitchFamily="34" charset="0"/>
                <a:ea typeface="Instrument Sans Medium" pitchFamily="34" charset="-122"/>
                <a:cs typeface="Instrument Sans Medium" pitchFamily="34" charset="-120"/>
              </a:rPr>
              <a:t>Algorithm Selection</a:t>
            </a:r>
            <a:endParaRPr lang="en-US" sz="1500" dirty="0"/>
          </a:p>
        </p:txBody>
      </p:sp>
      <p:sp>
        <p:nvSpPr>
          <p:cNvPr id="14" name="Text 8"/>
          <p:cNvSpPr/>
          <p:nvPr/>
        </p:nvSpPr>
        <p:spPr>
          <a:xfrm>
            <a:off x="1563291" y="4540568"/>
            <a:ext cx="12441793" cy="250031"/>
          </a:xfrm>
          <a:prstGeom prst="rect">
            <a:avLst/>
          </a:prstGeom>
          <a:noFill/>
          <a:ln/>
        </p:spPr>
        <p:txBody>
          <a:bodyPr wrap="none" lIns="0" tIns="0" rIns="0" bIns="0" rtlCol="0" anchor="t"/>
          <a:lstStyle/>
          <a:p>
            <a:pPr algn="l" indent="0" marL="0">
              <a:lnSpc>
                <a:spcPts val="1950"/>
              </a:lnSpc>
              <a:buNone/>
            </a:pPr>
            <a:r>
              <a:rPr lang="en-US" sz="1200" dirty="0">
                <a:solidFill>
                  <a:srgbClr val="BFBFBF"/>
                </a:solidFill>
                <a:latin typeface="Open Sans" pitchFamily="34" charset="0"/>
                <a:ea typeface="Open Sans" pitchFamily="34" charset="-122"/>
                <a:cs typeface="Open Sans" pitchFamily="34" charset="-120"/>
              </a:rPr>
              <a:t>Choose appropriate model for the problem</a:t>
            </a:r>
            <a:endParaRPr lang="en-US" sz="1200" dirty="0"/>
          </a:p>
        </p:txBody>
      </p:sp>
      <p:pic>
        <p:nvPicPr>
          <p:cNvPr id="15" name="Image 4" descr="preencoded.png">    </p:cNvPr>
          <p:cNvPicPr>
            <a:picLocks noChangeAspect="1"/>
          </p:cNvPicPr>
          <p:nvPr/>
        </p:nvPicPr>
        <p:blipFill>
          <a:blip r:embed="rId5"/>
          <a:stretch>
            <a:fillRect/>
          </a:stretch>
        </p:blipFill>
        <p:spPr>
          <a:xfrm>
            <a:off x="625316" y="4984313"/>
            <a:ext cx="781645" cy="937974"/>
          </a:xfrm>
          <a:prstGeom prst="rect">
            <a:avLst/>
          </a:prstGeom>
        </p:spPr>
      </p:pic>
      <p:sp>
        <p:nvSpPr>
          <p:cNvPr id="16" name="Text 9"/>
          <p:cNvSpPr/>
          <p:nvPr/>
        </p:nvSpPr>
        <p:spPr>
          <a:xfrm>
            <a:off x="1563291" y="5140643"/>
            <a:ext cx="1954292" cy="244197"/>
          </a:xfrm>
          <a:prstGeom prst="rect">
            <a:avLst/>
          </a:prstGeom>
          <a:noFill/>
          <a:ln/>
        </p:spPr>
        <p:txBody>
          <a:bodyPr wrap="none" lIns="0" tIns="0" rIns="0" bIns="0" rtlCol="0" anchor="t"/>
          <a:lstStyle/>
          <a:p>
            <a:pPr algn="l" indent="0" marL="0">
              <a:lnSpc>
                <a:spcPts val="1900"/>
              </a:lnSpc>
              <a:buNone/>
            </a:pPr>
            <a:r>
              <a:rPr lang="en-US" sz="1500" dirty="0">
                <a:solidFill>
                  <a:srgbClr val="BFBFBF"/>
                </a:solidFill>
                <a:latin typeface="Instrument Sans Medium" pitchFamily="34" charset="0"/>
                <a:ea typeface="Instrument Sans Medium" pitchFamily="34" charset="-122"/>
                <a:cs typeface="Instrument Sans Medium" pitchFamily="34" charset="-120"/>
              </a:rPr>
              <a:t>Model Training</a:t>
            </a:r>
            <a:endParaRPr lang="en-US" sz="1500" dirty="0"/>
          </a:p>
        </p:txBody>
      </p:sp>
      <p:sp>
        <p:nvSpPr>
          <p:cNvPr id="17" name="Text 10"/>
          <p:cNvSpPr/>
          <p:nvPr/>
        </p:nvSpPr>
        <p:spPr>
          <a:xfrm>
            <a:off x="1563291" y="5478542"/>
            <a:ext cx="12441793" cy="250031"/>
          </a:xfrm>
          <a:prstGeom prst="rect">
            <a:avLst/>
          </a:prstGeom>
          <a:noFill/>
          <a:ln/>
        </p:spPr>
        <p:txBody>
          <a:bodyPr wrap="none" lIns="0" tIns="0" rIns="0" bIns="0" rtlCol="0" anchor="t"/>
          <a:lstStyle/>
          <a:p>
            <a:pPr algn="l" indent="0" marL="0">
              <a:lnSpc>
                <a:spcPts val="1950"/>
              </a:lnSpc>
              <a:buNone/>
            </a:pPr>
            <a:r>
              <a:rPr lang="en-US" sz="1200" dirty="0">
                <a:solidFill>
                  <a:srgbClr val="BFBFBF"/>
                </a:solidFill>
                <a:latin typeface="Open Sans" pitchFamily="34" charset="0"/>
                <a:ea typeface="Open Sans" pitchFamily="34" charset="-122"/>
                <a:cs typeface="Open Sans" pitchFamily="34" charset="-120"/>
              </a:rPr>
              <a:t>Train algorithm on prepared dataset</a:t>
            </a:r>
            <a:endParaRPr lang="en-US" sz="1200" dirty="0"/>
          </a:p>
        </p:txBody>
      </p:sp>
      <p:pic>
        <p:nvPicPr>
          <p:cNvPr id="18" name="Image 5" descr="preencoded.png">    </p:cNvPr>
          <p:cNvPicPr>
            <a:picLocks noChangeAspect="1"/>
          </p:cNvPicPr>
          <p:nvPr/>
        </p:nvPicPr>
        <p:blipFill>
          <a:blip r:embed="rId6"/>
          <a:stretch>
            <a:fillRect/>
          </a:stretch>
        </p:blipFill>
        <p:spPr>
          <a:xfrm>
            <a:off x="625316" y="5922288"/>
            <a:ext cx="781645" cy="937974"/>
          </a:xfrm>
          <a:prstGeom prst="rect">
            <a:avLst/>
          </a:prstGeom>
        </p:spPr>
      </p:pic>
      <p:sp>
        <p:nvSpPr>
          <p:cNvPr id="19" name="Text 11"/>
          <p:cNvSpPr/>
          <p:nvPr/>
        </p:nvSpPr>
        <p:spPr>
          <a:xfrm>
            <a:off x="1563291" y="6078617"/>
            <a:ext cx="1954292" cy="244197"/>
          </a:xfrm>
          <a:prstGeom prst="rect">
            <a:avLst/>
          </a:prstGeom>
          <a:noFill/>
          <a:ln/>
        </p:spPr>
        <p:txBody>
          <a:bodyPr wrap="none" lIns="0" tIns="0" rIns="0" bIns="0" rtlCol="0" anchor="t"/>
          <a:lstStyle/>
          <a:p>
            <a:pPr algn="l" indent="0" marL="0">
              <a:lnSpc>
                <a:spcPts val="1900"/>
              </a:lnSpc>
              <a:buNone/>
            </a:pPr>
            <a:r>
              <a:rPr lang="en-US" sz="1500" dirty="0">
                <a:solidFill>
                  <a:srgbClr val="BFBFBF"/>
                </a:solidFill>
                <a:latin typeface="Instrument Sans Medium" pitchFamily="34" charset="0"/>
                <a:ea typeface="Instrument Sans Medium" pitchFamily="34" charset="-122"/>
                <a:cs typeface="Instrument Sans Medium" pitchFamily="34" charset="-120"/>
              </a:rPr>
              <a:t>Model Evaluation</a:t>
            </a:r>
            <a:endParaRPr lang="en-US" sz="1500" dirty="0"/>
          </a:p>
        </p:txBody>
      </p:sp>
      <p:sp>
        <p:nvSpPr>
          <p:cNvPr id="20" name="Text 12"/>
          <p:cNvSpPr/>
          <p:nvPr/>
        </p:nvSpPr>
        <p:spPr>
          <a:xfrm>
            <a:off x="1563291" y="6416516"/>
            <a:ext cx="12441793" cy="250031"/>
          </a:xfrm>
          <a:prstGeom prst="rect">
            <a:avLst/>
          </a:prstGeom>
          <a:noFill/>
          <a:ln/>
        </p:spPr>
        <p:txBody>
          <a:bodyPr wrap="none" lIns="0" tIns="0" rIns="0" bIns="0" rtlCol="0" anchor="t"/>
          <a:lstStyle/>
          <a:p>
            <a:pPr algn="l" indent="0" marL="0">
              <a:lnSpc>
                <a:spcPts val="1950"/>
              </a:lnSpc>
              <a:buNone/>
            </a:pPr>
            <a:r>
              <a:rPr lang="en-US" sz="1200" dirty="0">
                <a:solidFill>
                  <a:srgbClr val="BFBFBF"/>
                </a:solidFill>
                <a:latin typeface="Open Sans" pitchFamily="34" charset="0"/>
                <a:ea typeface="Open Sans" pitchFamily="34" charset="-122"/>
                <a:cs typeface="Open Sans" pitchFamily="34" charset="-120"/>
              </a:rPr>
              <a:t>Test performance using validation metrics</a:t>
            </a:r>
            <a:endParaRPr lang="en-US" sz="1200" dirty="0"/>
          </a:p>
        </p:txBody>
      </p:sp>
      <p:pic>
        <p:nvPicPr>
          <p:cNvPr id="21" name="Image 6" descr="preencoded.png">    </p:cNvPr>
          <p:cNvPicPr>
            <a:picLocks noChangeAspect="1"/>
          </p:cNvPicPr>
          <p:nvPr/>
        </p:nvPicPr>
        <p:blipFill>
          <a:blip r:embed="rId7"/>
          <a:stretch>
            <a:fillRect/>
          </a:stretch>
        </p:blipFill>
        <p:spPr>
          <a:xfrm>
            <a:off x="625316" y="6860262"/>
            <a:ext cx="781645" cy="937974"/>
          </a:xfrm>
          <a:prstGeom prst="rect">
            <a:avLst/>
          </a:prstGeom>
        </p:spPr>
      </p:pic>
      <p:sp>
        <p:nvSpPr>
          <p:cNvPr id="22" name="Text 13"/>
          <p:cNvSpPr/>
          <p:nvPr/>
        </p:nvSpPr>
        <p:spPr>
          <a:xfrm>
            <a:off x="1563291" y="7016591"/>
            <a:ext cx="1954292" cy="244197"/>
          </a:xfrm>
          <a:prstGeom prst="rect">
            <a:avLst/>
          </a:prstGeom>
          <a:noFill/>
          <a:ln/>
        </p:spPr>
        <p:txBody>
          <a:bodyPr wrap="none" lIns="0" tIns="0" rIns="0" bIns="0" rtlCol="0" anchor="t"/>
          <a:lstStyle/>
          <a:p>
            <a:pPr algn="l" indent="0" marL="0">
              <a:lnSpc>
                <a:spcPts val="1900"/>
              </a:lnSpc>
              <a:buNone/>
            </a:pPr>
            <a:r>
              <a:rPr lang="en-US" sz="1500" dirty="0">
                <a:solidFill>
                  <a:srgbClr val="BFBFBF"/>
                </a:solidFill>
                <a:latin typeface="Instrument Sans Medium" pitchFamily="34" charset="0"/>
                <a:ea typeface="Instrument Sans Medium" pitchFamily="34" charset="-122"/>
                <a:cs typeface="Instrument Sans Medium" pitchFamily="34" charset="-120"/>
              </a:rPr>
              <a:t>Model Deployment</a:t>
            </a:r>
            <a:endParaRPr lang="en-US" sz="1500" dirty="0"/>
          </a:p>
        </p:txBody>
      </p:sp>
      <p:sp>
        <p:nvSpPr>
          <p:cNvPr id="23" name="Text 14"/>
          <p:cNvSpPr/>
          <p:nvPr/>
        </p:nvSpPr>
        <p:spPr>
          <a:xfrm>
            <a:off x="1563291" y="7354491"/>
            <a:ext cx="12441793" cy="250031"/>
          </a:xfrm>
          <a:prstGeom prst="rect">
            <a:avLst/>
          </a:prstGeom>
          <a:noFill/>
          <a:ln/>
        </p:spPr>
        <p:txBody>
          <a:bodyPr wrap="none" lIns="0" tIns="0" rIns="0" bIns="0" rtlCol="0" anchor="t"/>
          <a:lstStyle/>
          <a:p>
            <a:pPr algn="l" indent="0" marL="0">
              <a:lnSpc>
                <a:spcPts val="1950"/>
              </a:lnSpc>
              <a:buNone/>
            </a:pPr>
            <a:r>
              <a:rPr lang="en-US" sz="1200" dirty="0">
                <a:solidFill>
                  <a:srgbClr val="BFBFBF"/>
                </a:solidFill>
                <a:latin typeface="Open Sans" pitchFamily="34" charset="0"/>
                <a:ea typeface="Open Sans" pitchFamily="34" charset="-122"/>
                <a:cs typeface="Open Sans" pitchFamily="34" charset="-120"/>
              </a:rPr>
              <a:t>Deploy model for real-world predictions</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144000" y="0"/>
            <a:ext cx="5486400" cy="8229600"/>
          </a:xfrm>
          <a:prstGeom prst="rect">
            <a:avLst/>
          </a:prstGeom>
        </p:spPr>
      </p:pic>
      <p:sp>
        <p:nvSpPr>
          <p:cNvPr id="3" name="Text 0"/>
          <p:cNvSpPr/>
          <p:nvPr/>
        </p:nvSpPr>
        <p:spPr>
          <a:xfrm>
            <a:off x="793790" y="2274094"/>
            <a:ext cx="5564148" cy="620078"/>
          </a:xfrm>
          <a:prstGeom prst="rect">
            <a:avLst/>
          </a:prstGeom>
          <a:noFill/>
          <a:ln/>
        </p:spPr>
        <p:txBody>
          <a:bodyPr wrap="none" lIns="0" tIns="0" rIns="0" bIns="0" rtlCol="0" anchor="t"/>
          <a:lstStyle/>
          <a:p>
            <a:pPr algn="l" indent="0" marL="0">
              <a:lnSpc>
                <a:spcPts val="4850"/>
              </a:lnSpc>
              <a:buNone/>
            </a:pPr>
            <a:r>
              <a:rPr lang="en-US" sz="3900" dirty="0">
                <a:solidFill>
                  <a:srgbClr val="FEFEFE"/>
                </a:solidFill>
                <a:latin typeface="Instrument Sans Medium" pitchFamily="34" charset="0"/>
                <a:ea typeface="Instrument Sans Medium" pitchFamily="34" charset="-122"/>
                <a:cs typeface="Instrument Sans Medium" pitchFamily="34" charset="-120"/>
              </a:rPr>
              <a:t>Decision Tree Algorithm</a:t>
            </a:r>
            <a:endParaRPr lang="en-US" sz="3900" dirty="0"/>
          </a:p>
        </p:txBody>
      </p:sp>
      <p:sp>
        <p:nvSpPr>
          <p:cNvPr id="4" name="Text 1"/>
          <p:cNvSpPr/>
          <p:nvPr/>
        </p:nvSpPr>
        <p:spPr>
          <a:xfrm>
            <a:off x="793790" y="3191828"/>
            <a:ext cx="7556421" cy="1270159"/>
          </a:xfrm>
          <a:prstGeom prst="rect">
            <a:avLst/>
          </a:prstGeom>
          <a:noFill/>
          <a:ln/>
        </p:spPr>
        <p:txBody>
          <a:bodyPr wrap="squar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Decision trees are versatile algorithms that perform both classification and regression by recursively splitting data based on feature values. They create a flowchart-like structure where internal nodes represent features, branches represent decision rules, and leaf nodes represent outcomes.</a:t>
            </a:r>
            <a:endParaRPr lang="en-US" sz="1550" dirty="0"/>
          </a:p>
        </p:txBody>
      </p:sp>
      <p:sp>
        <p:nvSpPr>
          <p:cNvPr id="5" name="Text 2"/>
          <p:cNvSpPr/>
          <p:nvPr/>
        </p:nvSpPr>
        <p:spPr>
          <a:xfrm>
            <a:off x="793790" y="4685228"/>
            <a:ext cx="7556421" cy="1270159"/>
          </a:xfrm>
          <a:prstGeom prst="rect">
            <a:avLst/>
          </a:prstGeom>
          <a:noFill/>
          <a:ln/>
        </p:spPr>
        <p:txBody>
          <a:bodyPr wrap="squar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The algorithm works by finding the best feature to split on at each node, partitioning data based on feature values, and repeating until stopping criteria are met. This creates an intuitive, interpretable model that mimics human decision-making.</a:t>
            </a:r>
            <a:endParaRPr lang="en-US" sz="15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793790" y="1834753"/>
            <a:ext cx="5856923" cy="620078"/>
          </a:xfrm>
          <a:prstGeom prst="rect">
            <a:avLst/>
          </a:prstGeom>
          <a:noFill/>
          <a:ln/>
        </p:spPr>
        <p:txBody>
          <a:bodyPr wrap="none" lIns="0" tIns="0" rIns="0" bIns="0" rtlCol="0" anchor="t"/>
          <a:lstStyle/>
          <a:p>
            <a:pPr algn="l" indent="0" marL="0">
              <a:lnSpc>
                <a:spcPts val="4850"/>
              </a:lnSpc>
              <a:buNone/>
            </a:pPr>
            <a:r>
              <a:rPr lang="en-US" sz="3900" dirty="0">
                <a:solidFill>
                  <a:srgbClr val="FEFEFE"/>
                </a:solidFill>
                <a:latin typeface="Instrument Sans Medium" pitchFamily="34" charset="0"/>
                <a:ea typeface="Instrument Sans Medium" pitchFamily="34" charset="-122"/>
                <a:cs typeface="Instrument Sans Medium" pitchFamily="34" charset="-120"/>
              </a:rPr>
              <a:t>How Decision Trees Work</a:t>
            </a:r>
            <a:endParaRPr lang="en-US" sz="3900" dirty="0"/>
          </a:p>
        </p:txBody>
      </p:sp>
      <p:sp>
        <p:nvSpPr>
          <p:cNvPr id="3" name="Text 1"/>
          <p:cNvSpPr/>
          <p:nvPr/>
        </p:nvSpPr>
        <p:spPr>
          <a:xfrm>
            <a:off x="793790" y="2851666"/>
            <a:ext cx="198358" cy="248007"/>
          </a:xfrm>
          <a:prstGeom prst="rect">
            <a:avLst/>
          </a:prstGeom>
          <a:noFill/>
          <a:ln/>
        </p:spPr>
        <p:txBody>
          <a:bodyPr wrap="none" lIns="0" tIns="0" rIns="0" bIns="0" rtlCol="0" anchor="t"/>
          <a:lstStyle/>
          <a:p>
            <a:pPr algn="l" indent="0" marL="0">
              <a:lnSpc>
                <a:spcPts val="2500"/>
              </a:lnSpc>
              <a:buNone/>
            </a:pPr>
            <a:r>
              <a:rPr lang="en-US" sz="1550" dirty="0">
                <a:solidFill>
                  <a:srgbClr val="BFBFBF"/>
                </a:solidFill>
                <a:latin typeface="Instrument Sans Light" pitchFamily="34" charset="0"/>
                <a:ea typeface="Instrument Sans Light" pitchFamily="34" charset="-122"/>
                <a:cs typeface="Instrument Sans Light" pitchFamily="34" charset="-120"/>
              </a:rPr>
              <a:t>01</a:t>
            </a:r>
            <a:endParaRPr lang="en-US" sz="1550" dirty="0"/>
          </a:p>
        </p:txBody>
      </p:sp>
      <p:sp>
        <p:nvSpPr>
          <p:cNvPr id="4" name="Shape 2"/>
          <p:cNvSpPr/>
          <p:nvPr/>
        </p:nvSpPr>
        <p:spPr>
          <a:xfrm>
            <a:off x="793790" y="3165991"/>
            <a:ext cx="4215289" cy="22860"/>
          </a:xfrm>
          <a:prstGeom prst="rect">
            <a:avLst/>
          </a:prstGeom>
          <a:solidFill>
            <a:srgbClr val="F5F547"/>
          </a:solidFill>
          <a:ln/>
        </p:spPr>
      </p:sp>
      <p:sp>
        <p:nvSpPr>
          <p:cNvPr id="5" name="Text 3"/>
          <p:cNvSpPr/>
          <p:nvPr/>
        </p:nvSpPr>
        <p:spPr>
          <a:xfrm>
            <a:off x="793790" y="3310890"/>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BFBFBF"/>
                </a:solidFill>
                <a:latin typeface="Instrument Sans Medium" pitchFamily="34" charset="0"/>
                <a:ea typeface="Instrument Sans Medium" pitchFamily="34" charset="-122"/>
                <a:cs typeface="Instrument Sans Medium" pitchFamily="34" charset="-120"/>
              </a:rPr>
              <a:t>Start at Root</a:t>
            </a:r>
            <a:endParaRPr lang="en-US" sz="1950" dirty="0"/>
          </a:p>
        </p:txBody>
      </p:sp>
      <p:sp>
        <p:nvSpPr>
          <p:cNvPr id="6" name="Text 4"/>
          <p:cNvSpPr/>
          <p:nvPr/>
        </p:nvSpPr>
        <p:spPr>
          <a:xfrm>
            <a:off x="793790" y="3740110"/>
            <a:ext cx="4215289" cy="317540"/>
          </a:xfrm>
          <a:prstGeom prst="rect">
            <a:avLst/>
          </a:prstGeom>
          <a:noFill/>
          <a:ln/>
        </p:spPr>
        <p:txBody>
          <a:bodyPr wrap="non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Begin with all training data at the root node</a:t>
            </a:r>
            <a:endParaRPr lang="en-US" sz="1550" dirty="0"/>
          </a:p>
        </p:txBody>
      </p:sp>
      <p:sp>
        <p:nvSpPr>
          <p:cNvPr id="7" name="Text 5"/>
          <p:cNvSpPr/>
          <p:nvPr/>
        </p:nvSpPr>
        <p:spPr>
          <a:xfrm>
            <a:off x="5207437" y="2851666"/>
            <a:ext cx="198358" cy="248007"/>
          </a:xfrm>
          <a:prstGeom prst="rect">
            <a:avLst/>
          </a:prstGeom>
          <a:noFill/>
          <a:ln/>
        </p:spPr>
        <p:txBody>
          <a:bodyPr wrap="none" lIns="0" tIns="0" rIns="0" bIns="0" rtlCol="0" anchor="t"/>
          <a:lstStyle/>
          <a:p>
            <a:pPr algn="l" indent="0" marL="0">
              <a:lnSpc>
                <a:spcPts val="2500"/>
              </a:lnSpc>
              <a:buNone/>
            </a:pPr>
            <a:r>
              <a:rPr lang="en-US" sz="1550" dirty="0">
                <a:solidFill>
                  <a:srgbClr val="BFBFBF"/>
                </a:solidFill>
                <a:latin typeface="Instrument Sans Light" pitchFamily="34" charset="0"/>
                <a:ea typeface="Instrument Sans Light" pitchFamily="34" charset="-122"/>
                <a:cs typeface="Instrument Sans Light" pitchFamily="34" charset="-120"/>
              </a:rPr>
              <a:t>02</a:t>
            </a:r>
            <a:endParaRPr lang="en-US" sz="1550" dirty="0"/>
          </a:p>
        </p:txBody>
      </p:sp>
      <p:sp>
        <p:nvSpPr>
          <p:cNvPr id="8" name="Shape 6"/>
          <p:cNvSpPr/>
          <p:nvPr/>
        </p:nvSpPr>
        <p:spPr>
          <a:xfrm>
            <a:off x="5207437" y="3165991"/>
            <a:ext cx="4215408" cy="22860"/>
          </a:xfrm>
          <a:prstGeom prst="rect">
            <a:avLst/>
          </a:prstGeom>
          <a:solidFill>
            <a:srgbClr val="F5F547"/>
          </a:solidFill>
          <a:ln/>
        </p:spPr>
      </p:sp>
      <p:sp>
        <p:nvSpPr>
          <p:cNvPr id="9" name="Text 7"/>
          <p:cNvSpPr/>
          <p:nvPr/>
        </p:nvSpPr>
        <p:spPr>
          <a:xfrm>
            <a:off x="5207437" y="3310890"/>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BFBFBF"/>
                </a:solidFill>
                <a:latin typeface="Instrument Sans Medium" pitchFamily="34" charset="0"/>
                <a:ea typeface="Instrument Sans Medium" pitchFamily="34" charset="-122"/>
                <a:cs typeface="Instrument Sans Medium" pitchFamily="34" charset="-120"/>
              </a:rPr>
              <a:t>Select Best Feature</a:t>
            </a:r>
            <a:endParaRPr lang="en-US" sz="1950" dirty="0"/>
          </a:p>
        </p:txBody>
      </p:sp>
      <p:sp>
        <p:nvSpPr>
          <p:cNvPr id="10" name="Text 8"/>
          <p:cNvSpPr/>
          <p:nvPr/>
        </p:nvSpPr>
        <p:spPr>
          <a:xfrm>
            <a:off x="5207437" y="3740110"/>
            <a:ext cx="4215408" cy="635079"/>
          </a:xfrm>
          <a:prstGeom prst="rect">
            <a:avLst/>
          </a:prstGeom>
          <a:noFill/>
          <a:ln/>
        </p:spPr>
        <p:txBody>
          <a:bodyPr wrap="squar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Choose feature that best separates the classes</a:t>
            </a:r>
            <a:endParaRPr lang="en-US" sz="1550" dirty="0"/>
          </a:p>
        </p:txBody>
      </p:sp>
      <p:sp>
        <p:nvSpPr>
          <p:cNvPr id="11" name="Text 9"/>
          <p:cNvSpPr/>
          <p:nvPr/>
        </p:nvSpPr>
        <p:spPr>
          <a:xfrm>
            <a:off x="9621203" y="2851666"/>
            <a:ext cx="198358" cy="248007"/>
          </a:xfrm>
          <a:prstGeom prst="rect">
            <a:avLst/>
          </a:prstGeom>
          <a:noFill/>
          <a:ln/>
        </p:spPr>
        <p:txBody>
          <a:bodyPr wrap="none" lIns="0" tIns="0" rIns="0" bIns="0" rtlCol="0" anchor="t"/>
          <a:lstStyle/>
          <a:p>
            <a:pPr algn="l" indent="0" marL="0">
              <a:lnSpc>
                <a:spcPts val="2500"/>
              </a:lnSpc>
              <a:buNone/>
            </a:pPr>
            <a:r>
              <a:rPr lang="en-US" sz="1550" dirty="0">
                <a:solidFill>
                  <a:srgbClr val="BFBFBF"/>
                </a:solidFill>
                <a:latin typeface="Instrument Sans Light" pitchFamily="34" charset="0"/>
                <a:ea typeface="Instrument Sans Light" pitchFamily="34" charset="-122"/>
                <a:cs typeface="Instrument Sans Light" pitchFamily="34" charset="-120"/>
              </a:rPr>
              <a:t>03</a:t>
            </a:r>
            <a:endParaRPr lang="en-US" sz="1550" dirty="0"/>
          </a:p>
        </p:txBody>
      </p:sp>
      <p:sp>
        <p:nvSpPr>
          <p:cNvPr id="12" name="Shape 10"/>
          <p:cNvSpPr/>
          <p:nvPr/>
        </p:nvSpPr>
        <p:spPr>
          <a:xfrm>
            <a:off x="9621203" y="3165991"/>
            <a:ext cx="4215289" cy="22860"/>
          </a:xfrm>
          <a:prstGeom prst="rect">
            <a:avLst/>
          </a:prstGeom>
          <a:solidFill>
            <a:srgbClr val="F5F547"/>
          </a:solidFill>
          <a:ln/>
        </p:spPr>
      </p:sp>
      <p:sp>
        <p:nvSpPr>
          <p:cNvPr id="13" name="Text 11"/>
          <p:cNvSpPr/>
          <p:nvPr/>
        </p:nvSpPr>
        <p:spPr>
          <a:xfrm>
            <a:off x="9621203" y="3310890"/>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BFBFBF"/>
                </a:solidFill>
                <a:latin typeface="Instrument Sans Medium" pitchFamily="34" charset="0"/>
                <a:ea typeface="Instrument Sans Medium" pitchFamily="34" charset="-122"/>
                <a:cs typeface="Instrument Sans Medium" pitchFamily="34" charset="-120"/>
              </a:rPr>
              <a:t>Partition Data</a:t>
            </a:r>
            <a:endParaRPr lang="en-US" sz="1950" dirty="0"/>
          </a:p>
        </p:txBody>
      </p:sp>
      <p:sp>
        <p:nvSpPr>
          <p:cNvPr id="14" name="Text 12"/>
          <p:cNvSpPr/>
          <p:nvPr/>
        </p:nvSpPr>
        <p:spPr>
          <a:xfrm>
            <a:off x="9621203" y="3740110"/>
            <a:ext cx="4215289" cy="317540"/>
          </a:xfrm>
          <a:prstGeom prst="rect">
            <a:avLst/>
          </a:prstGeom>
          <a:noFill/>
          <a:ln/>
        </p:spPr>
        <p:txBody>
          <a:bodyPr wrap="non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Split data based on selected feature values</a:t>
            </a:r>
            <a:endParaRPr lang="en-US" sz="1550" dirty="0"/>
          </a:p>
        </p:txBody>
      </p:sp>
      <p:sp>
        <p:nvSpPr>
          <p:cNvPr id="15" name="Text 13"/>
          <p:cNvSpPr/>
          <p:nvPr/>
        </p:nvSpPr>
        <p:spPr>
          <a:xfrm>
            <a:off x="793790" y="4722376"/>
            <a:ext cx="198358" cy="248007"/>
          </a:xfrm>
          <a:prstGeom prst="rect">
            <a:avLst/>
          </a:prstGeom>
          <a:noFill/>
          <a:ln/>
        </p:spPr>
        <p:txBody>
          <a:bodyPr wrap="none" lIns="0" tIns="0" rIns="0" bIns="0" rtlCol="0" anchor="t"/>
          <a:lstStyle/>
          <a:p>
            <a:pPr algn="l" indent="0" marL="0">
              <a:lnSpc>
                <a:spcPts val="2500"/>
              </a:lnSpc>
              <a:buNone/>
            </a:pPr>
            <a:r>
              <a:rPr lang="en-US" sz="1550" dirty="0">
                <a:solidFill>
                  <a:srgbClr val="BFBFBF"/>
                </a:solidFill>
                <a:latin typeface="Instrument Sans Light" pitchFamily="34" charset="0"/>
                <a:ea typeface="Instrument Sans Light" pitchFamily="34" charset="-122"/>
                <a:cs typeface="Instrument Sans Light" pitchFamily="34" charset="-120"/>
              </a:rPr>
              <a:t>04</a:t>
            </a:r>
            <a:endParaRPr lang="en-US" sz="1550" dirty="0"/>
          </a:p>
        </p:txBody>
      </p:sp>
      <p:sp>
        <p:nvSpPr>
          <p:cNvPr id="16" name="Shape 14"/>
          <p:cNvSpPr/>
          <p:nvPr/>
        </p:nvSpPr>
        <p:spPr>
          <a:xfrm>
            <a:off x="793790" y="5036701"/>
            <a:ext cx="6422112" cy="22860"/>
          </a:xfrm>
          <a:prstGeom prst="rect">
            <a:avLst/>
          </a:prstGeom>
          <a:solidFill>
            <a:srgbClr val="F5F547"/>
          </a:solidFill>
          <a:ln/>
        </p:spPr>
      </p:sp>
      <p:sp>
        <p:nvSpPr>
          <p:cNvPr id="17" name="Text 15"/>
          <p:cNvSpPr/>
          <p:nvPr/>
        </p:nvSpPr>
        <p:spPr>
          <a:xfrm>
            <a:off x="793790" y="5181600"/>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BFBFBF"/>
                </a:solidFill>
                <a:latin typeface="Instrument Sans Medium" pitchFamily="34" charset="0"/>
                <a:ea typeface="Instrument Sans Medium" pitchFamily="34" charset="-122"/>
                <a:cs typeface="Instrument Sans Medium" pitchFamily="34" charset="-120"/>
              </a:rPr>
              <a:t>Repeat Recursively</a:t>
            </a:r>
            <a:endParaRPr lang="en-US" sz="1950" dirty="0"/>
          </a:p>
        </p:txBody>
      </p:sp>
      <p:sp>
        <p:nvSpPr>
          <p:cNvPr id="18" name="Text 16"/>
          <p:cNvSpPr/>
          <p:nvPr/>
        </p:nvSpPr>
        <p:spPr>
          <a:xfrm>
            <a:off x="793790" y="5610820"/>
            <a:ext cx="6422112" cy="317540"/>
          </a:xfrm>
          <a:prstGeom prst="rect">
            <a:avLst/>
          </a:prstGeom>
          <a:noFill/>
          <a:ln/>
        </p:spPr>
        <p:txBody>
          <a:bodyPr wrap="non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Apply same process to each subset</a:t>
            </a:r>
            <a:endParaRPr lang="en-US" sz="1550" dirty="0"/>
          </a:p>
        </p:txBody>
      </p:sp>
      <p:sp>
        <p:nvSpPr>
          <p:cNvPr id="19" name="Text 17"/>
          <p:cNvSpPr/>
          <p:nvPr/>
        </p:nvSpPr>
        <p:spPr>
          <a:xfrm>
            <a:off x="7414260" y="4722376"/>
            <a:ext cx="198358" cy="248007"/>
          </a:xfrm>
          <a:prstGeom prst="rect">
            <a:avLst/>
          </a:prstGeom>
          <a:noFill/>
          <a:ln/>
        </p:spPr>
        <p:txBody>
          <a:bodyPr wrap="none" lIns="0" tIns="0" rIns="0" bIns="0" rtlCol="0" anchor="t"/>
          <a:lstStyle/>
          <a:p>
            <a:pPr algn="l" indent="0" marL="0">
              <a:lnSpc>
                <a:spcPts val="2500"/>
              </a:lnSpc>
              <a:buNone/>
            </a:pPr>
            <a:r>
              <a:rPr lang="en-US" sz="1550" dirty="0">
                <a:solidFill>
                  <a:srgbClr val="BFBFBF"/>
                </a:solidFill>
                <a:latin typeface="Instrument Sans Light" pitchFamily="34" charset="0"/>
                <a:ea typeface="Instrument Sans Light" pitchFamily="34" charset="-122"/>
                <a:cs typeface="Instrument Sans Light" pitchFamily="34" charset="-120"/>
              </a:rPr>
              <a:t>05</a:t>
            </a:r>
            <a:endParaRPr lang="en-US" sz="1550" dirty="0"/>
          </a:p>
        </p:txBody>
      </p:sp>
      <p:sp>
        <p:nvSpPr>
          <p:cNvPr id="20" name="Shape 18"/>
          <p:cNvSpPr/>
          <p:nvPr/>
        </p:nvSpPr>
        <p:spPr>
          <a:xfrm>
            <a:off x="7414260" y="5036701"/>
            <a:ext cx="6422231" cy="22860"/>
          </a:xfrm>
          <a:prstGeom prst="rect">
            <a:avLst/>
          </a:prstGeom>
          <a:solidFill>
            <a:srgbClr val="F5F547"/>
          </a:solidFill>
          <a:ln/>
        </p:spPr>
      </p:sp>
      <p:sp>
        <p:nvSpPr>
          <p:cNvPr id="21" name="Text 19"/>
          <p:cNvSpPr/>
          <p:nvPr/>
        </p:nvSpPr>
        <p:spPr>
          <a:xfrm>
            <a:off x="7414260" y="5181600"/>
            <a:ext cx="2724626" cy="310158"/>
          </a:xfrm>
          <a:prstGeom prst="rect">
            <a:avLst/>
          </a:prstGeom>
          <a:noFill/>
          <a:ln/>
        </p:spPr>
        <p:txBody>
          <a:bodyPr wrap="none" lIns="0" tIns="0" rIns="0" bIns="0" rtlCol="0" anchor="t"/>
          <a:lstStyle/>
          <a:p>
            <a:pPr algn="l" indent="0" marL="0">
              <a:lnSpc>
                <a:spcPts val="2400"/>
              </a:lnSpc>
              <a:buNone/>
            </a:pPr>
            <a:r>
              <a:rPr lang="en-US" sz="1950" dirty="0">
                <a:solidFill>
                  <a:srgbClr val="BFBFBF"/>
                </a:solidFill>
                <a:latin typeface="Instrument Sans Medium" pitchFamily="34" charset="0"/>
                <a:ea typeface="Instrument Sans Medium" pitchFamily="34" charset="-122"/>
                <a:cs typeface="Instrument Sans Medium" pitchFamily="34" charset="-120"/>
              </a:rPr>
              <a:t>Stop When Criteria Met</a:t>
            </a:r>
            <a:endParaRPr lang="en-US" sz="1950" dirty="0"/>
          </a:p>
        </p:txBody>
      </p:sp>
      <p:sp>
        <p:nvSpPr>
          <p:cNvPr id="22" name="Text 20"/>
          <p:cNvSpPr/>
          <p:nvPr/>
        </p:nvSpPr>
        <p:spPr>
          <a:xfrm>
            <a:off x="7414260" y="5610820"/>
            <a:ext cx="6422231" cy="635079"/>
          </a:xfrm>
          <a:prstGeom prst="rect">
            <a:avLst/>
          </a:prstGeom>
          <a:noFill/>
          <a:ln/>
        </p:spPr>
        <p:txBody>
          <a:bodyPr wrap="squar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End when all instances belong to same class or maximum depth reached</a:t>
            </a:r>
            <a:endParaRPr lang="en-US" sz="15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86370" y="334447"/>
            <a:ext cx="4906923" cy="380047"/>
          </a:xfrm>
          <a:prstGeom prst="rect">
            <a:avLst/>
          </a:prstGeom>
          <a:noFill/>
          <a:ln/>
        </p:spPr>
        <p:txBody>
          <a:bodyPr wrap="none" lIns="0" tIns="0" rIns="0" bIns="0" rtlCol="0" anchor="t"/>
          <a:lstStyle/>
          <a:p>
            <a:pPr algn="l" indent="0" marL="0">
              <a:lnSpc>
                <a:spcPts val="2950"/>
              </a:lnSpc>
              <a:buNone/>
            </a:pPr>
            <a:r>
              <a:rPr lang="en-US" sz="2350" dirty="0">
                <a:solidFill>
                  <a:srgbClr val="FEFEFE"/>
                </a:solidFill>
                <a:latin typeface="Instrument Sans Medium" pitchFamily="34" charset="0"/>
                <a:ea typeface="Instrument Sans Medium" pitchFamily="34" charset="-122"/>
                <a:cs typeface="Instrument Sans Medium" pitchFamily="34" charset="-120"/>
              </a:rPr>
              <a:t>Splitting Criteria for Decision Trees</a:t>
            </a:r>
            <a:endParaRPr lang="en-US" sz="2350" dirty="0"/>
          </a:p>
        </p:txBody>
      </p:sp>
      <p:sp>
        <p:nvSpPr>
          <p:cNvPr id="3" name="Text 1"/>
          <p:cNvSpPr/>
          <p:nvPr/>
        </p:nvSpPr>
        <p:spPr>
          <a:xfrm>
            <a:off x="486370" y="1018461"/>
            <a:ext cx="1824276" cy="228005"/>
          </a:xfrm>
          <a:prstGeom prst="rect">
            <a:avLst/>
          </a:prstGeom>
          <a:noFill/>
          <a:ln/>
        </p:spPr>
        <p:txBody>
          <a:bodyPr wrap="none" lIns="0" tIns="0" rIns="0" bIns="0" rtlCol="0" anchor="t"/>
          <a:lstStyle/>
          <a:p>
            <a:pPr algn="l" indent="0" marL="0">
              <a:lnSpc>
                <a:spcPts val="1750"/>
              </a:lnSpc>
              <a:buNone/>
            </a:pPr>
            <a:r>
              <a:rPr lang="en-US" sz="1400" dirty="0">
                <a:solidFill>
                  <a:srgbClr val="FEFEFE"/>
                </a:solidFill>
                <a:latin typeface="Instrument Sans Medium" pitchFamily="34" charset="0"/>
                <a:ea typeface="Instrument Sans Medium" pitchFamily="34" charset="-122"/>
                <a:cs typeface="Instrument Sans Medium" pitchFamily="34" charset="-120"/>
              </a:rPr>
              <a:t>Classification Metrics</a:t>
            </a:r>
            <a:endParaRPr lang="en-US" sz="1400" dirty="0"/>
          </a:p>
        </p:txBody>
      </p:sp>
      <p:sp>
        <p:nvSpPr>
          <p:cNvPr id="4" name="Text 2"/>
          <p:cNvSpPr/>
          <p:nvPr/>
        </p:nvSpPr>
        <p:spPr>
          <a:xfrm>
            <a:off x="486370" y="1295043"/>
            <a:ext cx="1520190" cy="190024"/>
          </a:xfrm>
          <a:prstGeom prst="rect">
            <a:avLst/>
          </a:prstGeom>
          <a:noFill/>
          <a:ln/>
        </p:spPr>
        <p:txBody>
          <a:bodyPr wrap="none" lIns="0" tIns="0" rIns="0" bIns="0" rtlCol="0" anchor="t"/>
          <a:lstStyle/>
          <a:p>
            <a:pPr algn="l" indent="0" marL="0">
              <a:lnSpc>
                <a:spcPts val="1450"/>
              </a:lnSpc>
              <a:buNone/>
            </a:pPr>
            <a:r>
              <a:rPr lang="en-US" sz="1150" dirty="0">
                <a:solidFill>
                  <a:srgbClr val="FEFEFE"/>
                </a:solidFill>
                <a:latin typeface="Instrument Sans Medium" pitchFamily="34" charset="0"/>
                <a:ea typeface="Instrument Sans Medium" pitchFamily="34" charset="-122"/>
                <a:cs typeface="Instrument Sans Medium" pitchFamily="34" charset="-120"/>
              </a:rPr>
              <a:t>Gini Impurity</a:t>
            </a:r>
            <a:endParaRPr lang="en-US" sz="1150" dirty="0"/>
          </a:p>
        </p:txBody>
      </p:sp>
      <p:sp>
        <p:nvSpPr>
          <p:cNvPr id="5" name="Text 3"/>
          <p:cNvSpPr/>
          <p:nvPr/>
        </p:nvSpPr>
        <p:spPr>
          <a:xfrm>
            <a:off x="486370" y="1606629"/>
            <a:ext cx="6680478" cy="194429"/>
          </a:xfrm>
          <a:prstGeom prst="rect">
            <a:avLst/>
          </a:prstGeom>
          <a:noFill/>
          <a:ln/>
        </p:spPr>
        <p:txBody>
          <a:bodyPr wrap="none" lIns="0" tIns="0" rIns="0" bIns="0" rtlCol="0" anchor="t"/>
          <a:lstStyle/>
          <a:p>
            <a:pPr algn="l" indent="0" marL="0">
              <a:lnSpc>
                <a:spcPts val="1500"/>
              </a:lnSpc>
              <a:buNone/>
            </a:pPr>
            <a:r>
              <a:rPr lang="en-US" sz="950" dirty="0">
                <a:solidFill>
                  <a:srgbClr val="BFBFBF"/>
                </a:solidFill>
                <a:latin typeface="Open Sans" pitchFamily="34" charset="0"/>
                <a:ea typeface="Open Sans" pitchFamily="34" charset="-122"/>
                <a:cs typeface="Open Sans" pitchFamily="34" charset="-120"/>
              </a:rPr>
              <a:t>Measures node purity. Formula: Gini = 1 - Σ(p_i²) where p_i is proportion of class i. Lower values indicate purer nodes.</a:t>
            </a:r>
            <a:endParaRPr lang="en-US" sz="950" dirty="0"/>
          </a:p>
        </p:txBody>
      </p:sp>
      <p:sp>
        <p:nvSpPr>
          <p:cNvPr id="6" name="Text 4"/>
          <p:cNvSpPr/>
          <p:nvPr/>
        </p:nvSpPr>
        <p:spPr>
          <a:xfrm>
            <a:off x="486370" y="1922621"/>
            <a:ext cx="1520190" cy="190024"/>
          </a:xfrm>
          <a:prstGeom prst="rect">
            <a:avLst/>
          </a:prstGeom>
          <a:noFill/>
          <a:ln/>
        </p:spPr>
        <p:txBody>
          <a:bodyPr wrap="none" lIns="0" tIns="0" rIns="0" bIns="0" rtlCol="0" anchor="t"/>
          <a:lstStyle/>
          <a:p>
            <a:pPr algn="l" indent="0" marL="0">
              <a:lnSpc>
                <a:spcPts val="1450"/>
              </a:lnSpc>
              <a:buNone/>
            </a:pPr>
            <a:r>
              <a:rPr lang="en-US" sz="1150" dirty="0">
                <a:solidFill>
                  <a:srgbClr val="FEFEFE"/>
                </a:solidFill>
                <a:latin typeface="Instrument Sans Medium" pitchFamily="34" charset="0"/>
                <a:ea typeface="Instrument Sans Medium" pitchFamily="34" charset="-122"/>
                <a:cs typeface="Instrument Sans Medium" pitchFamily="34" charset="-120"/>
              </a:rPr>
              <a:t>Entropy</a:t>
            </a:r>
            <a:endParaRPr lang="en-US" sz="1150" dirty="0"/>
          </a:p>
        </p:txBody>
      </p:sp>
      <p:sp>
        <p:nvSpPr>
          <p:cNvPr id="7" name="Text 5"/>
          <p:cNvSpPr/>
          <p:nvPr/>
        </p:nvSpPr>
        <p:spPr>
          <a:xfrm>
            <a:off x="486370" y="2234208"/>
            <a:ext cx="6680478" cy="194429"/>
          </a:xfrm>
          <a:prstGeom prst="rect">
            <a:avLst/>
          </a:prstGeom>
          <a:noFill/>
          <a:ln/>
        </p:spPr>
        <p:txBody>
          <a:bodyPr wrap="none" lIns="0" tIns="0" rIns="0" bIns="0" rtlCol="0" anchor="t"/>
          <a:lstStyle/>
          <a:p>
            <a:pPr algn="l" indent="0" marL="0">
              <a:lnSpc>
                <a:spcPts val="1500"/>
              </a:lnSpc>
              <a:buNone/>
            </a:pPr>
            <a:r>
              <a:rPr lang="en-US" sz="950" dirty="0">
                <a:solidFill>
                  <a:srgbClr val="BFBFBF"/>
                </a:solidFill>
                <a:latin typeface="Open Sans" pitchFamily="34" charset="0"/>
                <a:ea typeface="Open Sans" pitchFamily="34" charset="-122"/>
                <a:cs typeface="Open Sans" pitchFamily="34" charset="-120"/>
              </a:rPr>
              <a:t>Measures disorder. Formula: Entropy = -Σ(p_i * log₂(p_i)). Used to calculate information gain.</a:t>
            </a:r>
            <a:endParaRPr lang="en-US" sz="950" dirty="0"/>
          </a:p>
        </p:txBody>
      </p:sp>
      <p:sp>
        <p:nvSpPr>
          <p:cNvPr id="8" name="Text 6"/>
          <p:cNvSpPr/>
          <p:nvPr/>
        </p:nvSpPr>
        <p:spPr>
          <a:xfrm>
            <a:off x="486370" y="2550200"/>
            <a:ext cx="1520190" cy="190024"/>
          </a:xfrm>
          <a:prstGeom prst="rect">
            <a:avLst/>
          </a:prstGeom>
          <a:noFill/>
          <a:ln/>
        </p:spPr>
        <p:txBody>
          <a:bodyPr wrap="none" lIns="0" tIns="0" rIns="0" bIns="0" rtlCol="0" anchor="t"/>
          <a:lstStyle/>
          <a:p>
            <a:pPr algn="l" indent="0" marL="0">
              <a:lnSpc>
                <a:spcPts val="1450"/>
              </a:lnSpc>
              <a:buNone/>
            </a:pPr>
            <a:r>
              <a:rPr lang="en-US" sz="1150" dirty="0">
                <a:solidFill>
                  <a:srgbClr val="FEFEFE"/>
                </a:solidFill>
                <a:latin typeface="Instrument Sans Medium" pitchFamily="34" charset="0"/>
                <a:ea typeface="Instrument Sans Medium" pitchFamily="34" charset="-122"/>
                <a:cs typeface="Instrument Sans Medium" pitchFamily="34" charset="-120"/>
              </a:rPr>
              <a:t>Information Gain</a:t>
            </a:r>
            <a:endParaRPr lang="en-US" sz="1150" dirty="0"/>
          </a:p>
        </p:txBody>
      </p:sp>
      <p:sp>
        <p:nvSpPr>
          <p:cNvPr id="9" name="Text 7"/>
          <p:cNvSpPr/>
          <p:nvPr/>
        </p:nvSpPr>
        <p:spPr>
          <a:xfrm>
            <a:off x="486370" y="2861786"/>
            <a:ext cx="6680478" cy="194429"/>
          </a:xfrm>
          <a:prstGeom prst="rect">
            <a:avLst/>
          </a:prstGeom>
          <a:noFill/>
          <a:ln/>
        </p:spPr>
        <p:txBody>
          <a:bodyPr wrap="none" lIns="0" tIns="0" rIns="0" bIns="0" rtlCol="0" anchor="t"/>
          <a:lstStyle/>
          <a:p>
            <a:pPr algn="l" indent="0" marL="0">
              <a:lnSpc>
                <a:spcPts val="1500"/>
              </a:lnSpc>
              <a:buNone/>
            </a:pPr>
            <a:r>
              <a:rPr lang="en-US" sz="950" dirty="0">
                <a:solidFill>
                  <a:srgbClr val="BFBFBF"/>
                </a:solidFill>
                <a:latin typeface="Open Sans" pitchFamily="34" charset="0"/>
                <a:ea typeface="Open Sans" pitchFamily="34" charset="-122"/>
                <a:cs typeface="Open Sans" pitchFamily="34" charset="-120"/>
              </a:rPr>
              <a:t>Reduction in entropy after split. IG = Entropy(parent) - Σ(weighted_entropy(children))</a:t>
            </a:r>
            <a:endParaRPr lang="en-US" sz="950" dirty="0"/>
          </a:p>
        </p:txBody>
      </p:sp>
      <p:sp>
        <p:nvSpPr>
          <p:cNvPr id="10" name="Text 8"/>
          <p:cNvSpPr/>
          <p:nvPr/>
        </p:nvSpPr>
        <p:spPr>
          <a:xfrm>
            <a:off x="7471172" y="1018461"/>
            <a:ext cx="1824276" cy="228005"/>
          </a:xfrm>
          <a:prstGeom prst="rect">
            <a:avLst/>
          </a:prstGeom>
          <a:noFill/>
          <a:ln/>
        </p:spPr>
        <p:txBody>
          <a:bodyPr wrap="none" lIns="0" tIns="0" rIns="0" bIns="0" rtlCol="0" anchor="t"/>
          <a:lstStyle/>
          <a:p>
            <a:pPr algn="l" indent="0" marL="0">
              <a:lnSpc>
                <a:spcPts val="1750"/>
              </a:lnSpc>
              <a:buNone/>
            </a:pPr>
            <a:r>
              <a:rPr lang="en-US" sz="1400" dirty="0">
                <a:solidFill>
                  <a:srgbClr val="FEFEFE"/>
                </a:solidFill>
                <a:latin typeface="Instrument Sans Medium" pitchFamily="34" charset="0"/>
                <a:ea typeface="Instrument Sans Medium" pitchFamily="34" charset="-122"/>
                <a:cs typeface="Instrument Sans Medium" pitchFamily="34" charset="-120"/>
              </a:rPr>
              <a:t>Regression Metrics</a:t>
            </a:r>
            <a:endParaRPr lang="en-US" sz="1400" dirty="0"/>
          </a:p>
        </p:txBody>
      </p:sp>
      <p:sp>
        <p:nvSpPr>
          <p:cNvPr id="11" name="Text 9"/>
          <p:cNvSpPr/>
          <p:nvPr/>
        </p:nvSpPr>
        <p:spPr>
          <a:xfrm>
            <a:off x="7471172" y="1295043"/>
            <a:ext cx="1520190" cy="190024"/>
          </a:xfrm>
          <a:prstGeom prst="rect">
            <a:avLst/>
          </a:prstGeom>
          <a:noFill/>
          <a:ln/>
        </p:spPr>
        <p:txBody>
          <a:bodyPr wrap="none" lIns="0" tIns="0" rIns="0" bIns="0" rtlCol="0" anchor="t"/>
          <a:lstStyle/>
          <a:p>
            <a:pPr algn="l" indent="0" marL="0">
              <a:lnSpc>
                <a:spcPts val="1450"/>
              </a:lnSpc>
              <a:buNone/>
            </a:pPr>
            <a:r>
              <a:rPr lang="en-US" sz="1150" dirty="0">
                <a:solidFill>
                  <a:srgbClr val="FEFEFE"/>
                </a:solidFill>
                <a:latin typeface="Instrument Sans Medium" pitchFamily="34" charset="0"/>
                <a:ea typeface="Instrument Sans Medium" pitchFamily="34" charset="-122"/>
                <a:cs typeface="Instrument Sans Medium" pitchFamily="34" charset="-120"/>
              </a:rPr>
              <a:t>Mean Squared Error</a:t>
            </a:r>
            <a:endParaRPr lang="en-US" sz="1150" dirty="0"/>
          </a:p>
        </p:txBody>
      </p:sp>
      <p:sp>
        <p:nvSpPr>
          <p:cNvPr id="12" name="Text 10"/>
          <p:cNvSpPr/>
          <p:nvPr/>
        </p:nvSpPr>
        <p:spPr>
          <a:xfrm>
            <a:off x="7471172" y="1606629"/>
            <a:ext cx="6680478" cy="194429"/>
          </a:xfrm>
          <a:prstGeom prst="rect">
            <a:avLst/>
          </a:prstGeom>
          <a:noFill/>
          <a:ln/>
        </p:spPr>
        <p:txBody>
          <a:bodyPr wrap="none" lIns="0" tIns="0" rIns="0" bIns="0" rtlCol="0" anchor="t"/>
          <a:lstStyle/>
          <a:p>
            <a:pPr algn="l" indent="0" marL="0">
              <a:lnSpc>
                <a:spcPts val="1500"/>
              </a:lnSpc>
              <a:buNone/>
            </a:pPr>
            <a:r>
              <a:rPr lang="en-US" sz="950" dirty="0">
                <a:solidFill>
                  <a:srgbClr val="BFBFBF"/>
                </a:solidFill>
                <a:latin typeface="Open Sans" pitchFamily="34" charset="0"/>
                <a:ea typeface="Open Sans" pitchFamily="34" charset="-122"/>
                <a:cs typeface="Open Sans" pitchFamily="34" charset="-120"/>
              </a:rPr>
              <a:t>Measures average squared difference between predicted and actual values. Commonly used for regression trees.</a:t>
            </a:r>
            <a:endParaRPr lang="en-US" sz="950" dirty="0"/>
          </a:p>
        </p:txBody>
      </p:sp>
      <p:sp>
        <p:nvSpPr>
          <p:cNvPr id="13" name="Text 11"/>
          <p:cNvSpPr/>
          <p:nvPr/>
        </p:nvSpPr>
        <p:spPr>
          <a:xfrm>
            <a:off x="7471172" y="1922621"/>
            <a:ext cx="1520190" cy="190024"/>
          </a:xfrm>
          <a:prstGeom prst="rect">
            <a:avLst/>
          </a:prstGeom>
          <a:noFill/>
          <a:ln/>
        </p:spPr>
        <p:txBody>
          <a:bodyPr wrap="none" lIns="0" tIns="0" rIns="0" bIns="0" rtlCol="0" anchor="t"/>
          <a:lstStyle/>
          <a:p>
            <a:pPr algn="l" indent="0" marL="0">
              <a:lnSpc>
                <a:spcPts val="1450"/>
              </a:lnSpc>
              <a:buNone/>
            </a:pPr>
            <a:r>
              <a:rPr lang="en-US" sz="1150" dirty="0">
                <a:solidFill>
                  <a:srgbClr val="FEFEFE"/>
                </a:solidFill>
                <a:latin typeface="Instrument Sans Medium" pitchFamily="34" charset="0"/>
                <a:ea typeface="Instrument Sans Medium" pitchFamily="34" charset="-122"/>
                <a:cs typeface="Instrument Sans Medium" pitchFamily="34" charset="-120"/>
              </a:rPr>
              <a:t>Mean Absolute Error</a:t>
            </a:r>
            <a:endParaRPr lang="en-US" sz="1150" dirty="0"/>
          </a:p>
        </p:txBody>
      </p:sp>
      <p:sp>
        <p:nvSpPr>
          <p:cNvPr id="14" name="Text 12"/>
          <p:cNvSpPr/>
          <p:nvPr/>
        </p:nvSpPr>
        <p:spPr>
          <a:xfrm>
            <a:off x="7471172" y="2234208"/>
            <a:ext cx="6680478" cy="194429"/>
          </a:xfrm>
          <a:prstGeom prst="rect">
            <a:avLst/>
          </a:prstGeom>
          <a:noFill/>
          <a:ln/>
        </p:spPr>
        <p:txBody>
          <a:bodyPr wrap="none" lIns="0" tIns="0" rIns="0" bIns="0" rtlCol="0" anchor="t"/>
          <a:lstStyle/>
          <a:p>
            <a:pPr algn="l" indent="0" marL="0">
              <a:lnSpc>
                <a:spcPts val="1500"/>
              </a:lnSpc>
              <a:buNone/>
            </a:pPr>
            <a:r>
              <a:rPr lang="en-US" sz="950" dirty="0">
                <a:solidFill>
                  <a:srgbClr val="BFBFBF"/>
                </a:solidFill>
                <a:latin typeface="Open Sans" pitchFamily="34" charset="0"/>
                <a:ea typeface="Open Sans" pitchFamily="34" charset="-122"/>
                <a:cs typeface="Open Sans" pitchFamily="34" charset="-120"/>
              </a:rPr>
              <a:t>Measures average absolute difference. More robust to outliers than MSE.</a:t>
            </a:r>
            <a:endParaRPr lang="en-US" sz="950" dirty="0"/>
          </a:p>
        </p:txBody>
      </p:sp>
      <p:pic>
        <p:nvPicPr>
          <p:cNvPr id="15" name="Image 0" descr="preencoded.png">    </p:cNvPr>
          <p:cNvPicPr>
            <a:picLocks noChangeAspect="1"/>
          </p:cNvPicPr>
          <p:nvPr/>
        </p:nvPicPr>
        <p:blipFill>
          <a:blip r:embed="rId1"/>
          <a:stretch>
            <a:fillRect/>
          </a:stretch>
        </p:blipFill>
        <p:spPr>
          <a:xfrm>
            <a:off x="7471172" y="2565440"/>
            <a:ext cx="6680478" cy="6680478"/>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793790" y="2054185"/>
            <a:ext cx="4961811" cy="620078"/>
          </a:xfrm>
          <a:prstGeom prst="rect">
            <a:avLst/>
          </a:prstGeom>
          <a:noFill/>
          <a:ln/>
        </p:spPr>
        <p:txBody>
          <a:bodyPr wrap="none" lIns="0" tIns="0" rIns="0" bIns="0" rtlCol="0" anchor="t"/>
          <a:lstStyle/>
          <a:p>
            <a:pPr algn="l" indent="0" marL="0">
              <a:lnSpc>
                <a:spcPts val="4850"/>
              </a:lnSpc>
              <a:buNone/>
            </a:pPr>
            <a:r>
              <a:rPr lang="en-US" sz="3900" dirty="0">
                <a:solidFill>
                  <a:srgbClr val="FEFEFE"/>
                </a:solidFill>
                <a:latin typeface="Instrument Sans Medium" pitchFamily="34" charset="0"/>
                <a:ea typeface="Instrument Sans Medium" pitchFamily="34" charset="-122"/>
                <a:cs typeface="Instrument Sans Medium" pitchFamily="34" charset="-120"/>
              </a:rPr>
              <a:t>Pruning Techniques</a:t>
            </a:r>
            <a:endParaRPr lang="en-US" sz="3900" dirty="0"/>
          </a:p>
        </p:txBody>
      </p:sp>
      <p:sp>
        <p:nvSpPr>
          <p:cNvPr id="3" name="Shape 1"/>
          <p:cNvSpPr/>
          <p:nvPr/>
        </p:nvSpPr>
        <p:spPr>
          <a:xfrm>
            <a:off x="793790" y="3071098"/>
            <a:ext cx="6422231" cy="3104198"/>
          </a:xfrm>
          <a:prstGeom prst="roundRect">
            <a:avLst>
              <a:gd name="adj" fmla="val 959"/>
            </a:avLst>
          </a:prstGeom>
          <a:solidFill>
            <a:srgbClr val="1F1F1F"/>
          </a:solidFill>
          <a:ln w="22860">
            <a:solidFill>
              <a:srgbClr val="575757"/>
            </a:solidFill>
            <a:prstDash val="solid"/>
          </a:ln>
        </p:spPr>
      </p:sp>
      <p:sp>
        <p:nvSpPr>
          <p:cNvPr id="4" name="Text 2"/>
          <p:cNvSpPr/>
          <p:nvPr/>
        </p:nvSpPr>
        <p:spPr>
          <a:xfrm>
            <a:off x="1015008" y="3292316"/>
            <a:ext cx="3364230" cy="310158"/>
          </a:xfrm>
          <a:prstGeom prst="rect">
            <a:avLst/>
          </a:prstGeom>
          <a:noFill/>
          <a:ln/>
        </p:spPr>
        <p:txBody>
          <a:bodyPr wrap="none" lIns="0" tIns="0" rIns="0" bIns="0" rtlCol="0" anchor="t"/>
          <a:lstStyle/>
          <a:p>
            <a:pPr algn="l" indent="0" marL="0">
              <a:lnSpc>
                <a:spcPts val="2400"/>
              </a:lnSpc>
              <a:buNone/>
            </a:pPr>
            <a:r>
              <a:rPr lang="en-US" sz="1950" dirty="0">
                <a:solidFill>
                  <a:srgbClr val="BFBFBF"/>
                </a:solidFill>
                <a:latin typeface="Instrument Sans Medium" pitchFamily="34" charset="0"/>
                <a:ea typeface="Instrument Sans Medium" pitchFamily="34" charset="-122"/>
                <a:cs typeface="Instrument Sans Medium" pitchFamily="34" charset="-120"/>
              </a:rPr>
              <a:t>Pre-pruning (Early Stopping)</a:t>
            </a:r>
            <a:endParaRPr lang="en-US" sz="1950" dirty="0"/>
          </a:p>
        </p:txBody>
      </p:sp>
      <p:sp>
        <p:nvSpPr>
          <p:cNvPr id="5" name="Text 3"/>
          <p:cNvSpPr/>
          <p:nvPr/>
        </p:nvSpPr>
        <p:spPr>
          <a:xfrm>
            <a:off x="1015008" y="3721537"/>
            <a:ext cx="5979795" cy="635079"/>
          </a:xfrm>
          <a:prstGeom prst="rect">
            <a:avLst/>
          </a:prstGeom>
          <a:noFill/>
          <a:ln/>
        </p:spPr>
        <p:txBody>
          <a:bodyPr wrap="squar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Stop growing tree before it becomes too complex by setting constraints during construction.</a:t>
            </a:r>
            <a:endParaRPr lang="en-US" sz="1550" dirty="0"/>
          </a:p>
        </p:txBody>
      </p:sp>
      <p:sp>
        <p:nvSpPr>
          <p:cNvPr id="6" name="Text 4"/>
          <p:cNvSpPr/>
          <p:nvPr/>
        </p:nvSpPr>
        <p:spPr>
          <a:xfrm>
            <a:off x="1015008" y="4475678"/>
            <a:ext cx="5979795" cy="317540"/>
          </a:xfrm>
          <a:prstGeom prst="rect">
            <a:avLst/>
          </a:prstGeom>
          <a:noFill/>
          <a:ln/>
        </p:spPr>
        <p:txBody>
          <a:bodyPr wrap="none" lIns="0" tIns="0" rIns="0" bIns="0" rtlCol="0" anchor="t"/>
          <a:lstStyle/>
          <a:p>
            <a:pPr algn="l" marL="342900" indent="-342900">
              <a:lnSpc>
                <a:spcPts val="2500"/>
              </a:lnSpc>
              <a:buSzPct val="100000"/>
              <a:buChar char="•"/>
            </a:pPr>
            <a:r>
              <a:rPr lang="en-US" sz="1550" dirty="0">
                <a:solidFill>
                  <a:srgbClr val="BFBFBF"/>
                </a:solidFill>
                <a:latin typeface="Open Sans" pitchFamily="34" charset="0"/>
                <a:ea typeface="Open Sans" pitchFamily="34" charset="-122"/>
                <a:cs typeface="Open Sans" pitchFamily="34" charset="-120"/>
              </a:rPr>
              <a:t>Maximum tree depth</a:t>
            </a:r>
            <a:endParaRPr lang="en-US" sz="1550" dirty="0"/>
          </a:p>
        </p:txBody>
      </p:sp>
      <p:sp>
        <p:nvSpPr>
          <p:cNvPr id="7" name="Text 5"/>
          <p:cNvSpPr/>
          <p:nvPr/>
        </p:nvSpPr>
        <p:spPr>
          <a:xfrm>
            <a:off x="1015008" y="4862632"/>
            <a:ext cx="5979795" cy="317540"/>
          </a:xfrm>
          <a:prstGeom prst="rect">
            <a:avLst/>
          </a:prstGeom>
          <a:noFill/>
          <a:ln/>
        </p:spPr>
        <p:txBody>
          <a:bodyPr wrap="none" lIns="0" tIns="0" rIns="0" bIns="0" rtlCol="0" anchor="t"/>
          <a:lstStyle/>
          <a:p>
            <a:pPr algn="l" marL="342900" indent="-342900">
              <a:lnSpc>
                <a:spcPts val="2500"/>
              </a:lnSpc>
              <a:buSzPct val="100000"/>
              <a:buChar char="•"/>
            </a:pPr>
            <a:r>
              <a:rPr lang="en-US" sz="1550" dirty="0">
                <a:solidFill>
                  <a:srgbClr val="BFBFBF"/>
                </a:solidFill>
                <a:latin typeface="Open Sans" pitchFamily="34" charset="0"/>
                <a:ea typeface="Open Sans" pitchFamily="34" charset="-122"/>
                <a:cs typeface="Open Sans" pitchFamily="34" charset="-120"/>
              </a:rPr>
              <a:t>Minimum samples per split</a:t>
            </a:r>
            <a:endParaRPr lang="en-US" sz="1550" dirty="0"/>
          </a:p>
        </p:txBody>
      </p:sp>
      <p:sp>
        <p:nvSpPr>
          <p:cNvPr id="8" name="Text 6"/>
          <p:cNvSpPr/>
          <p:nvPr/>
        </p:nvSpPr>
        <p:spPr>
          <a:xfrm>
            <a:off x="1015008" y="5249585"/>
            <a:ext cx="5979795" cy="317540"/>
          </a:xfrm>
          <a:prstGeom prst="rect">
            <a:avLst/>
          </a:prstGeom>
          <a:noFill/>
          <a:ln/>
        </p:spPr>
        <p:txBody>
          <a:bodyPr wrap="none" lIns="0" tIns="0" rIns="0" bIns="0" rtlCol="0" anchor="t"/>
          <a:lstStyle/>
          <a:p>
            <a:pPr algn="l" marL="342900" indent="-342900">
              <a:lnSpc>
                <a:spcPts val="2500"/>
              </a:lnSpc>
              <a:buSzPct val="100000"/>
              <a:buChar char="•"/>
            </a:pPr>
            <a:r>
              <a:rPr lang="en-US" sz="1550" dirty="0">
                <a:solidFill>
                  <a:srgbClr val="BFBFBF"/>
                </a:solidFill>
                <a:latin typeface="Open Sans" pitchFamily="34" charset="0"/>
                <a:ea typeface="Open Sans" pitchFamily="34" charset="-122"/>
                <a:cs typeface="Open Sans" pitchFamily="34" charset="-120"/>
              </a:rPr>
              <a:t>Minimum samples per leaf</a:t>
            </a:r>
            <a:endParaRPr lang="en-US" sz="1550" dirty="0"/>
          </a:p>
        </p:txBody>
      </p:sp>
      <p:sp>
        <p:nvSpPr>
          <p:cNvPr id="9" name="Text 7"/>
          <p:cNvSpPr/>
          <p:nvPr/>
        </p:nvSpPr>
        <p:spPr>
          <a:xfrm>
            <a:off x="1015008" y="5636538"/>
            <a:ext cx="5979795" cy="317540"/>
          </a:xfrm>
          <a:prstGeom prst="rect">
            <a:avLst/>
          </a:prstGeom>
          <a:noFill/>
          <a:ln/>
        </p:spPr>
        <p:txBody>
          <a:bodyPr wrap="none" lIns="0" tIns="0" rIns="0" bIns="0" rtlCol="0" anchor="t"/>
          <a:lstStyle/>
          <a:p>
            <a:pPr algn="l" marL="342900" indent="-342900">
              <a:lnSpc>
                <a:spcPts val="2500"/>
              </a:lnSpc>
              <a:buSzPct val="100000"/>
              <a:buChar char="•"/>
            </a:pPr>
            <a:r>
              <a:rPr lang="en-US" sz="1550" dirty="0">
                <a:solidFill>
                  <a:srgbClr val="BFBFBF"/>
                </a:solidFill>
                <a:latin typeface="Open Sans" pitchFamily="34" charset="0"/>
                <a:ea typeface="Open Sans" pitchFamily="34" charset="-122"/>
                <a:cs typeface="Open Sans" pitchFamily="34" charset="-120"/>
              </a:rPr>
              <a:t>Maximum number of leaf nodes</a:t>
            </a:r>
            <a:endParaRPr lang="en-US" sz="1550" dirty="0"/>
          </a:p>
        </p:txBody>
      </p:sp>
      <p:sp>
        <p:nvSpPr>
          <p:cNvPr id="10" name="Shape 8"/>
          <p:cNvSpPr/>
          <p:nvPr/>
        </p:nvSpPr>
        <p:spPr>
          <a:xfrm>
            <a:off x="7414379" y="3071098"/>
            <a:ext cx="6422231" cy="3104198"/>
          </a:xfrm>
          <a:prstGeom prst="roundRect">
            <a:avLst>
              <a:gd name="adj" fmla="val 959"/>
            </a:avLst>
          </a:prstGeom>
          <a:solidFill>
            <a:srgbClr val="1F1F1F"/>
          </a:solidFill>
          <a:ln w="22860">
            <a:solidFill>
              <a:srgbClr val="575757"/>
            </a:solidFill>
            <a:prstDash val="solid"/>
          </a:ln>
        </p:spPr>
      </p:sp>
      <p:sp>
        <p:nvSpPr>
          <p:cNvPr id="11" name="Text 9"/>
          <p:cNvSpPr/>
          <p:nvPr/>
        </p:nvSpPr>
        <p:spPr>
          <a:xfrm>
            <a:off x="7635597" y="3292316"/>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BFBFBF"/>
                </a:solidFill>
                <a:latin typeface="Instrument Sans Medium" pitchFamily="34" charset="0"/>
                <a:ea typeface="Instrument Sans Medium" pitchFamily="34" charset="-122"/>
                <a:cs typeface="Instrument Sans Medium" pitchFamily="34" charset="-120"/>
              </a:rPr>
              <a:t>Post-pruning</a:t>
            </a:r>
            <a:endParaRPr lang="en-US" sz="1950" dirty="0"/>
          </a:p>
        </p:txBody>
      </p:sp>
      <p:sp>
        <p:nvSpPr>
          <p:cNvPr id="12" name="Text 10"/>
          <p:cNvSpPr/>
          <p:nvPr/>
        </p:nvSpPr>
        <p:spPr>
          <a:xfrm>
            <a:off x="7635597" y="3721537"/>
            <a:ext cx="5979795" cy="635079"/>
          </a:xfrm>
          <a:prstGeom prst="rect">
            <a:avLst/>
          </a:prstGeom>
          <a:noFill/>
          <a:ln/>
        </p:spPr>
        <p:txBody>
          <a:bodyPr wrap="squar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Grow full tree first, then remove branches that don't improve performance.</a:t>
            </a:r>
            <a:endParaRPr lang="en-US" sz="1550" dirty="0"/>
          </a:p>
        </p:txBody>
      </p:sp>
      <p:sp>
        <p:nvSpPr>
          <p:cNvPr id="13" name="Text 11"/>
          <p:cNvSpPr/>
          <p:nvPr/>
        </p:nvSpPr>
        <p:spPr>
          <a:xfrm>
            <a:off x="7635597" y="4475678"/>
            <a:ext cx="5979795" cy="635079"/>
          </a:xfrm>
          <a:prstGeom prst="rect">
            <a:avLst/>
          </a:prstGeom>
          <a:noFill/>
          <a:ln/>
        </p:spPr>
        <p:txBody>
          <a:bodyPr wrap="square" lIns="0" tIns="0" rIns="0" bIns="0" rtlCol="0" anchor="t"/>
          <a:lstStyle/>
          <a:p>
            <a:pPr algn="l" marL="342900" indent="-342900">
              <a:lnSpc>
                <a:spcPts val="2500"/>
              </a:lnSpc>
              <a:buSzPct val="100000"/>
              <a:buChar char="•"/>
            </a:pPr>
            <a:r>
              <a:rPr lang="en-US" sz="1550" dirty="0">
                <a:solidFill>
                  <a:srgbClr val="BFBFBF"/>
                </a:solidFill>
                <a:latin typeface="Open Sans" pitchFamily="34" charset="0"/>
                <a:ea typeface="Open Sans" pitchFamily="34" charset="-122"/>
                <a:cs typeface="Open Sans" pitchFamily="34" charset="-120"/>
              </a:rPr>
              <a:t>Reduced Error Pruning: Remove branches if accuracy improves</a:t>
            </a:r>
            <a:endParaRPr lang="en-US" sz="1550" dirty="0"/>
          </a:p>
        </p:txBody>
      </p:sp>
      <p:sp>
        <p:nvSpPr>
          <p:cNvPr id="14" name="Text 12"/>
          <p:cNvSpPr/>
          <p:nvPr/>
        </p:nvSpPr>
        <p:spPr>
          <a:xfrm>
            <a:off x="7635597" y="5180171"/>
            <a:ext cx="5979795" cy="317540"/>
          </a:xfrm>
          <a:prstGeom prst="rect">
            <a:avLst/>
          </a:prstGeom>
          <a:noFill/>
          <a:ln/>
        </p:spPr>
        <p:txBody>
          <a:bodyPr wrap="none" lIns="0" tIns="0" rIns="0" bIns="0" rtlCol="0" anchor="t"/>
          <a:lstStyle/>
          <a:p>
            <a:pPr algn="l" marL="342900" indent="-342900">
              <a:lnSpc>
                <a:spcPts val="2500"/>
              </a:lnSpc>
              <a:buSzPct val="100000"/>
              <a:buChar char="•"/>
            </a:pPr>
            <a:r>
              <a:rPr lang="en-US" sz="1550" dirty="0">
                <a:solidFill>
                  <a:srgbClr val="BFBFBF"/>
                </a:solidFill>
                <a:latin typeface="Open Sans" pitchFamily="34" charset="0"/>
                <a:ea typeface="Open Sans" pitchFamily="34" charset="-122"/>
                <a:cs typeface="Open Sans" pitchFamily="34" charset="-120"/>
              </a:rPr>
              <a:t>Cost Complexity Pruning: Balance accuracy vs complexity</a:t>
            </a:r>
            <a:endParaRPr lang="en-US" sz="1550" dirty="0"/>
          </a:p>
        </p:txBody>
      </p:sp>
      <p:sp>
        <p:nvSpPr>
          <p:cNvPr id="15" name="Text 13"/>
          <p:cNvSpPr/>
          <p:nvPr/>
        </p:nvSpPr>
        <p:spPr>
          <a:xfrm>
            <a:off x="7635597" y="5567124"/>
            <a:ext cx="5979795" cy="317540"/>
          </a:xfrm>
          <a:prstGeom prst="rect">
            <a:avLst/>
          </a:prstGeom>
          <a:noFill/>
          <a:ln/>
        </p:spPr>
        <p:txBody>
          <a:bodyPr wrap="none" lIns="0" tIns="0" rIns="0" bIns="0" rtlCol="0" anchor="t"/>
          <a:lstStyle/>
          <a:p>
            <a:pPr algn="l" marL="342900" indent="-342900">
              <a:lnSpc>
                <a:spcPts val="2500"/>
              </a:lnSpc>
              <a:buSzPct val="100000"/>
              <a:buChar char="•"/>
            </a:pPr>
            <a:r>
              <a:rPr lang="en-US" sz="1550" dirty="0">
                <a:solidFill>
                  <a:srgbClr val="BFBFBF"/>
                </a:solidFill>
                <a:latin typeface="Open Sans" pitchFamily="34" charset="0"/>
                <a:ea typeface="Open Sans" pitchFamily="34" charset="-122"/>
                <a:cs typeface="Open Sans" pitchFamily="34" charset="-120"/>
              </a:rPr>
              <a:t>Prevents overfitting on training data</a:t>
            </a:r>
            <a:endParaRPr lang="en-US" sz="15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486400" cy="8229600"/>
          </a:xfrm>
          <a:prstGeom prst="rect">
            <a:avLst/>
          </a:prstGeom>
        </p:spPr>
      </p:pic>
      <p:sp>
        <p:nvSpPr>
          <p:cNvPr id="3" name="Text 0"/>
          <p:cNvSpPr/>
          <p:nvPr/>
        </p:nvSpPr>
        <p:spPr>
          <a:xfrm>
            <a:off x="6280190" y="2591633"/>
            <a:ext cx="6433899" cy="620078"/>
          </a:xfrm>
          <a:prstGeom prst="rect">
            <a:avLst/>
          </a:prstGeom>
          <a:noFill/>
          <a:ln/>
        </p:spPr>
        <p:txBody>
          <a:bodyPr wrap="none" lIns="0" tIns="0" rIns="0" bIns="0" rtlCol="0" anchor="t"/>
          <a:lstStyle/>
          <a:p>
            <a:pPr algn="l" indent="0" marL="0">
              <a:lnSpc>
                <a:spcPts val="4850"/>
              </a:lnSpc>
              <a:buNone/>
            </a:pPr>
            <a:r>
              <a:rPr lang="en-US" sz="3900" dirty="0">
                <a:solidFill>
                  <a:srgbClr val="FEFEFE"/>
                </a:solidFill>
                <a:latin typeface="Instrument Sans Medium" pitchFamily="34" charset="0"/>
                <a:ea typeface="Instrument Sans Medium" pitchFamily="34" charset="-122"/>
                <a:cs typeface="Instrument Sans Medium" pitchFamily="34" charset="-120"/>
              </a:rPr>
              <a:t>K-Nearest Neighbors (KNN)</a:t>
            </a:r>
            <a:endParaRPr lang="en-US" sz="3900" dirty="0"/>
          </a:p>
        </p:txBody>
      </p:sp>
      <p:sp>
        <p:nvSpPr>
          <p:cNvPr id="4" name="Text 1"/>
          <p:cNvSpPr/>
          <p:nvPr/>
        </p:nvSpPr>
        <p:spPr>
          <a:xfrm>
            <a:off x="6280190" y="3509367"/>
            <a:ext cx="7556421" cy="952619"/>
          </a:xfrm>
          <a:prstGeom prst="rect">
            <a:avLst/>
          </a:prstGeom>
          <a:noFill/>
          <a:ln/>
        </p:spPr>
        <p:txBody>
          <a:bodyPr wrap="squar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KNN is a simple, instance-based learning algorithm that classifies new instances based on similarity to training instances. It's a "lazy learner" that stores all training data and makes decisions at prediction time by finding the K closest neighbors.</a:t>
            </a:r>
            <a:endParaRPr lang="en-US" sz="1550" dirty="0"/>
          </a:p>
        </p:txBody>
      </p:sp>
      <p:sp>
        <p:nvSpPr>
          <p:cNvPr id="5" name="Text 2"/>
          <p:cNvSpPr/>
          <p:nvPr/>
        </p:nvSpPr>
        <p:spPr>
          <a:xfrm>
            <a:off x="6280190" y="4685228"/>
            <a:ext cx="7556421" cy="952619"/>
          </a:xfrm>
          <a:prstGeom prst="rect">
            <a:avLst/>
          </a:prstGeom>
          <a:noFill/>
          <a:ln/>
        </p:spPr>
        <p:txBody>
          <a:bodyPr wrap="squar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The algorithm calculates distances between the new point and all training points, selects K nearest neighbors, and uses majority voting (classification) or averaging (regression) to make predictions. No explicit training phase is required.</a:t>
            </a:r>
            <a:endParaRPr lang="en-US" sz="15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793790" y="1450777"/>
            <a:ext cx="4961811" cy="620078"/>
          </a:xfrm>
          <a:prstGeom prst="rect">
            <a:avLst/>
          </a:prstGeom>
          <a:noFill/>
          <a:ln/>
        </p:spPr>
        <p:txBody>
          <a:bodyPr wrap="none" lIns="0" tIns="0" rIns="0" bIns="0" rtlCol="0" anchor="t"/>
          <a:lstStyle/>
          <a:p>
            <a:pPr algn="l" indent="0" marL="0">
              <a:lnSpc>
                <a:spcPts val="4850"/>
              </a:lnSpc>
              <a:buNone/>
            </a:pPr>
            <a:r>
              <a:rPr lang="en-US" sz="3900" dirty="0">
                <a:solidFill>
                  <a:srgbClr val="FEFEFE"/>
                </a:solidFill>
                <a:latin typeface="Instrument Sans Medium" pitchFamily="34" charset="0"/>
                <a:ea typeface="Instrument Sans Medium" pitchFamily="34" charset="-122"/>
                <a:cs typeface="Instrument Sans Medium" pitchFamily="34" charset="-120"/>
              </a:rPr>
              <a:t>How KNN Works</a:t>
            </a:r>
            <a:endParaRPr lang="en-US" sz="3900" dirty="0"/>
          </a:p>
        </p:txBody>
      </p:sp>
      <p:sp>
        <p:nvSpPr>
          <p:cNvPr id="3" name="Shape 1"/>
          <p:cNvSpPr/>
          <p:nvPr/>
        </p:nvSpPr>
        <p:spPr>
          <a:xfrm>
            <a:off x="1091446" y="2963823"/>
            <a:ext cx="6124456" cy="198358"/>
          </a:xfrm>
          <a:prstGeom prst="roundRect">
            <a:avLst>
              <a:gd name="adj" fmla="val 15009"/>
            </a:avLst>
          </a:prstGeom>
          <a:solidFill>
            <a:srgbClr val="3E3E3E"/>
          </a:solidFill>
          <a:ln/>
        </p:spPr>
      </p:sp>
      <p:sp>
        <p:nvSpPr>
          <p:cNvPr id="4" name="Shape 2"/>
          <p:cNvSpPr/>
          <p:nvPr/>
        </p:nvSpPr>
        <p:spPr>
          <a:xfrm>
            <a:off x="793790" y="2765346"/>
            <a:ext cx="595313" cy="595313"/>
          </a:xfrm>
          <a:prstGeom prst="roundRect">
            <a:avLst>
              <a:gd name="adj" fmla="val 76800"/>
            </a:avLst>
          </a:prstGeom>
          <a:solidFill>
            <a:srgbClr val="3E3E3E"/>
          </a:solidFill>
          <a:ln/>
        </p:spPr>
      </p:sp>
      <p:pic>
        <p:nvPicPr>
          <p:cNvPr id="5"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942618" y="2914174"/>
            <a:ext cx="297656" cy="297656"/>
          </a:xfrm>
          <a:prstGeom prst="rect">
            <a:avLst/>
          </a:prstGeom>
        </p:spPr>
      </p:pic>
      <p:sp>
        <p:nvSpPr>
          <p:cNvPr id="6" name="Text 3"/>
          <p:cNvSpPr/>
          <p:nvPr/>
        </p:nvSpPr>
        <p:spPr>
          <a:xfrm>
            <a:off x="992148" y="3559016"/>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BFBFBF"/>
                </a:solidFill>
                <a:latin typeface="Instrument Sans Medium" pitchFamily="34" charset="0"/>
                <a:ea typeface="Instrument Sans Medium" pitchFamily="34" charset="-122"/>
                <a:cs typeface="Instrument Sans Medium" pitchFamily="34" charset="-120"/>
              </a:rPr>
              <a:t>Store Training Data</a:t>
            </a:r>
            <a:endParaRPr lang="en-US" sz="1950" dirty="0"/>
          </a:p>
        </p:txBody>
      </p:sp>
      <p:sp>
        <p:nvSpPr>
          <p:cNvPr id="7" name="Text 4"/>
          <p:cNvSpPr/>
          <p:nvPr/>
        </p:nvSpPr>
        <p:spPr>
          <a:xfrm>
            <a:off x="992148" y="3988237"/>
            <a:ext cx="6025515" cy="317540"/>
          </a:xfrm>
          <a:prstGeom prst="rect">
            <a:avLst/>
          </a:prstGeom>
          <a:noFill/>
          <a:ln/>
        </p:spPr>
        <p:txBody>
          <a:bodyPr wrap="non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Memorize all training examples with their labels</a:t>
            </a:r>
            <a:endParaRPr lang="en-US" sz="1550" dirty="0"/>
          </a:p>
        </p:txBody>
      </p:sp>
      <p:sp>
        <p:nvSpPr>
          <p:cNvPr id="8" name="Shape 5"/>
          <p:cNvSpPr/>
          <p:nvPr/>
        </p:nvSpPr>
        <p:spPr>
          <a:xfrm>
            <a:off x="7712035" y="2666167"/>
            <a:ext cx="6124456" cy="198358"/>
          </a:xfrm>
          <a:prstGeom prst="roundRect">
            <a:avLst>
              <a:gd name="adj" fmla="val 15009"/>
            </a:avLst>
          </a:prstGeom>
          <a:solidFill>
            <a:srgbClr val="3E3E3E"/>
          </a:solidFill>
          <a:ln/>
        </p:spPr>
      </p:sp>
      <p:sp>
        <p:nvSpPr>
          <p:cNvPr id="9" name="Shape 6"/>
          <p:cNvSpPr/>
          <p:nvPr/>
        </p:nvSpPr>
        <p:spPr>
          <a:xfrm>
            <a:off x="7414379" y="2467689"/>
            <a:ext cx="595313" cy="595313"/>
          </a:xfrm>
          <a:prstGeom prst="roundRect">
            <a:avLst>
              <a:gd name="adj" fmla="val 76800"/>
            </a:avLst>
          </a:prstGeom>
          <a:solidFill>
            <a:srgbClr val="3E3E3E"/>
          </a:solidFill>
          <a:ln/>
        </p:spPr>
      </p:sp>
      <p:pic>
        <p:nvPicPr>
          <p:cNvPr id="10"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563207" y="2616518"/>
            <a:ext cx="297656" cy="297656"/>
          </a:xfrm>
          <a:prstGeom prst="rect">
            <a:avLst/>
          </a:prstGeom>
        </p:spPr>
      </p:pic>
      <p:sp>
        <p:nvSpPr>
          <p:cNvPr id="11" name="Text 7"/>
          <p:cNvSpPr/>
          <p:nvPr/>
        </p:nvSpPr>
        <p:spPr>
          <a:xfrm>
            <a:off x="7612737" y="3261360"/>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BFBFBF"/>
                </a:solidFill>
                <a:latin typeface="Instrument Sans Medium" pitchFamily="34" charset="0"/>
                <a:ea typeface="Instrument Sans Medium" pitchFamily="34" charset="-122"/>
                <a:cs typeface="Instrument Sans Medium" pitchFamily="34" charset="-120"/>
              </a:rPr>
              <a:t>Calculate Distance</a:t>
            </a:r>
            <a:endParaRPr lang="en-US" sz="1950" dirty="0"/>
          </a:p>
        </p:txBody>
      </p:sp>
      <p:sp>
        <p:nvSpPr>
          <p:cNvPr id="12" name="Text 8"/>
          <p:cNvSpPr/>
          <p:nvPr/>
        </p:nvSpPr>
        <p:spPr>
          <a:xfrm>
            <a:off x="7612737" y="3690580"/>
            <a:ext cx="6025515" cy="635079"/>
          </a:xfrm>
          <a:prstGeom prst="rect">
            <a:avLst/>
          </a:prstGeom>
          <a:noFill/>
          <a:ln/>
        </p:spPr>
        <p:txBody>
          <a:bodyPr wrap="squar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Compute distance between new instance and all training instances using chosen metric</a:t>
            </a:r>
            <a:endParaRPr lang="en-US" sz="1550" dirty="0"/>
          </a:p>
        </p:txBody>
      </p:sp>
      <p:sp>
        <p:nvSpPr>
          <p:cNvPr id="13" name="Shape 9"/>
          <p:cNvSpPr/>
          <p:nvPr/>
        </p:nvSpPr>
        <p:spPr>
          <a:xfrm>
            <a:off x="1091446" y="5218509"/>
            <a:ext cx="6124456" cy="198358"/>
          </a:xfrm>
          <a:prstGeom prst="roundRect">
            <a:avLst>
              <a:gd name="adj" fmla="val 15009"/>
            </a:avLst>
          </a:prstGeom>
          <a:solidFill>
            <a:srgbClr val="3E3E3E"/>
          </a:solidFill>
          <a:ln/>
        </p:spPr>
      </p:sp>
      <p:sp>
        <p:nvSpPr>
          <p:cNvPr id="14" name="Shape 10"/>
          <p:cNvSpPr/>
          <p:nvPr/>
        </p:nvSpPr>
        <p:spPr>
          <a:xfrm>
            <a:off x="793790" y="5020032"/>
            <a:ext cx="595313" cy="595313"/>
          </a:xfrm>
          <a:prstGeom prst="roundRect">
            <a:avLst>
              <a:gd name="adj" fmla="val 76800"/>
            </a:avLst>
          </a:prstGeom>
          <a:solidFill>
            <a:srgbClr val="3E3E3E"/>
          </a:solidFill>
          <a:ln/>
        </p:spPr>
      </p:sp>
      <p:pic>
        <p:nvPicPr>
          <p:cNvPr id="15"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42618" y="5168860"/>
            <a:ext cx="297656" cy="297656"/>
          </a:xfrm>
          <a:prstGeom prst="rect">
            <a:avLst/>
          </a:prstGeom>
        </p:spPr>
      </p:pic>
      <p:sp>
        <p:nvSpPr>
          <p:cNvPr id="16" name="Text 11"/>
          <p:cNvSpPr/>
          <p:nvPr/>
        </p:nvSpPr>
        <p:spPr>
          <a:xfrm>
            <a:off x="992148" y="5813703"/>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BFBFBF"/>
                </a:solidFill>
                <a:latin typeface="Instrument Sans Medium" pitchFamily="34" charset="0"/>
                <a:ea typeface="Instrument Sans Medium" pitchFamily="34" charset="-122"/>
                <a:cs typeface="Instrument Sans Medium" pitchFamily="34" charset="-120"/>
              </a:rPr>
              <a:t>Find K Neighbors</a:t>
            </a:r>
            <a:endParaRPr lang="en-US" sz="1950" dirty="0"/>
          </a:p>
        </p:txBody>
      </p:sp>
      <p:sp>
        <p:nvSpPr>
          <p:cNvPr id="17" name="Text 12"/>
          <p:cNvSpPr/>
          <p:nvPr/>
        </p:nvSpPr>
        <p:spPr>
          <a:xfrm>
            <a:off x="992148" y="6242923"/>
            <a:ext cx="6025515" cy="317540"/>
          </a:xfrm>
          <a:prstGeom prst="rect">
            <a:avLst/>
          </a:prstGeom>
          <a:noFill/>
          <a:ln/>
        </p:spPr>
        <p:txBody>
          <a:bodyPr wrap="non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Select K closest training instances based on calculated distances</a:t>
            </a:r>
            <a:endParaRPr lang="en-US" sz="1550" dirty="0"/>
          </a:p>
        </p:txBody>
      </p:sp>
      <p:sp>
        <p:nvSpPr>
          <p:cNvPr id="18" name="Shape 13"/>
          <p:cNvSpPr/>
          <p:nvPr/>
        </p:nvSpPr>
        <p:spPr>
          <a:xfrm>
            <a:off x="7712035" y="4920853"/>
            <a:ext cx="6124456" cy="198358"/>
          </a:xfrm>
          <a:prstGeom prst="roundRect">
            <a:avLst>
              <a:gd name="adj" fmla="val 15009"/>
            </a:avLst>
          </a:prstGeom>
          <a:solidFill>
            <a:srgbClr val="3E3E3E"/>
          </a:solidFill>
          <a:ln/>
        </p:spPr>
      </p:sp>
      <p:sp>
        <p:nvSpPr>
          <p:cNvPr id="19" name="Shape 14"/>
          <p:cNvSpPr/>
          <p:nvPr/>
        </p:nvSpPr>
        <p:spPr>
          <a:xfrm>
            <a:off x="7414379" y="4722376"/>
            <a:ext cx="595313" cy="595313"/>
          </a:xfrm>
          <a:prstGeom prst="roundRect">
            <a:avLst>
              <a:gd name="adj" fmla="val 76800"/>
            </a:avLst>
          </a:prstGeom>
          <a:solidFill>
            <a:srgbClr val="3E3E3E"/>
          </a:solidFill>
          <a:ln/>
        </p:spPr>
      </p:sp>
      <p:pic>
        <p:nvPicPr>
          <p:cNvPr id="20" name="Image 3"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563207" y="4871204"/>
            <a:ext cx="297656" cy="297656"/>
          </a:xfrm>
          <a:prstGeom prst="rect">
            <a:avLst/>
          </a:prstGeom>
        </p:spPr>
      </p:pic>
      <p:sp>
        <p:nvSpPr>
          <p:cNvPr id="21" name="Text 15"/>
          <p:cNvSpPr/>
          <p:nvPr/>
        </p:nvSpPr>
        <p:spPr>
          <a:xfrm>
            <a:off x="7612737" y="5516047"/>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BFBFBF"/>
                </a:solidFill>
                <a:latin typeface="Instrument Sans Medium" pitchFamily="34" charset="0"/>
                <a:ea typeface="Instrument Sans Medium" pitchFamily="34" charset="-122"/>
                <a:cs typeface="Instrument Sans Medium" pitchFamily="34" charset="-120"/>
              </a:rPr>
              <a:t>Make Prediction</a:t>
            </a:r>
            <a:endParaRPr lang="en-US" sz="1950" dirty="0"/>
          </a:p>
        </p:txBody>
      </p:sp>
      <p:sp>
        <p:nvSpPr>
          <p:cNvPr id="22" name="Text 16"/>
          <p:cNvSpPr/>
          <p:nvPr/>
        </p:nvSpPr>
        <p:spPr>
          <a:xfrm>
            <a:off x="7612737" y="5945267"/>
            <a:ext cx="6025515" cy="635079"/>
          </a:xfrm>
          <a:prstGeom prst="rect">
            <a:avLst/>
          </a:prstGeom>
          <a:noFill/>
          <a:ln/>
        </p:spPr>
        <p:txBody>
          <a:bodyPr wrap="squar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Classification: majority vote among neighbors. Regression: average of neighbor values</a:t>
            </a:r>
            <a:endParaRPr lang="en-US" sz="15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793790" y="1252418"/>
            <a:ext cx="5577126" cy="620078"/>
          </a:xfrm>
          <a:prstGeom prst="rect">
            <a:avLst/>
          </a:prstGeom>
          <a:noFill/>
          <a:ln/>
        </p:spPr>
        <p:txBody>
          <a:bodyPr wrap="none" lIns="0" tIns="0" rIns="0" bIns="0" rtlCol="0" anchor="t"/>
          <a:lstStyle/>
          <a:p>
            <a:pPr algn="l" indent="0" marL="0">
              <a:lnSpc>
                <a:spcPts val="4850"/>
              </a:lnSpc>
              <a:buNone/>
            </a:pPr>
            <a:r>
              <a:rPr lang="en-US" sz="3900" dirty="0">
                <a:solidFill>
                  <a:srgbClr val="FEFEFE"/>
                </a:solidFill>
                <a:latin typeface="Instrument Sans Medium" pitchFamily="34" charset="0"/>
                <a:ea typeface="Instrument Sans Medium" pitchFamily="34" charset="-122"/>
                <a:cs typeface="Instrument Sans Medium" pitchFamily="34" charset="-120"/>
              </a:rPr>
              <a:t>Distance Metrics in KNN</a:t>
            </a:r>
            <a:endParaRPr lang="en-US" sz="3900" dirty="0"/>
          </a:p>
        </p:txBody>
      </p:sp>
      <p:sp>
        <p:nvSpPr>
          <p:cNvPr id="3" name="Shape 1"/>
          <p:cNvSpPr/>
          <p:nvPr/>
        </p:nvSpPr>
        <p:spPr>
          <a:xfrm>
            <a:off x="793790" y="2269331"/>
            <a:ext cx="6422231" cy="2254687"/>
          </a:xfrm>
          <a:prstGeom prst="roundRect">
            <a:avLst>
              <a:gd name="adj" fmla="val 1320"/>
            </a:avLst>
          </a:prstGeom>
          <a:solidFill>
            <a:srgbClr val="3E3E3E"/>
          </a:solidFill>
          <a:ln/>
        </p:spPr>
      </p:sp>
      <p:sp>
        <p:nvSpPr>
          <p:cNvPr id="4" name="Shape 2"/>
          <p:cNvSpPr/>
          <p:nvPr/>
        </p:nvSpPr>
        <p:spPr>
          <a:xfrm>
            <a:off x="992148" y="2467689"/>
            <a:ext cx="595313" cy="595313"/>
          </a:xfrm>
          <a:prstGeom prst="roundRect">
            <a:avLst>
              <a:gd name="adj" fmla="val 15358451"/>
            </a:avLst>
          </a:prstGeom>
          <a:solidFill>
            <a:srgbClr val="F5F547"/>
          </a:solidFill>
          <a:ln/>
        </p:spPr>
      </p:sp>
      <p:pic>
        <p:nvPicPr>
          <p:cNvPr id="5"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155859" y="2631281"/>
            <a:ext cx="267891" cy="267891"/>
          </a:xfrm>
          <a:prstGeom prst="rect">
            <a:avLst/>
          </a:prstGeom>
        </p:spPr>
      </p:pic>
      <p:sp>
        <p:nvSpPr>
          <p:cNvPr id="6" name="Text 3"/>
          <p:cNvSpPr/>
          <p:nvPr/>
        </p:nvSpPr>
        <p:spPr>
          <a:xfrm>
            <a:off x="992148" y="3261360"/>
            <a:ext cx="2732603" cy="310158"/>
          </a:xfrm>
          <a:prstGeom prst="rect">
            <a:avLst/>
          </a:prstGeom>
          <a:noFill/>
          <a:ln/>
        </p:spPr>
        <p:txBody>
          <a:bodyPr wrap="none" lIns="0" tIns="0" rIns="0" bIns="0" rtlCol="0" anchor="t"/>
          <a:lstStyle/>
          <a:p>
            <a:pPr algn="l" indent="0" marL="0">
              <a:lnSpc>
                <a:spcPts val="2400"/>
              </a:lnSpc>
              <a:buNone/>
            </a:pPr>
            <a:r>
              <a:rPr lang="en-US" sz="1950" dirty="0">
                <a:solidFill>
                  <a:srgbClr val="BFBFBF"/>
                </a:solidFill>
                <a:latin typeface="Instrument Sans Medium" pitchFamily="34" charset="0"/>
                <a:ea typeface="Instrument Sans Medium" pitchFamily="34" charset="-122"/>
                <a:cs typeface="Instrument Sans Medium" pitchFamily="34" charset="-120"/>
              </a:rPr>
              <a:t>Euclidean Distance (L2)</a:t>
            </a:r>
            <a:endParaRPr lang="en-US" sz="1950" dirty="0"/>
          </a:p>
        </p:txBody>
      </p:sp>
      <p:sp>
        <p:nvSpPr>
          <p:cNvPr id="7" name="Text 4"/>
          <p:cNvSpPr/>
          <p:nvPr/>
        </p:nvSpPr>
        <p:spPr>
          <a:xfrm>
            <a:off x="992148" y="3690580"/>
            <a:ext cx="6025515" cy="635079"/>
          </a:xfrm>
          <a:prstGeom prst="rect">
            <a:avLst/>
          </a:prstGeom>
          <a:noFill/>
          <a:ln/>
        </p:spPr>
        <p:txBody>
          <a:bodyPr wrap="squar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Most common metric. Calculates straight-line distance: d = √(Σ(x_i - y_i)²)</a:t>
            </a:r>
            <a:endParaRPr lang="en-US" sz="1550" dirty="0"/>
          </a:p>
        </p:txBody>
      </p:sp>
      <p:sp>
        <p:nvSpPr>
          <p:cNvPr id="8" name="Shape 5"/>
          <p:cNvSpPr/>
          <p:nvPr/>
        </p:nvSpPr>
        <p:spPr>
          <a:xfrm>
            <a:off x="7414379" y="2269331"/>
            <a:ext cx="6422231" cy="2254687"/>
          </a:xfrm>
          <a:prstGeom prst="roundRect">
            <a:avLst>
              <a:gd name="adj" fmla="val 1320"/>
            </a:avLst>
          </a:prstGeom>
          <a:solidFill>
            <a:srgbClr val="3E3E3E"/>
          </a:solidFill>
          <a:ln/>
        </p:spPr>
      </p:sp>
      <p:sp>
        <p:nvSpPr>
          <p:cNvPr id="9" name="Shape 6"/>
          <p:cNvSpPr/>
          <p:nvPr/>
        </p:nvSpPr>
        <p:spPr>
          <a:xfrm>
            <a:off x="7612737" y="2467689"/>
            <a:ext cx="595313" cy="595313"/>
          </a:xfrm>
          <a:prstGeom prst="roundRect">
            <a:avLst>
              <a:gd name="adj" fmla="val 15358451"/>
            </a:avLst>
          </a:prstGeom>
          <a:solidFill>
            <a:srgbClr val="F5F547"/>
          </a:solidFill>
          <a:ln/>
        </p:spPr>
      </p:sp>
      <p:pic>
        <p:nvPicPr>
          <p:cNvPr id="10"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776448" y="2631281"/>
            <a:ext cx="267891" cy="267891"/>
          </a:xfrm>
          <a:prstGeom prst="rect">
            <a:avLst/>
          </a:prstGeom>
        </p:spPr>
      </p:pic>
      <p:sp>
        <p:nvSpPr>
          <p:cNvPr id="11" name="Text 7"/>
          <p:cNvSpPr/>
          <p:nvPr/>
        </p:nvSpPr>
        <p:spPr>
          <a:xfrm>
            <a:off x="7612737" y="3261360"/>
            <a:ext cx="2813209" cy="310158"/>
          </a:xfrm>
          <a:prstGeom prst="rect">
            <a:avLst/>
          </a:prstGeom>
          <a:noFill/>
          <a:ln/>
        </p:spPr>
        <p:txBody>
          <a:bodyPr wrap="none" lIns="0" tIns="0" rIns="0" bIns="0" rtlCol="0" anchor="t"/>
          <a:lstStyle/>
          <a:p>
            <a:pPr algn="l" indent="0" marL="0">
              <a:lnSpc>
                <a:spcPts val="2400"/>
              </a:lnSpc>
              <a:buNone/>
            </a:pPr>
            <a:r>
              <a:rPr lang="en-US" sz="1950" dirty="0">
                <a:solidFill>
                  <a:srgbClr val="BFBFBF"/>
                </a:solidFill>
                <a:latin typeface="Instrument Sans Medium" pitchFamily="34" charset="0"/>
                <a:ea typeface="Instrument Sans Medium" pitchFamily="34" charset="-122"/>
                <a:cs typeface="Instrument Sans Medium" pitchFamily="34" charset="-120"/>
              </a:rPr>
              <a:t>Manhattan Distance (L1)</a:t>
            </a:r>
            <a:endParaRPr lang="en-US" sz="1950" dirty="0"/>
          </a:p>
        </p:txBody>
      </p:sp>
      <p:sp>
        <p:nvSpPr>
          <p:cNvPr id="12" name="Text 8"/>
          <p:cNvSpPr/>
          <p:nvPr/>
        </p:nvSpPr>
        <p:spPr>
          <a:xfrm>
            <a:off x="7612737" y="3690580"/>
            <a:ext cx="6025515" cy="635079"/>
          </a:xfrm>
          <a:prstGeom prst="rect">
            <a:avLst/>
          </a:prstGeom>
          <a:noFill/>
          <a:ln/>
        </p:spPr>
        <p:txBody>
          <a:bodyPr wrap="squar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Sum of absolute differences: d = Σ|x_i - y_i|. Useful for grid-like paths.</a:t>
            </a:r>
            <a:endParaRPr lang="en-US" sz="1550" dirty="0"/>
          </a:p>
        </p:txBody>
      </p:sp>
      <p:sp>
        <p:nvSpPr>
          <p:cNvPr id="13" name="Shape 9"/>
          <p:cNvSpPr/>
          <p:nvPr/>
        </p:nvSpPr>
        <p:spPr>
          <a:xfrm>
            <a:off x="793790" y="4722376"/>
            <a:ext cx="6422231" cy="2254687"/>
          </a:xfrm>
          <a:prstGeom prst="roundRect">
            <a:avLst>
              <a:gd name="adj" fmla="val 1320"/>
            </a:avLst>
          </a:prstGeom>
          <a:solidFill>
            <a:srgbClr val="3E3E3E"/>
          </a:solidFill>
          <a:ln/>
        </p:spPr>
      </p:sp>
      <p:sp>
        <p:nvSpPr>
          <p:cNvPr id="14" name="Shape 10"/>
          <p:cNvSpPr/>
          <p:nvPr/>
        </p:nvSpPr>
        <p:spPr>
          <a:xfrm>
            <a:off x="992148" y="4920734"/>
            <a:ext cx="595313" cy="595313"/>
          </a:xfrm>
          <a:prstGeom prst="roundRect">
            <a:avLst>
              <a:gd name="adj" fmla="val 15358451"/>
            </a:avLst>
          </a:prstGeom>
          <a:solidFill>
            <a:srgbClr val="F5F547"/>
          </a:solidFill>
          <a:ln/>
        </p:spPr>
      </p:sp>
      <p:pic>
        <p:nvPicPr>
          <p:cNvPr id="15"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55859" y="5084326"/>
            <a:ext cx="267891" cy="267891"/>
          </a:xfrm>
          <a:prstGeom prst="rect">
            <a:avLst/>
          </a:prstGeom>
        </p:spPr>
      </p:pic>
      <p:sp>
        <p:nvSpPr>
          <p:cNvPr id="16" name="Text 11"/>
          <p:cNvSpPr/>
          <p:nvPr/>
        </p:nvSpPr>
        <p:spPr>
          <a:xfrm>
            <a:off x="992148" y="5714405"/>
            <a:ext cx="2822377" cy="310158"/>
          </a:xfrm>
          <a:prstGeom prst="rect">
            <a:avLst/>
          </a:prstGeom>
          <a:noFill/>
          <a:ln/>
        </p:spPr>
        <p:txBody>
          <a:bodyPr wrap="none" lIns="0" tIns="0" rIns="0" bIns="0" rtlCol="0" anchor="t"/>
          <a:lstStyle/>
          <a:p>
            <a:pPr algn="l" indent="0" marL="0">
              <a:lnSpc>
                <a:spcPts val="2400"/>
              </a:lnSpc>
              <a:buNone/>
            </a:pPr>
            <a:r>
              <a:rPr lang="en-US" sz="1950" dirty="0">
                <a:solidFill>
                  <a:srgbClr val="BFBFBF"/>
                </a:solidFill>
                <a:latin typeface="Instrument Sans Medium" pitchFamily="34" charset="0"/>
                <a:ea typeface="Instrument Sans Medium" pitchFamily="34" charset="-122"/>
                <a:cs typeface="Instrument Sans Medium" pitchFamily="34" charset="-120"/>
              </a:rPr>
              <a:t>Minkowski Distance (Lp)</a:t>
            </a:r>
            <a:endParaRPr lang="en-US" sz="1950" dirty="0"/>
          </a:p>
        </p:txBody>
      </p:sp>
      <p:sp>
        <p:nvSpPr>
          <p:cNvPr id="17" name="Text 12"/>
          <p:cNvSpPr/>
          <p:nvPr/>
        </p:nvSpPr>
        <p:spPr>
          <a:xfrm>
            <a:off x="992148" y="6143625"/>
            <a:ext cx="6025515" cy="635079"/>
          </a:xfrm>
          <a:prstGeom prst="rect">
            <a:avLst/>
          </a:prstGeom>
          <a:noFill/>
          <a:ln/>
        </p:spPr>
        <p:txBody>
          <a:bodyPr wrap="squar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Generalization of Euclidean and Manhattan: d = (Σ|x_i - y_i|^p)^(1/p)</a:t>
            </a:r>
            <a:endParaRPr lang="en-US" sz="1550" dirty="0"/>
          </a:p>
        </p:txBody>
      </p:sp>
      <p:sp>
        <p:nvSpPr>
          <p:cNvPr id="18" name="Shape 13"/>
          <p:cNvSpPr/>
          <p:nvPr/>
        </p:nvSpPr>
        <p:spPr>
          <a:xfrm>
            <a:off x="7414379" y="4722376"/>
            <a:ext cx="6422231" cy="2254687"/>
          </a:xfrm>
          <a:prstGeom prst="roundRect">
            <a:avLst>
              <a:gd name="adj" fmla="val 1320"/>
            </a:avLst>
          </a:prstGeom>
          <a:solidFill>
            <a:srgbClr val="3E3E3E"/>
          </a:solidFill>
          <a:ln/>
        </p:spPr>
      </p:sp>
      <p:sp>
        <p:nvSpPr>
          <p:cNvPr id="19" name="Shape 14"/>
          <p:cNvSpPr/>
          <p:nvPr/>
        </p:nvSpPr>
        <p:spPr>
          <a:xfrm>
            <a:off x="7612737" y="4920734"/>
            <a:ext cx="595313" cy="595313"/>
          </a:xfrm>
          <a:prstGeom prst="roundRect">
            <a:avLst>
              <a:gd name="adj" fmla="val 15358451"/>
            </a:avLst>
          </a:prstGeom>
          <a:solidFill>
            <a:srgbClr val="F5F547"/>
          </a:solidFill>
          <a:ln/>
        </p:spPr>
      </p:sp>
      <p:pic>
        <p:nvPicPr>
          <p:cNvPr id="20" name="Image 3"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776448" y="5084326"/>
            <a:ext cx="267891" cy="267891"/>
          </a:xfrm>
          <a:prstGeom prst="rect">
            <a:avLst/>
          </a:prstGeom>
        </p:spPr>
      </p:pic>
      <p:sp>
        <p:nvSpPr>
          <p:cNvPr id="21" name="Text 15"/>
          <p:cNvSpPr/>
          <p:nvPr/>
        </p:nvSpPr>
        <p:spPr>
          <a:xfrm>
            <a:off x="7612737" y="5714405"/>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BFBFBF"/>
                </a:solidFill>
                <a:latin typeface="Instrument Sans Medium" pitchFamily="34" charset="0"/>
                <a:ea typeface="Instrument Sans Medium" pitchFamily="34" charset="-122"/>
                <a:cs typeface="Instrument Sans Medium" pitchFamily="34" charset="-120"/>
              </a:rPr>
              <a:t>Hamming Distance</a:t>
            </a:r>
            <a:endParaRPr lang="en-US" sz="1950" dirty="0"/>
          </a:p>
        </p:txBody>
      </p:sp>
      <p:sp>
        <p:nvSpPr>
          <p:cNvPr id="22" name="Text 16"/>
          <p:cNvSpPr/>
          <p:nvPr/>
        </p:nvSpPr>
        <p:spPr>
          <a:xfrm>
            <a:off x="7612737" y="6143625"/>
            <a:ext cx="6025515" cy="317540"/>
          </a:xfrm>
          <a:prstGeom prst="rect">
            <a:avLst/>
          </a:prstGeom>
          <a:noFill/>
          <a:ln/>
        </p:spPr>
        <p:txBody>
          <a:bodyPr wrap="non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For categorical variables. Counts positions where values differ.</a:t>
            </a:r>
            <a:endParaRPr lang="en-US" sz="15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486400" cy="8229600"/>
          </a:xfrm>
          <a:prstGeom prst="rect">
            <a:avLst/>
          </a:prstGeom>
        </p:spPr>
      </p:pic>
      <p:sp>
        <p:nvSpPr>
          <p:cNvPr id="3" name="Text 0"/>
          <p:cNvSpPr/>
          <p:nvPr/>
        </p:nvSpPr>
        <p:spPr>
          <a:xfrm>
            <a:off x="6280190" y="800695"/>
            <a:ext cx="6276142" cy="620078"/>
          </a:xfrm>
          <a:prstGeom prst="rect">
            <a:avLst/>
          </a:prstGeom>
          <a:noFill/>
          <a:ln/>
        </p:spPr>
        <p:txBody>
          <a:bodyPr wrap="none" lIns="0" tIns="0" rIns="0" bIns="0" rtlCol="0" anchor="t"/>
          <a:lstStyle/>
          <a:p>
            <a:pPr algn="l" indent="0" marL="0">
              <a:lnSpc>
                <a:spcPts val="4850"/>
              </a:lnSpc>
              <a:buNone/>
            </a:pPr>
            <a:r>
              <a:rPr lang="en-US" sz="3900" dirty="0">
                <a:solidFill>
                  <a:srgbClr val="FEFEFE"/>
                </a:solidFill>
                <a:latin typeface="Instrument Sans Medium" pitchFamily="34" charset="0"/>
                <a:ea typeface="Instrument Sans Medium" pitchFamily="34" charset="-122"/>
                <a:cs typeface="Instrument Sans Medium" pitchFamily="34" charset="-120"/>
              </a:rPr>
              <a:t>Choosing the Right K Value</a:t>
            </a:r>
            <a:endParaRPr lang="en-US" sz="3900" dirty="0"/>
          </a:p>
        </p:txBody>
      </p:sp>
      <p:sp>
        <p:nvSpPr>
          <p:cNvPr id="4" name="Text 1"/>
          <p:cNvSpPr/>
          <p:nvPr/>
        </p:nvSpPr>
        <p:spPr>
          <a:xfrm>
            <a:off x="6280190" y="1916787"/>
            <a:ext cx="2169200" cy="310158"/>
          </a:xfrm>
          <a:prstGeom prst="rect">
            <a:avLst/>
          </a:prstGeom>
          <a:noFill/>
          <a:ln/>
        </p:spPr>
        <p:txBody>
          <a:bodyPr wrap="none" lIns="0" tIns="0" rIns="0" bIns="0" rtlCol="0" anchor="t"/>
          <a:lstStyle/>
          <a:p>
            <a:pPr algn="l" indent="0" marL="0">
              <a:lnSpc>
                <a:spcPts val="2400"/>
              </a:lnSpc>
              <a:buNone/>
            </a:pPr>
            <a:r>
              <a:rPr lang="en-US" sz="1950" dirty="0">
                <a:solidFill>
                  <a:srgbClr val="FEFEFE"/>
                </a:solidFill>
                <a:latin typeface="Instrument Sans Medium" pitchFamily="34" charset="0"/>
                <a:ea typeface="Instrument Sans Medium" pitchFamily="34" charset="-122"/>
                <a:cs typeface="Instrument Sans Medium" pitchFamily="34" charset="-120"/>
              </a:rPr>
              <a:t>Small K (e.g., K=1)</a:t>
            </a:r>
            <a:endParaRPr lang="en-US" sz="1950" dirty="0"/>
          </a:p>
        </p:txBody>
      </p:sp>
      <p:sp>
        <p:nvSpPr>
          <p:cNvPr id="5" name="Text 2"/>
          <p:cNvSpPr/>
          <p:nvPr/>
        </p:nvSpPr>
        <p:spPr>
          <a:xfrm>
            <a:off x="6280190" y="2425303"/>
            <a:ext cx="2169200" cy="317540"/>
          </a:xfrm>
          <a:prstGeom prst="rect">
            <a:avLst/>
          </a:prstGeom>
          <a:noFill/>
          <a:ln/>
        </p:spPr>
        <p:txBody>
          <a:bodyPr wrap="none" lIns="0" tIns="0" rIns="0" bIns="0" rtlCol="0" anchor="t"/>
          <a:lstStyle/>
          <a:p>
            <a:pPr algn="l" indent="0" marL="0">
              <a:lnSpc>
                <a:spcPts val="2500"/>
              </a:lnSpc>
              <a:buNone/>
            </a:pPr>
            <a:r>
              <a:rPr lang="en-US" sz="1550" b="1" dirty="0">
                <a:solidFill>
                  <a:srgbClr val="BFBFBF"/>
                </a:solidFill>
                <a:latin typeface="Open Sans" pitchFamily="34" charset="0"/>
                <a:ea typeface="Open Sans" pitchFamily="34" charset="-122"/>
                <a:cs typeface="Open Sans" pitchFamily="34" charset="-120"/>
              </a:rPr>
              <a:t>Advantages:</a:t>
            </a:r>
            <a:endParaRPr lang="en-US" sz="1550" dirty="0"/>
          </a:p>
        </p:txBody>
      </p:sp>
      <p:sp>
        <p:nvSpPr>
          <p:cNvPr id="6" name="Text 3"/>
          <p:cNvSpPr/>
          <p:nvPr/>
        </p:nvSpPr>
        <p:spPr>
          <a:xfrm>
            <a:off x="6280190" y="2921437"/>
            <a:ext cx="2169200" cy="635079"/>
          </a:xfrm>
          <a:prstGeom prst="rect">
            <a:avLst/>
          </a:prstGeom>
          <a:noFill/>
          <a:ln/>
        </p:spPr>
        <p:txBody>
          <a:bodyPr wrap="square" lIns="0" tIns="0" rIns="0" bIns="0" rtlCol="0" anchor="t"/>
          <a:lstStyle/>
          <a:p>
            <a:pPr algn="l" marL="342900" indent="-342900">
              <a:lnSpc>
                <a:spcPts val="2500"/>
              </a:lnSpc>
              <a:buSzPct val="100000"/>
              <a:buChar char="•"/>
            </a:pPr>
            <a:r>
              <a:rPr lang="en-US" sz="1550" dirty="0">
                <a:solidFill>
                  <a:srgbClr val="BFBFBF"/>
                </a:solidFill>
                <a:latin typeface="Open Sans" pitchFamily="34" charset="0"/>
                <a:ea typeface="Open Sans" pitchFamily="34" charset="-122"/>
                <a:cs typeface="Open Sans" pitchFamily="34" charset="-120"/>
              </a:rPr>
              <a:t>Captures local patterns</a:t>
            </a:r>
            <a:endParaRPr lang="en-US" sz="1550" dirty="0"/>
          </a:p>
        </p:txBody>
      </p:sp>
      <p:sp>
        <p:nvSpPr>
          <p:cNvPr id="7" name="Text 4"/>
          <p:cNvSpPr/>
          <p:nvPr/>
        </p:nvSpPr>
        <p:spPr>
          <a:xfrm>
            <a:off x="6280190" y="3625929"/>
            <a:ext cx="2169200" cy="317540"/>
          </a:xfrm>
          <a:prstGeom prst="rect">
            <a:avLst/>
          </a:prstGeom>
          <a:noFill/>
          <a:ln/>
        </p:spPr>
        <p:txBody>
          <a:bodyPr wrap="none" lIns="0" tIns="0" rIns="0" bIns="0" rtlCol="0" anchor="t"/>
          <a:lstStyle/>
          <a:p>
            <a:pPr algn="l" marL="342900" indent="-342900">
              <a:lnSpc>
                <a:spcPts val="2500"/>
              </a:lnSpc>
              <a:buSzPct val="100000"/>
              <a:buChar char="•"/>
            </a:pPr>
            <a:r>
              <a:rPr lang="en-US" sz="1550" dirty="0">
                <a:solidFill>
                  <a:srgbClr val="BFBFBF"/>
                </a:solidFill>
                <a:latin typeface="Open Sans" pitchFamily="34" charset="0"/>
                <a:ea typeface="Open Sans" pitchFamily="34" charset="-122"/>
                <a:cs typeface="Open Sans" pitchFamily="34" charset="-120"/>
              </a:rPr>
              <a:t>Low bias</a:t>
            </a:r>
            <a:endParaRPr lang="en-US" sz="1550" dirty="0"/>
          </a:p>
        </p:txBody>
      </p:sp>
      <p:sp>
        <p:nvSpPr>
          <p:cNvPr id="8" name="Text 5"/>
          <p:cNvSpPr/>
          <p:nvPr/>
        </p:nvSpPr>
        <p:spPr>
          <a:xfrm>
            <a:off x="6280190" y="4012883"/>
            <a:ext cx="2169200" cy="317540"/>
          </a:xfrm>
          <a:prstGeom prst="rect">
            <a:avLst/>
          </a:prstGeom>
          <a:noFill/>
          <a:ln/>
        </p:spPr>
        <p:txBody>
          <a:bodyPr wrap="none" lIns="0" tIns="0" rIns="0" bIns="0" rtlCol="0" anchor="t"/>
          <a:lstStyle/>
          <a:p>
            <a:pPr algn="l" marL="342900" indent="-342900">
              <a:lnSpc>
                <a:spcPts val="2500"/>
              </a:lnSpc>
              <a:buSzPct val="100000"/>
              <a:buChar char="•"/>
            </a:pPr>
            <a:r>
              <a:rPr lang="en-US" sz="1550" dirty="0">
                <a:solidFill>
                  <a:srgbClr val="BFBFBF"/>
                </a:solidFill>
                <a:latin typeface="Open Sans" pitchFamily="34" charset="0"/>
                <a:ea typeface="Open Sans" pitchFamily="34" charset="-122"/>
                <a:cs typeface="Open Sans" pitchFamily="34" charset="-120"/>
              </a:rPr>
              <a:t>Flexible boundaries</a:t>
            </a:r>
            <a:endParaRPr lang="en-US" sz="1550" dirty="0"/>
          </a:p>
        </p:txBody>
      </p:sp>
      <p:sp>
        <p:nvSpPr>
          <p:cNvPr id="9" name="Text 6"/>
          <p:cNvSpPr/>
          <p:nvPr/>
        </p:nvSpPr>
        <p:spPr>
          <a:xfrm>
            <a:off x="6280190" y="4509016"/>
            <a:ext cx="2169200" cy="317540"/>
          </a:xfrm>
          <a:prstGeom prst="rect">
            <a:avLst/>
          </a:prstGeom>
          <a:noFill/>
          <a:ln/>
        </p:spPr>
        <p:txBody>
          <a:bodyPr wrap="none" lIns="0" tIns="0" rIns="0" bIns="0" rtlCol="0" anchor="t"/>
          <a:lstStyle/>
          <a:p>
            <a:pPr algn="l" indent="0" marL="0">
              <a:lnSpc>
                <a:spcPts val="2500"/>
              </a:lnSpc>
              <a:buNone/>
            </a:pPr>
            <a:r>
              <a:rPr lang="en-US" sz="1550" b="1" dirty="0">
                <a:solidFill>
                  <a:srgbClr val="BFBFBF"/>
                </a:solidFill>
                <a:latin typeface="Open Sans" pitchFamily="34" charset="0"/>
                <a:ea typeface="Open Sans" pitchFamily="34" charset="-122"/>
                <a:cs typeface="Open Sans" pitchFamily="34" charset="-120"/>
              </a:rPr>
              <a:t>Disadvantages:</a:t>
            </a:r>
            <a:endParaRPr lang="en-US" sz="1550" dirty="0"/>
          </a:p>
        </p:txBody>
      </p:sp>
      <p:sp>
        <p:nvSpPr>
          <p:cNvPr id="10" name="Text 7"/>
          <p:cNvSpPr/>
          <p:nvPr/>
        </p:nvSpPr>
        <p:spPr>
          <a:xfrm>
            <a:off x="6280190" y="5005149"/>
            <a:ext cx="2169200" cy="317540"/>
          </a:xfrm>
          <a:prstGeom prst="rect">
            <a:avLst/>
          </a:prstGeom>
          <a:noFill/>
          <a:ln/>
        </p:spPr>
        <p:txBody>
          <a:bodyPr wrap="none" lIns="0" tIns="0" rIns="0" bIns="0" rtlCol="0" anchor="t"/>
          <a:lstStyle/>
          <a:p>
            <a:pPr algn="l" marL="342900" indent="-342900">
              <a:lnSpc>
                <a:spcPts val="2500"/>
              </a:lnSpc>
              <a:buSzPct val="100000"/>
              <a:buChar char="•"/>
            </a:pPr>
            <a:r>
              <a:rPr lang="en-US" sz="1550" dirty="0">
                <a:solidFill>
                  <a:srgbClr val="BFBFBF"/>
                </a:solidFill>
                <a:latin typeface="Open Sans" pitchFamily="34" charset="0"/>
                <a:ea typeface="Open Sans" pitchFamily="34" charset="-122"/>
                <a:cs typeface="Open Sans" pitchFamily="34" charset="-120"/>
              </a:rPr>
              <a:t>High variance</a:t>
            </a:r>
            <a:endParaRPr lang="en-US" sz="1550" dirty="0"/>
          </a:p>
        </p:txBody>
      </p:sp>
      <p:sp>
        <p:nvSpPr>
          <p:cNvPr id="11" name="Text 8"/>
          <p:cNvSpPr/>
          <p:nvPr/>
        </p:nvSpPr>
        <p:spPr>
          <a:xfrm>
            <a:off x="6280190" y="5392103"/>
            <a:ext cx="2169200" cy="317540"/>
          </a:xfrm>
          <a:prstGeom prst="rect">
            <a:avLst/>
          </a:prstGeom>
          <a:noFill/>
          <a:ln/>
        </p:spPr>
        <p:txBody>
          <a:bodyPr wrap="none" lIns="0" tIns="0" rIns="0" bIns="0" rtlCol="0" anchor="t"/>
          <a:lstStyle/>
          <a:p>
            <a:pPr algn="l" marL="342900" indent="-342900">
              <a:lnSpc>
                <a:spcPts val="2500"/>
              </a:lnSpc>
              <a:buSzPct val="100000"/>
              <a:buChar char="•"/>
            </a:pPr>
            <a:r>
              <a:rPr lang="en-US" sz="1550" dirty="0">
                <a:solidFill>
                  <a:srgbClr val="BFBFBF"/>
                </a:solidFill>
                <a:latin typeface="Open Sans" pitchFamily="34" charset="0"/>
                <a:ea typeface="Open Sans" pitchFamily="34" charset="-122"/>
                <a:cs typeface="Open Sans" pitchFamily="34" charset="-120"/>
              </a:rPr>
              <a:t>Sensitive to noise</a:t>
            </a:r>
            <a:endParaRPr lang="en-US" sz="1550" dirty="0"/>
          </a:p>
        </p:txBody>
      </p:sp>
      <p:sp>
        <p:nvSpPr>
          <p:cNvPr id="12" name="Text 9"/>
          <p:cNvSpPr/>
          <p:nvPr/>
        </p:nvSpPr>
        <p:spPr>
          <a:xfrm>
            <a:off x="6280190" y="5779056"/>
            <a:ext cx="2169200" cy="317540"/>
          </a:xfrm>
          <a:prstGeom prst="rect">
            <a:avLst/>
          </a:prstGeom>
          <a:noFill/>
          <a:ln/>
        </p:spPr>
        <p:txBody>
          <a:bodyPr wrap="none" lIns="0" tIns="0" rIns="0" bIns="0" rtlCol="0" anchor="t"/>
          <a:lstStyle/>
          <a:p>
            <a:pPr algn="l" marL="342900" indent="-342900">
              <a:lnSpc>
                <a:spcPts val="2500"/>
              </a:lnSpc>
              <a:buSzPct val="100000"/>
              <a:buChar char="•"/>
            </a:pPr>
            <a:r>
              <a:rPr lang="en-US" sz="1550" dirty="0">
                <a:solidFill>
                  <a:srgbClr val="BFBFBF"/>
                </a:solidFill>
                <a:latin typeface="Open Sans" pitchFamily="34" charset="0"/>
                <a:ea typeface="Open Sans" pitchFamily="34" charset="-122"/>
                <a:cs typeface="Open Sans" pitchFamily="34" charset="-120"/>
              </a:rPr>
              <a:t>Overfitting risk</a:t>
            </a:r>
            <a:endParaRPr lang="en-US" sz="1550" dirty="0"/>
          </a:p>
        </p:txBody>
      </p:sp>
      <p:sp>
        <p:nvSpPr>
          <p:cNvPr id="13" name="Text 10"/>
          <p:cNvSpPr/>
          <p:nvPr/>
        </p:nvSpPr>
        <p:spPr>
          <a:xfrm>
            <a:off x="8941118" y="1916787"/>
            <a:ext cx="2169200" cy="620316"/>
          </a:xfrm>
          <a:prstGeom prst="rect">
            <a:avLst/>
          </a:prstGeom>
          <a:noFill/>
          <a:ln/>
        </p:spPr>
        <p:txBody>
          <a:bodyPr wrap="square" lIns="0" tIns="0" rIns="0" bIns="0" rtlCol="0" anchor="t"/>
          <a:lstStyle/>
          <a:p>
            <a:pPr algn="l" indent="0" marL="0">
              <a:lnSpc>
                <a:spcPts val="2400"/>
              </a:lnSpc>
              <a:buNone/>
            </a:pPr>
            <a:r>
              <a:rPr lang="en-US" sz="1950" dirty="0">
                <a:solidFill>
                  <a:srgbClr val="FEFEFE"/>
                </a:solidFill>
                <a:latin typeface="Instrument Sans Medium" pitchFamily="34" charset="0"/>
                <a:ea typeface="Instrument Sans Medium" pitchFamily="34" charset="-122"/>
                <a:cs typeface="Instrument Sans Medium" pitchFamily="34" charset="-120"/>
              </a:rPr>
              <a:t>Large K (e.g., K=20)</a:t>
            </a:r>
            <a:endParaRPr lang="en-US" sz="1950" dirty="0"/>
          </a:p>
        </p:txBody>
      </p:sp>
      <p:sp>
        <p:nvSpPr>
          <p:cNvPr id="14" name="Text 11"/>
          <p:cNvSpPr/>
          <p:nvPr/>
        </p:nvSpPr>
        <p:spPr>
          <a:xfrm>
            <a:off x="8941118" y="2735461"/>
            <a:ext cx="2169200" cy="317540"/>
          </a:xfrm>
          <a:prstGeom prst="rect">
            <a:avLst/>
          </a:prstGeom>
          <a:noFill/>
          <a:ln/>
        </p:spPr>
        <p:txBody>
          <a:bodyPr wrap="none" lIns="0" tIns="0" rIns="0" bIns="0" rtlCol="0" anchor="t"/>
          <a:lstStyle/>
          <a:p>
            <a:pPr algn="l" indent="0" marL="0">
              <a:lnSpc>
                <a:spcPts val="2500"/>
              </a:lnSpc>
              <a:buNone/>
            </a:pPr>
            <a:r>
              <a:rPr lang="en-US" sz="1550" b="1" dirty="0">
                <a:solidFill>
                  <a:srgbClr val="BFBFBF"/>
                </a:solidFill>
                <a:latin typeface="Open Sans" pitchFamily="34" charset="0"/>
                <a:ea typeface="Open Sans" pitchFamily="34" charset="-122"/>
                <a:cs typeface="Open Sans" pitchFamily="34" charset="-120"/>
              </a:rPr>
              <a:t>Advantages:</a:t>
            </a:r>
            <a:endParaRPr lang="en-US" sz="1550" dirty="0"/>
          </a:p>
        </p:txBody>
      </p:sp>
      <p:sp>
        <p:nvSpPr>
          <p:cNvPr id="15" name="Text 12"/>
          <p:cNvSpPr/>
          <p:nvPr/>
        </p:nvSpPr>
        <p:spPr>
          <a:xfrm>
            <a:off x="8941118" y="3231594"/>
            <a:ext cx="2169200" cy="635079"/>
          </a:xfrm>
          <a:prstGeom prst="rect">
            <a:avLst/>
          </a:prstGeom>
          <a:noFill/>
          <a:ln/>
        </p:spPr>
        <p:txBody>
          <a:bodyPr wrap="square" lIns="0" tIns="0" rIns="0" bIns="0" rtlCol="0" anchor="t"/>
          <a:lstStyle/>
          <a:p>
            <a:pPr algn="l" marL="342900" indent="-342900">
              <a:lnSpc>
                <a:spcPts val="2500"/>
              </a:lnSpc>
              <a:buSzPct val="100000"/>
              <a:buChar char="•"/>
            </a:pPr>
            <a:r>
              <a:rPr lang="en-US" sz="1550" dirty="0">
                <a:solidFill>
                  <a:srgbClr val="BFBFBF"/>
                </a:solidFill>
                <a:latin typeface="Open Sans" pitchFamily="34" charset="0"/>
                <a:ea typeface="Open Sans" pitchFamily="34" charset="-122"/>
                <a:cs typeface="Open Sans" pitchFamily="34" charset="-120"/>
              </a:rPr>
              <a:t>More stable predictions</a:t>
            </a:r>
            <a:endParaRPr lang="en-US" sz="1550" dirty="0"/>
          </a:p>
        </p:txBody>
      </p:sp>
      <p:sp>
        <p:nvSpPr>
          <p:cNvPr id="16" name="Text 13"/>
          <p:cNvSpPr/>
          <p:nvPr/>
        </p:nvSpPr>
        <p:spPr>
          <a:xfrm>
            <a:off x="8941118" y="3936087"/>
            <a:ext cx="2169200" cy="635079"/>
          </a:xfrm>
          <a:prstGeom prst="rect">
            <a:avLst/>
          </a:prstGeom>
          <a:noFill/>
          <a:ln/>
        </p:spPr>
        <p:txBody>
          <a:bodyPr wrap="square" lIns="0" tIns="0" rIns="0" bIns="0" rtlCol="0" anchor="t"/>
          <a:lstStyle/>
          <a:p>
            <a:pPr algn="l" marL="342900" indent="-342900">
              <a:lnSpc>
                <a:spcPts val="2500"/>
              </a:lnSpc>
              <a:buSzPct val="100000"/>
              <a:buChar char="•"/>
            </a:pPr>
            <a:r>
              <a:rPr lang="en-US" sz="1550" dirty="0">
                <a:solidFill>
                  <a:srgbClr val="BFBFBF"/>
                </a:solidFill>
                <a:latin typeface="Open Sans" pitchFamily="34" charset="0"/>
                <a:ea typeface="Open Sans" pitchFamily="34" charset="-122"/>
                <a:cs typeface="Open Sans" pitchFamily="34" charset="-120"/>
              </a:rPr>
              <a:t>Less sensitive to noise</a:t>
            </a:r>
            <a:endParaRPr lang="en-US" sz="1550" dirty="0"/>
          </a:p>
        </p:txBody>
      </p:sp>
      <p:sp>
        <p:nvSpPr>
          <p:cNvPr id="17" name="Text 14"/>
          <p:cNvSpPr/>
          <p:nvPr/>
        </p:nvSpPr>
        <p:spPr>
          <a:xfrm>
            <a:off x="8941118" y="4640580"/>
            <a:ext cx="2169200" cy="635079"/>
          </a:xfrm>
          <a:prstGeom prst="rect">
            <a:avLst/>
          </a:prstGeom>
          <a:noFill/>
          <a:ln/>
        </p:spPr>
        <p:txBody>
          <a:bodyPr wrap="square" lIns="0" tIns="0" rIns="0" bIns="0" rtlCol="0" anchor="t"/>
          <a:lstStyle/>
          <a:p>
            <a:pPr algn="l" marL="342900" indent="-342900">
              <a:lnSpc>
                <a:spcPts val="2500"/>
              </a:lnSpc>
              <a:buSzPct val="100000"/>
              <a:buChar char="•"/>
            </a:pPr>
            <a:r>
              <a:rPr lang="en-US" sz="1550" dirty="0">
                <a:solidFill>
                  <a:srgbClr val="BFBFBF"/>
                </a:solidFill>
                <a:latin typeface="Open Sans" pitchFamily="34" charset="0"/>
                <a:ea typeface="Open Sans" pitchFamily="34" charset="-122"/>
                <a:cs typeface="Open Sans" pitchFamily="34" charset="-120"/>
              </a:rPr>
              <a:t>Smoother boundaries</a:t>
            </a:r>
            <a:endParaRPr lang="en-US" sz="1550" dirty="0"/>
          </a:p>
        </p:txBody>
      </p:sp>
      <p:sp>
        <p:nvSpPr>
          <p:cNvPr id="18" name="Text 15"/>
          <p:cNvSpPr/>
          <p:nvPr/>
        </p:nvSpPr>
        <p:spPr>
          <a:xfrm>
            <a:off x="8941118" y="5454253"/>
            <a:ext cx="2169200" cy="317540"/>
          </a:xfrm>
          <a:prstGeom prst="rect">
            <a:avLst/>
          </a:prstGeom>
          <a:noFill/>
          <a:ln/>
        </p:spPr>
        <p:txBody>
          <a:bodyPr wrap="none" lIns="0" tIns="0" rIns="0" bIns="0" rtlCol="0" anchor="t"/>
          <a:lstStyle/>
          <a:p>
            <a:pPr algn="l" indent="0" marL="0">
              <a:lnSpc>
                <a:spcPts val="2500"/>
              </a:lnSpc>
              <a:buNone/>
            </a:pPr>
            <a:r>
              <a:rPr lang="en-US" sz="1550" b="1" dirty="0">
                <a:solidFill>
                  <a:srgbClr val="BFBFBF"/>
                </a:solidFill>
                <a:latin typeface="Open Sans" pitchFamily="34" charset="0"/>
                <a:ea typeface="Open Sans" pitchFamily="34" charset="-122"/>
                <a:cs typeface="Open Sans" pitchFamily="34" charset="-120"/>
              </a:rPr>
              <a:t>Disadvantages:</a:t>
            </a:r>
            <a:endParaRPr lang="en-US" sz="1550" dirty="0"/>
          </a:p>
        </p:txBody>
      </p:sp>
      <p:sp>
        <p:nvSpPr>
          <p:cNvPr id="19" name="Text 16"/>
          <p:cNvSpPr/>
          <p:nvPr/>
        </p:nvSpPr>
        <p:spPr>
          <a:xfrm>
            <a:off x="8941118" y="5950387"/>
            <a:ext cx="2169200" cy="635079"/>
          </a:xfrm>
          <a:prstGeom prst="rect">
            <a:avLst/>
          </a:prstGeom>
          <a:noFill/>
          <a:ln/>
        </p:spPr>
        <p:txBody>
          <a:bodyPr wrap="square" lIns="0" tIns="0" rIns="0" bIns="0" rtlCol="0" anchor="t"/>
          <a:lstStyle/>
          <a:p>
            <a:pPr algn="l" marL="342900" indent="-342900">
              <a:lnSpc>
                <a:spcPts val="2500"/>
              </a:lnSpc>
              <a:buSzPct val="100000"/>
              <a:buChar char="•"/>
            </a:pPr>
            <a:r>
              <a:rPr lang="en-US" sz="1550" dirty="0">
                <a:solidFill>
                  <a:srgbClr val="BFBFBF"/>
                </a:solidFill>
                <a:latin typeface="Open Sans" pitchFamily="34" charset="0"/>
                <a:ea typeface="Open Sans" pitchFamily="34" charset="-122"/>
                <a:cs typeface="Open Sans" pitchFamily="34" charset="-120"/>
              </a:rPr>
              <a:t>May miss local patterns</a:t>
            </a:r>
            <a:endParaRPr lang="en-US" sz="1550" dirty="0"/>
          </a:p>
        </p:txBody>
      </p:sp>
      <p:sp>
        <p:nvSpPr>
          <p:cNvPr id="20" name="Text 17"/>
          <p:cNvSpPr/>
          <p:nvPr/>
        </p:nvSpPr>
        <p:spPr>
          <a:xfrm>
            <a:off x="8941118" y="6654879"/>
            <a:ext cx="2169200" cy="317540"/>
          </a:xfrm>
          <a:prstGeom prst="rect">
            <a:avLst/>
          </a:prstGeom>
          <a:noFill/>
          <a:ln/>
        </p:spPr>
        <p:txBody>
          <a:bodyPr wrap="none" lIns="0" tIns="0" rIns="0" bIns="0" rtlCol="0" anchor="t"/>
          <a:lstStyle/>
          <a:p>
            <a:pPr algn="l" marL="342900" indent="-342900">
              <a:lnSpc>
                <a:spcPts val="2500"/>
              </a:lnSpc>
              <a:buSzPct val="100000"/>
              <a:buChar char="•"/>
            </a:pPr>
            <a:r>
              <a:rPr lang="en-US" sz="1550" dirty="0">
                <a:solidFill>
                  <a:srgbClr val="BFBFBF"/>
                </a:solidFill>
                <a:latin typeface="Open Sans" pitchFamily="34" charset="0"/>
                <a:ea typeface="Open Sans" pitchFamily="34" charset="-122"/>
                <a:cs typeface="Open Sans" pitchFamily="34" charset="-120"/>
              </a:rPr>
              <a:t>Higher bias</a:t>
            </a:r>
            <a:endParaRPr lang="en-US" sz="1550" dirty="0"/>
          </a:p>
        </p:txBody>
      </p:sp>
      <p:sp>
        <p:nvSpPr>
          <p:cNvPr id="21" name="Text 18"/>
          <p:cNvSpPr/>
          <p:nvPr/>
        </p:nvSpPr>
        <p:spPr>
          <a:xfrm>
            <a:off x="8941118" y="7041833"/>
            <a:ext cx="2169200" cy="317540"/>
          </a:xfrm>
          <a:prstGeom prst="rect">
            <a:avLst/>
          </a:prstGeom>
          <a:noFill/>
          <a:ln/>
        </p:spPr>
        <p:txBody>
          <a:bodyPr wrap="none" lIns="0" tIns="0" rIns="0" bIns="0" rtlCol="0" anchor="t"/>
          <a:lstStyle/>
          <a:p>
            <a:pPr algn="l" marL="342900" indent="-342900">
              <a:lnSpc>
                <a:spcPts val="2500"/>
              </a:lnSpc>
              <a:buSzPct val="100000"/>
              <a:buChar char="•"/>
            </a:pPr>
            <a:r>
              <a:rPr lang="en-US" sz="1550" dirty="0">
                <a:solidFill>
                  <a:srgbClr val="BFBFBF"/>
                </a:solidFill>
                <a:latin typeface="Open Sans" pitchFamily="34" charset="0"/>
                <a:ea typeface="Open Sans" pitchFamily="34" charset="-122"/>
                <a:cs typeface="Open Sans" pitchFamily="34" charset="-120"/>
              </a:rPr>
              <a:t>Underfitting risk</a:t>
            </a:r>
            <a:endParaRPr lang="en-US" sz="1550" dirty="0"/>
          </a:p>
        </p:txBody>
      </p:sp>
      <p:sp>
        <p:nvSpPr>
          <p:cNvPr id="22" name="Text 19"/>
          <p:cNvSpPr/>
          <p:nvPr/>
        </p:nvSpPr>
        <p:spPr>
          <a:xfrm>
            <a:off x="11602045" y="1916787"/>
            <a:ext cx="2249567" cy="310158"/>
          </a:xfrm>
          <a:prstGeom prst="rect">
            <a:avLst/>
          </a:prstGeom>
          <a:noFill/>
          <a:ln/>
        </p:spPr>
        <p:txBody>
          <a:bodyPr wrap="none" lIns="0" tIns="0" rIns="0" bIns="0" rtlCol="0" anchor="t"/>
          <a:lstStyle/>
          <a:p>
            <a:pPr algn="l" indent="0" marL="0">
              <a:lnSpc>
                <a:spcPts val="2400"/>
              </a:lnSpc>
              <a:buNone/>
            </a:pPr>
            <a:r>
              <a:rPr lang="en-US" sz="1950" dirty="0">
                <a:solidFill>
                  <a:srgbClr val="FEFEFE"/>
                </a:solidFill>
                <a:latin typeface="Instrument Sans Medium" pitchFamily="34" charset="0"/>
                <a:ea typeface="Instrument Sans Medium" pitchFamily="34" charset="-122"/>
                <a:cs typeface="Instrument Sans Medium" pitchFamily="34" charset="-120"/>
              </a:rPr>
              <a:t>Finding Optimal K</a:t>
            </a:r>
            <a:endParaRPr lang="en-US" sz="1950" dirty="0"/>
          </a:p>
        </p:txBody>
      </p:sp>
      <p:sp>
        <p:nvSpPr>
          <p:cNvPr id="23" name="Text 20"/>
          <p:cNvSpPr/>
          <p:nvPr/>
        </p:nvSpPr>
        <p:spPr>
          <a:xfrm>
            <a:off x="11602045" y="2425303"/>
            <a:ext cx="2249567" cy="952619"/>
          </a:xfrm>
          <a:prstGeom prst="rect">
            <a:avLst/>
          </a:prstGeom>
          <a:noFill/>
          <a:ln/>
        </p:spPr>
        <p:txBody>
          <a:bodyPr wrap="square" lIns="0" tIns="0" rIns="0" bIns="0" rtlCol="0" anchor="t"/>
          <a:lstStyle/>
          <a:p>
            <a:pPr algn="l" marL="342900" indent="-342900">
              <a:lnSpc>
                <a:spcPts val="2500"/>
              </a:lnSpc>
              <a:buSzPct val="100000"/>
              <a:buChar char="•"/>
            </a:pPr>
            <a:r>
              <a:rPr lang="en-US" sz="1550" dirty="0">
                <a:solidFill>
                  <a:srgbClr val="BFBFBF"/>
                </a:solidFill>
                <a:latin typeface="Open Sans" pitchFamily="34" charset="0"/>
                <a:ea typeface="Open Sans" pitchFamily="34" charset="-122"/>
                <a:cs typeface="Open Sans" pitchFamily="34" charset="-120"/>
              </a:rPr>
              <a:t>Use odd K to avoid ties in binary classification</a:t>
            </a:r>
            <a:endParaRPr lang="en-US" sz="1550" dirty="0"/>
          </a:p>
        </p:txBody>
      </p:sp>
      <p:sp>
        <p:nvSpPr>
          <p:cNvPr id="24" name="Text 21"/>
          <p:cNvSpPr/>
          <p:nvPr/>
        </p:nvSpPr>
        <p:spPr>
          <a:xfrm>
            <a:off x="11602045" y="3447336"/>
            <a:ext cx="2249567" cy="952619"/>
          </a:xfrm>
          <a:prstGeom prst="rect">
            <a:avLst/>
          </a:prstGeom>
          <a:noFill/>
          <a:ln/>
        </p:spPr>
        <p:txBody>
          <a:bodyPr wrap="square" lIns="0" tIns="0" rIns="0" bIns="0" rtlCol="0" anchor="t"/>
          <a:lstStyle/>
          <a:p>
            <a:pPr algn="l" marL="342900" indent="-342900">
              <a:lnSpc>
                <a:spcPts val="2500"/>
              </a:lnSpc>
              <a:buSzPct val="100000"/>
              <a:buChar char="•"/>
            </a:pPr>
            <a:r>
              <a:rPr lang="en-US" sz="1550" dirty="0">
                <a:solidFill>
                  <a:srgbClr val="BFBFBF"/>
                </a:solidFill>
                <a:latin typeface="Open Sans" pitchFamily="34" charset="0"/>
                <a:ea typeface="Open Sans" pitchFamily="34" charset="-122"/>
                <a:cs typeface="Open Sans" pitchFamily="34" charset="-120"/>
              </a:rPr>
              <a:t>Apply cross-validation to test different K values</a:t>
            </a:r>
            <a:endParaRPr lang="en-US" sz="1550" dirty="0"/>
          </a:p>
        </p:txBody>
      </p:sp>
      <p:sp>
        <p:nvSpPr>
          <p:cNvPr id="25" name="Text 22"/>
          <p:cNvSpPr/>
          <p:nvPr/>
        </p:nvSpPr>
        <p:spPr>
          <a:xfrm>
            <a:off x="11602045" y="4469368"/>
            <a:ext cx="2249567" cy="952619"/>
          </a:xfrm>
          <a:prstGeom prst="rect">
            <a:avLst/>
          </a:prstGeom>
          <a:noFill/>
          <a:ln/>
        </p:spPr>
        <p:txBody>
          <a:bodyPr wrap="square" lIns="0" tIns="0" rIns="0" bIns="0" rtlCol="0" anchor="t"/>
          <a:lstStyle/>
          <a:p>
            <a:pPr algn="l" marL="342900" indent="-342900">
              <a:lnSpc>
                <a:spcPts val="2500"/>
              </a:lnSpc>
              <a:buSzPct val="100000"/>
              <a:buChar char="•"/>
            </a:pPr>
            <a:r>
              <a:rPr lang="en-US" sz="1550" dirty="0">
                <a:solidFill>
                  <a:srgbClr val="BFBFBF"/>
                </a:solidFill>
                <a:latin typeface="Open Sans" pitchFamily="34" charset="0"/>
                <a:ea typeface="Open Sans" pitchFamily="34" charset="-122"/>
                <a:cs typeface="Open Sans" pitchFamily="34" charset="-120"/>
              </a:rPr>
              <a:t>Rule of thumb: K = √(n) where n is sample size</a:t>
            </a:r>
            <a:endParaRPr lang="en-US" sz="1550" dirty="0"/>
          </a:p>
        </p:txBody>
      </p:sp>
      <p:sp>
        <p:nvSpPr>
          <p:cNvPr id="26" name="Text 23"/>
          <p:cNvSpPr/>
          <p:nvPr/>
        </p:nvSpPr>
        <p:spPr>
          <a:xfrm>
            <a:off x="11602045" y="5491401"/>
            <a:ext cx="2249567" cy="952619"/>
          </a:xfrm>
          <a:prstGeom prst="rect">
            <a:avLst/>
          </a:prstGeom>
          <a:noFill/>
          <a:ln/>
        </p:spPr>
        <p:txBody>
          <a:bodyPr wrap="square" lIns="0" tIns="0" rIns="0" bIns="0" rtlCol="0" anchor="t"/>
          <a:lstStyle/>
          <a:p>
            <a:pPr algn="l" marL="342900" indent="-342900">
              <a:lnSpc>
                <a:spcPts val="2500"/>
              </a:lnSpc>
              <a:buSzPct val="100000"/>
              <a:buChar char="•"/>
            </a:pPr>
            <a:r>
              <a:rPr lang="en-US" sz="1550" dirty="0">
                <a:solidFill>
                  <a:srgbClr val="BFBFBF"/>
                </a:solidFill>
                <a:latin typeface="Open Sans" pitchFamily="34" charset="0"/>
                <a:ea typeface="Open Sans" pitchFamily="34" charset="-122"/>
                <a:cs typeface="Open Sans" pitchFamily="34" charset="-120"/>
              </a:rPr>
              <a:t>Plot accuracy vs K to visualize performance</a:t>
            </a:r>
            <a:endParaRPr lang="en-US" sz="15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2480905"/>
          </a:xfrm>
          <a:prstGeom prst="rect">
            <a:avLst/>
          </a:prstGeom>
        </p:spPr>
      </p:pic>
      <p:sp>
        <p:nvSpPr>
          <p:cNvPr id="3" name="Text 0"/>
          <p:cNvSpPr/>
          <p:nvPr/>
        </p:nvSpPr>
        <p:spPr>
          <a:xfrm>
            <a:off x="793790" y="4149685"/>
            <a:ext cx="7218283" cy="620078"/>
          </a:xfrm>
          <a:prstGeom prst="rect">
            <a:avLst/>
          </a:prstGeom>
          <a:noFill/>
          <a:ln/>
        </p:spPr>
        <p:txBody>
          <a:bodyPr wrap="none" lIns="0" tIns="0" rIns="0" bIns="0" rtlCol="0" anchor="t"/>
          <a:lstStyle/>
          <a:p>
            <a:pPr algn="l" indent="0" marL="0">
              <a:lnSpc>
                <a:spcPts val="4850"/>
              </a:lnSpc>
              <a:buNone/>
            </a:pPr>
            <a:r>
              <a:rPr lang="en-US" sz="3900" dirty="0">
                <a:solidFill>
                  <a:srgbClr val="FEFEFE"/>
                </a:solidFill>
                <a:latin typeface="Instrument Sans Medium" pitchFamily="34" charset="0"/>
                <a:ea typeface="Instrument Sans Medium" pitchFamily="34" charset="-122"/>
                <a:cs typeface="Instrument Sans Medium" pitchFamily="34" charset="-120"/>
              </a:rPr>
              <a:t>Support Vector Machine (SVM)</a:t>
            </a:r>
            <a:endParaRPr lang="en-US" sz="3900" dirty="0"/>
          </a:p>
        </p:txBody>
      </p:sp>
      <p:sp>
        <p:nvSpPr>
          <p:cNvPr id="4" name="Text 1"/>
          <p:cNvSpPr/>
          <p:nvPr/>
        </p:nvSpPr>
        <p:spPr>
          <a:xfrm>
            <a:off x="793790" y="5067419"/>
            <a:ext cx="13042821" cy="635079"/>
          </a:xfrm>
          <a:prstGeom prst="rect">
            <a:avLst/>
          </a:prstGeom>
          <a:noFill/>
          <a:ln/>
        </p:spPr>
        <p:txBody>
          <a:bodyPr wrap="squar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SVM is a powerful supervised learning algorithm that finds the optimal hyperplane to separate classes in feature space. It maximizes the margin between classes, making it robust and effective for complex classification tasks.</a:t>
            </a:r>
            <a:endParaRPr lang="en-US" sz="1550" dirty="0"/>
          </a:p>
        </p:txBody>
      </p:sp>
      <p:sp>
        <p:nvSpPr>
          <p:cNvPr id="5" name="Text 2"/>
          <p:cNvSpPr/>
          <p:nvPr/>
        </p:nvSpPr>
        <p:spPr>
          <a:xfrm>
            <a:off x="793790" y="5925741"/>
            <a:ext cx="13042821" cy="635079"/>
          </a:xfrm>
          <a:prstGeom prst="rect">
            <a:avLst/>
          </a:prstGeom>
          <a:noFill/>
          <a:ln/>
        </p:spPr>
        <p:txBody>
          <a:bodyPr wrap="squar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Support vectors are the data points closest to the hyperplane that define the margin. The algorithm focuses on these critical points rather than all training data, making it memory-efficient and effective even in high-dimensional spaces.</a:t>
            </a:r>
            <a:endParaRPr lang="en-US" sz="15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793790" y="1811060"/>
            <a:ext cx="5962650" cy="620078"/>
          </a:xfrm>
          <a:prstGeom prst="rect">
            <a:avLst/>
          </a:prstGeom>
          <a:noFill/>
          <a:ln/>
        </p:spPr>
        <p:txBody>
          <a:bodyPr wrap="none" lIns="0" tIns="0" rIns="0" bIns="0" rtlCol="0" anchor="t"/>
          <a:lstStyle/>
          <a:p>
            <a:pPr algn="l" indent="0" marL="0">
              <a:lnSpc>
                <a:spcPts val="4850"/>
              </a:lnSpc>
              <a:buNone/>
            </a:pPr>
            <a:r>
              <a:rPr lang="en-US" sz="3900" dirty="0">
                <a:solidFill>
                  <a:srgbClr val="FEFEFE"/>
                </a:solidFill>
                <a:latin typeface="Instrument Sans Medium" pitchFamily="34" charset="0"/>
                <a:ea typeface="Instrument Sans Medium" pitchFamily="34" charset="-122"/>
                <a:cs typeface="Instrument Sans Medium" pitchFamily="34" charset="-120"/>
              </a:rPr>
              <a:t>Linear vs Non-Linear SVM</a:t>
            </a:r>
            <a:endParaRPr lang="en-US" sz="3900" dirty="0"/>
          </a:p>
        </p:txBody>
      </p:sp>
      <p:sp>
        <p:nvSpPr>
          <p:cNvPr id="3" name="Shape 1"/>
          <p:cNvSpPr/>
          <p:nvPr/>
        </p:nvSpPr>
        <p:spPr>
          <a:xfrm>
            <a:off x="793790" y="2827972"/>
            <a:ext cx="6422231" cy="3590449"/>
          </a:xfrm>
          <a:prstGeom prst="roundRect">
            <a:avLst>
              <a:gd name="adj" fmla="val 3056"/>
            </a:avLst>
          </a:prstGeom>
          <a:solidFill>
            <a:srgbClr val="1F1F1F"/>
          </a:solidFill>
          <a:ln w="22860">
            <a:solidFill>
              <a:srgbClr val="575757"/>
            </a:solidFill>
            <a:prstDash val="solid"/>
          </a:ln>
        </p:spPr>
      </p:sp>
      <p:sp>
        <p:nvSpPr>
          <p:cNvPr id="4" name="Shape 2"/>
          <p:cNvSpPr/>
          <p:nvPr/>
        </p:nvSpPr>
        <p:spPr>
          <a:xfrm>
            <a:off x="770930" y="2827972"/>
            <a:ext cx="91440" cy="3590449"/>
          </a:xfrm>
          <a:prstGeom prst="roundRect">
            <a:avLst>
              <a:gd name="adj" fmla="val 32558"/>
            </a:avLst>
          </a:prstGeom>
          <a:solidFill>
            <a:srgbClr val="F5F547"/>
          </a:solidFill>
          <a:ln/>
        </p:spPr>
      </p:sp>
      <p:sp>
        <p:nvSpPr>
          <p:cNvPr id="5" name="Text 3"/>
          <p:cNvSpPr/>
          <p:nvPr/>
        </p:nvSpPr>
        <p:spPr>
          <a:xfrm>
            <a:off x="1083588" y="3049191"/>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BFBFBF"/>
                </a:solidFill>
                <a:latin typeface="Instrument Sans Medium" pitchFamily="34" charset="0"/>
                <a:ea typeface="Instrument Sans Medium" pitchFamily="34" charset="-122"/>
                <a:cs typeface="Instrument Sans Medium" pitchFamily="34" charset="-120"/>
              </a:rPr>
              <a:t>Linear SVM</a:t>
            </a:r>
            <a:endParaRPr lang="en-US" sz="1950" dirty="0"/>
          </a:p>
        </p:txBody>
      </p:sp>
      <p:sp>
        <p:nvSpPr>
          <p:cNvPr id="6" name="Text 4"/>
          <p:cNvSpPr/>
          <p:nvPr/>
        </p:nvSpPr>
        <p:spPr>
          <a:xfrm>
            <a:off x="1083588" y="3478411"/>
            <a:ext cx="5911215" cy="635079"/>
          </a:xfrm>
          <a:prstGeom prst="rect">
            <a:avLst/>
          </a:prstGeom>
          <a:noFill/>
          <a:ln/>
        </p:spPr>
        <p:txBody>
          <a:bodyPr wrap="squar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Used when data is linearly separable. Finds a straight hyperplane that maximizes margin between classes.</a:t>
            </a:r>
            <a:endParaRPr lang="en-US" sz="1550" dirty="0"/>
          </a:p>
        </p:txBody>
      </p:sp>
      <p:sp>
        <p:nvSpPr>
          <p:cNvPr id="7" name="Text 5"/>
          <p:cNvSpPr/>
          <p:nvPr/>
        </p:nvSpPr>
        <p:spPr>
          <a:xfrm>
            <a:off x="1083588" y="4232553"/>
            <a:ext cx="5911215" cy="317540"/>
          </a:xfrm>
          <a:prstGeom prst="rect">
            <a:avLst/>
          </a:prstGeom>
          <a:noFill/>
          <a:ln/>
        </p:spPr>
        <p:txBody>
          <a:bodyPr wrap="none" lIns="0" tIns="0" rIns="0" bIns="0" rtlCol="0" anchor="t"/>
          <a:lstStyle/>
          <a:p>
            <a:pPr algn="l" indent="0" marL="0">
              <a:lnSpc>
                <a:spcPts val="2500"/>
              </a:lnSpc>
              <a:buNone/>
            </a:pPr>
            <a:r>
              <a:rPr lang="en-US" sz="1550" b="1" dirty="0">
                <a:solidFill>
                  <a:srgbClr val="BFBFBF"/>
                </a:solidFill>
                <a:latin typeface="Open Sans" pitchFamily="34" charset="0"/>
                <a:ea typeface="Open Sans" pitchFamily="34" charset="-122"/>
                <a:cs typeface="Open Sans" pitchFamily="34" charset="-120"/>
              </a:rPr>
              <a:t>Mathematical Formulation:</a:t>
            </a:r>
            <a:endParaRPr lang="en-US" sz="1550" dirty="0"/>
          </a:p>
        </p:txBody>
      </p:sp>
      <p:sp>
        <p:nvSpPr>
          <p:cNvPr id="8" name="Text 6"/>
          <p:cNvSpPr/>
          <p:nvPr/>
        </p:nvSpPr>
        <p:spPr>
          <a:xfrm>
            <a:off x="1083588" y="4669155"/>
            <a:ext cx="5911215" cy="317540"/>
          </a:xfrm>
          <a:prstGeom prst="rect">
            <a:avLst/>
          </a:prstGeom>
          <a:noFill/>
          <a:ln/>
        </p:spPr>
        <p:txBody>
          <a:bodyPr wrap="non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Minimize: (1/2)||w||² subject to: y_i(w·x_i + b) ≥ 1</a:t>
            </a:r>
            <a:endParaRPr lang="en-US" sz="1550" dirty="0"/>
          </a:p>
        </p:txBody>
      </p:sp>
      <p:sp>
        <p:nvSpPr>
          <p:cNvPr id="9" name="Text 7"/>
          <p:cNvSpPr/>
          <p:nvPr/>
        </p:nvSpPr>
        <p:spPr>
          <a:xfrm>
            <a:off x="1083588" y="5105757"/>
            <a:ext cx="5911215" cy="635079"/>
          </a:xfrm>
          <a:prstGeom prst="rect">
            <a:avLst/>
          </a:prstGeom>
          <a:noFill/>
          <a:ln/>
        </p:spPr>
        <p:txBody>
          <a:bodyPr wrap="square" lIns="0" tIns="0" rIns="0" bIns="0" rtlCol="0" anchor="t"/>
          <a:lstStyle/>
          <a:p>
            <a:pPr algn="l" indent="0" marL="0">
              <a:lnSpc>
                <a:spcPts val="2500"/>
              </a:lnSpc>
              <a:buNone/>
            </a:pPr>
            <a:r>
              <a:rPr lang="en-US" sz="1550" b="1" dirty="0">
                <a:solidFill>
                  <a:srgbClr val="BFBFBF"/>
                </a:solidFill>
                <a:latin typeface="Open Sans" pitchFamily="34" charset="0"/>
                <a:ea typeface="Open Sans" pitchFamily="34" charset="-122"/>
                <a:cs typeface="Open Sans" pitchFamily="34" charset="-120"/>
              </a:rPr>
              <a:t>Best for:</a:t>
            </a:r>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 Linearly separable data, text classification, simple boundaries</a:t>
            </a:r>
            <a:endParaRPr lang="en-US" sz="1550" dirty="0"/>
          </a:p>
        </p:txBody>
      </p:sp>
      <p:sp>
        <p:nvSpPr>
          <p:cNvPr id="10" name="Shape 8"/>
          <p:cNvSpPr/>
          <p:nvPr/>
        </p:nvSpPr>
        <p:spPr>
          <a:xfrm>
            <a:off x="7414379" y="2827972"/>
            <a:ext cx="6422231" cy="3590449"/>
          </a:xfrm>
          <a:prstGeom prst="roundRect">
            <a:avLst>
              <a:gd name="adj" fmla="val 3056"/>
            </a:avLst>
          </a:prstGeom>
          <a:solidFill>
            <a:srgbClr val="1F1F1F"/>
          </a:solidFill>
          <a:ln w="22860">
            <a:solidFill>
              <a:srgbClr val="575757"/>
            </a:solidFill>
            <a:prstDash val="solid"/>
          </a:ln>
        </p:spPr>
      </p:sp>
      <p:sp>
        <p:nvSpPr>
          <p:cNvPr id="11" name="Shape 9"/>
          <p:cNvSpPr/>
          <p:nvPr/>
        </p:nvSpPr>
        <p:spPr>
          <a:xfrm>
            <a:off x="7391519" y="2827972"/>
            <a:ext cx="91440" cy="3590449"/>
          </a:xfrm>
          <a:prstGeom prst="roundRect">
            <a:avLst>
              <a:gd name="adj" fmla="val 32558"/>
            </a:avLst>
          </a:prstGeom>
          <a:solidFill>
            <a:srgbClr val="F5F547"/>
          </a:solidFill>
          <a:ln/>
        </p:spPr>
      </p:sp>
      <p:sp>
        <p:nvSpPr>
          <p:cNvPr id="12" name="Text 10"/>
          <p:cNvSpPr/>
          <p:nvPr/>
        </p:nvSpPr>
        <p:spPr>
          <a:xfrm>
            <a:off x="7704177" y="3049191"/>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BFBFBF"/>
                </a:solidFill>
                <a:latin typeface="Instrument Sans Medium" pitchFamily="34" charset="0"/>
                <a:ea typeface="Instrument Sans Medium" pitchFamily="34" charset="-122"/>
                <a:cs typeface="Instrument Sans Medium" pitchFamily="34" charset="-120"/>
              </a:rPr>
              <a:t>Non-Linear SVM</a:t>
            </a:r>
            <a:endParaRPr lang="en-US" sz="1950" dirty="0"/>
          </a:p>
        </p:txBody>
      </p:sp>
      <p:sp>
        <p:nvSpPr>
          <p:cNvPr id="13" name="Text 11"/>
          <p:cNvSpPr/>
          <p:nvPr/>
        </p:nvSpPr>
        <p:spPr>
          <a:xfrm>
            <a:off x="7704177" y="3478411"/>
            <a:ext cx="5911215" cy="635079"/>
          </a:xfrm>
          <a:prstGeom prst="rect">
            <a:avLst/>
          </a:prstGeom>
          <a:noFill/>
          <a:ln/>
        </p:spPr>
        <p:txBody>
          <a:bodyPr wrap="squar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Uses kernel trick to transform data into higher-dimensional space where linear separation is possible.</a:t>
            </a:r>
            <a:endParaRPr lang="en-US" sz="1550" dirty="0"/>
          </a:p>
        </p:txBody>
      </p:sp>
      <p:sp>
        <p:nvSpPr>
          <p:cNvPr id="14" name="Text 12"/>
          <p:cNvSpPr/>
          <p:nvPr/>
        </p:nvSpPr>
        <p:spPr>
          <a:xfrm>
            <a:off x="7704177" y="4232553"/>
            <a:ext cx="5911215" cy="317540"/>
          </a:xfrm>
          <a:prstGeom prst="rect">
            <a:avLst/>
          </a:prstGeom>
          <a:noFill/>
          <a:ln/>
        </p:spPr>
        <p:txBody>
          <a:bodyPr wrap="none" lIns="0" tIns="0" rIns="0" bIns="0" rtlCol="0" anchor="t"/>
          <a:lstStyle/>
          <a:p>
            <a:pPr algn="l" indent="0" marL="0">
              <a:lnSpc>
                <a:spcPts val="2500"/>
              </a:lnSpc>
              <a:buNone/>
            </a:pPr>
            <a:r>
              <a:rPr lang="en-US" sz="1550" b="1" dirty="0">
                <a:solidFill>
                  <a:srgbClr val="BFBFBF"/>
                </a:solidFill>
                <a:latin typeface="Open Sans" pitchFamily="34" charset="0"/>
                <a:ea typeface="Open Sans" pitchFamily="34" charset="-122"/>
                <a:cs typeface="Open Sans" pitchFamily="34" charset="-120"/>
              </a:rPr>
              <a:t>Kernel Functions:</a:t>
            </a:r>
            <a:endParaRPr lang="en-US" sz="1550" dirty="0"/>
          </a:p>
        </p:txBody>
      </p:sp>
      <p:sp>
        <p:nvSpPr>
          <p:cNvPr id="15" name="Text 13"/>
          <p:cNvSpPr/>
          <p:nvPr/>
        </p:nvSpPr>
        <p:spPr>
          <a:xfrm>
            <a:off x="7704177" y="4669155"/>
            <a:ext cx="5911215" cy="317540"/>
          </a:xfrm>
          <a:prstGeom prst="rect">
            <a:avLst/>
          </a:prstGeom>
          <a:noFill/>
          <a:ln/>
        </p:spPr>
        <p:txBody>
          <a:bodyPr wrap="none" lIns="0" tIns="0" rIns="0" bIns="0" rtlCol="0" anchor="t"/>
          <a:lstStyle/>
          <a:p>
            <a:pPr algn="l" marL="342900" indent="-342900">
              <a:lnSpc>
                <a:spcPts val="2500"/>
              </a:lnSpc>
              <a:buSzPct val="100000"/>
              <a:buChar char="•"/>
            </a:pPr>
            <a:r>
              <a:rPr lang="en-US" sz="1550" dirty="0">
                <a:solidFill>
                  <a:srgbClr val="BFBFBF"/>
                </a:solidFill>
                <a:latin typeface="Open Sans" pitchFamily="34" charset="0"/>
                <a:ea typeface="Open Sans" pitchFamily="34" charset="-122"/>
                <a:cs typeface="Open Sans" pitchFamily="34" charset="-120"/>
              </a:rPr>
              <a:t>Polynomial: K(x,y) = (x·y + c)^d</a:t>
            </a:r>
            <a:endParaRPr lang="en-US" sz="1550" dirty="0"/>
          </a:p>
        </p:txBody>
      </p:sp>
      <p:sp>
        <p:nvSpPr>
          <p:cNvPr id="16" name="Text 14"/>
          <p:cNvSpPr/>
          <p:nvPr/>
        </p:nvSpPr>
        <p:spPr>
          <a:xfrm>
            <a:off x="7704177" y="5056108"/>
            <a:ext cx="5911215" cy="317540"/>
          </a:xfrm>
          <a:prstGeom prst="rect">
            <a:avLst/>
          </a:prstGeom>
          <a:noFill/>
          <a:ln/>
        </p:spPr>
        <p:txBody>
          <a:bodyPr wrap="none" lIns="0" tIns="0" rIns="0" bIns="0" rtlCol="0" anchor="t"/>
          <a:lstStyle/>
          <a:p>
            <a:pPr algn="l" marL="342900" indent="-342900">
              <a:lnSpc>
                <a:spcPts val="2500"/>
              </a:lnSpc>
              <a:buSzPct val="100000"/>
              <a:buChar char="•"/>
            </a:pPr>
            <a:r>
              <a:rPr lang="en-US" sz="1550" dirty="0">
                <a:solidFill>
                  <a:srgbClr val="BFBFBF"/>
                </a:solidFill>
                <a:latin typeface="Open Sans" pitchFamily="34" charset="0"/>
                <a:ea typeface="Open Sans" pitchFamily="34" charset="-122"/>
                <a:cs typeface="Open Sans" pitchFamily="34" charset="-120"/>
              </a:rPr>
              <a:t>RBF: K(x,y) = exp(-γ||x-y||²)</a:t>
            </a:r>
            <a:endParaRPr lang="en-US" sz="1550" dirty="0"/>
          </a:p>
        </p:txBody>
      </p:sp>
      <p:sp>
        <p:nvSpPr>
          <p:cNvPr id="17" name="Text 15"/>
          <p:cNvSpPr/>
          <p:nvPr/>
        </p:nvSpPr>
        <p:spPr>
          <a:xfrm>
            <a:off x="7704177" y="5443061"/>
            <a:ext cx="5911215" cy="317540"/>
          </a:xfrm>
          <a:prstGeom prst="rect">
            <a:avLst/>
          </a:prstGeom>
          <a:noFill/>
          <a:ln/>
        </p:spPr>
        <p:txBody>
          <a:bodyPr wrap="none" lIns="0" tIns="0" rIns="0" bIns="0" rtlCol="0" anchor="t"/>
          <a:lstStyle/>
          <a:p>
            <a:pPr algn="l" marL="342900" indent="-342900">
              <a:lnSpc>
                <a:spcPts val="2500"/>
              </a:lnSpc>
              <a:buSzPct val="100000"/>
              <a:buChar char="•"/>
            </a:pPr>
            <a:r>
              <a:rPr lang="en-US" sz="1550" dirty="0">
                <a:solidFill>
                  <a:srgbClr val="BFBFBF"/>
                </a:solidFill>
                <a:latin typeface="Open Sans" pitchFamily="34" charset="0"/>
                <a:ea typeface="Open Sans" pitchFamily="34" charset="-122"/>
                <a:cs typeface="Open Sans" pitchFamily="34" charset="-120"/>
              </a:rPr>
              <a:t>Sigmoid: K(x,y) = tanh(α(x·y) + c)</a:t>
            </a:r>
            <a:endParaRPr lang="en-US" sz="1550" dirty="0"/>
          </a:p>
        </p:txBody>
      </p:sp>
      <p:sp>
        <p:nvSpPr>
          <p:cNvPr id="18" name="Text 16"/>
          <p:cNvSpPr/>
          <p:nvPr/>
        </p:nvSpPr>
        <p:spPr>
          <a:xfrm>
            <a:off x="7704177" y="5879663"/>
            <a:ext cx="5911215" cy="317540"/>
          </a:xfrm>
          <a:prstGeom prst="rect">
            <a:avLst/>
          </a:prstGeom>
          <a:noFill/>
          <a:ln/>
        </p:spPr>
        <p:txBody>
          <a:bodyPr wrap="none" lIns="0" tIns="0" rIns="0" bIns="0" rtlCol="0" anchor="t"/>
          <a:lstStyle/>
          <a:p>
            <a:pPr algn="l" indent="0" marL="0">
              <a:lnSpc>
                <a:spcPts val="2500"/>
              </a:lnSpc>
              <a:buNone/>
            </a:pPr>
            <a:r>
              <a:rPr lang="en-US" sz="1550" b="1" dirty="0">
                <a:solidFill>
                  <a:srgbClr val="BFBFBF"/>
                </a:solidFill>
                <a:latin typeface="Open Sans" pitchFamily="34" charset="0"/>
                <a:ea typeface="Open Sans" pitchFamily="34" charset="-122"/>
                <a:cs typeface="Open Sans" pitchFamily="34" charset="-120"/>
              </a:rPr>
              <a:t>Best for:</a:t>
            </a:r>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 Complex non-linear boundaries, image recognition</a:t>
            </a:r>
            <a:endParaRPr lang="en-US" sz="15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793790" y="2343626"/>
            <a:ext cx="5086945" cy="620078"/>
          </a:xfrm>
          <a:prstGeom prst="rect">
            <a:avLst/>
          </a:prstGeom>
          <a:noFill/>
          <a:ln/>
        </p:spPr>
        <p:txBody>
          <a:bodyPr wrap="none" lIns="0" tIns="0" rIns="0" bIns="0" rtlCol="0" anchor="t"/>
          <a:lstStyle/>
          <a:p>
            <a:pPr algn="l" indent="0" marL="0">
              <a:lnSpc>
                <a:spcPts val="4850"/>
              </a:lnSpc>
              <a:buNone/>
            </a:pPr>
            <a:r>
              <a:rPr lang="en-US" sz="3900" dirty="0">
                <a:solidFill>
                  <a:srgbClr val="FEFEFE"/>
                </a:solidFill>
                <a:latin typeface="Instrument Sans Medium" pitchFamily="34" charset="0"/>
                <a:ea typeface="Instrument Sans Medium" pitchFamily="34" charset="-122"/>
                <a:cs typeface="Instrument Sans Medium" pitchFamily="34" charset="-120"/>
              </a:rPr>
              <a:t>SVM Kernel Functions</a:t>
            </a:r>
            <a:endParaRPr lang="en-US" sz="3900" dirty="0"/>
          </a:p>
        </p:txBody>
      </p:sp>
      <p:sp>
        <p:nvSpPr>
          <p:cNvPr id="3" name="Text 1"/>
          <p:cNvSpPr/>
          <p:nvPr/>
        </p:nvSpPr>
        <p:spPr>
          <a:xfrm>
            <a:off x="793790" y="3558897"/>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BFBFBF"/>
                </a:solidFill>
                <a:latin typeface="Instrument Sans Medium" pitchFamily="34" charset="0"/>
                <a:ea typeface="Instrument Sans Medium" pitchFamily="34" charset="-122"/>
                <a:cs typeface="Instrument Sans Medium" pitchFamily="34" charset="-120"/>
              </a:rPr>
              <a:t>Linear Kernel</a:t>
            </a:r>
            <a:endParaRPr lang="en-US" sz="1950" dirty="0"/>
          </a:p>
        </p:txBody>
      </p:sp>
      <p:sp>
        <p:nvSpPr>
          <p:cNvPr id="4" name="Text 2"/>
          <p:cNvSpPr/>
          <p:nvPr/>
        </p:nvSpPr>
        <p:spPr>
          <a:xfrm>
            <a:off x="793790" y="3988117"/>
            <a:ext cx="3074670" cy="1270159"/>
          </a:xfrm>
          <a:prstGeom prst="rect">
            <a:avLst/>
          </a:prstGeom>
          <a:noFill/>
          <a:ln/>
        </p:spPr>
        <p:txBody>
          <a:bodyPr wrap="squar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No transformation. Best for linearly separable data. Fast and interpretable. No additional parameters needed.</a:t>
            </a:r>
            <a:endParaRPr lang="en-US" sz="1550" dirty="0"/>
          </a:p>
        </p:txBody>
      </p:sp>
      <p:sp>
        <p:nvSpPr>
          <p:cNvPr id="5" name="Text 3"/>
          <p:cNvSpPr/>
          <p:nvPr/>
        </p:nvSpPr>
        <p:spPr>
          <a:xfrm>
            <a:off x="4116467" y="3558897"/>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BFBFBF"/>
                </a:solidFill>
                <a:latin typeface="Instrument Sans Medium" pitchFamily="34" charset="0"/>
                <a:ea typeface="Instrument Sans Medium" pitchFamily="34" charset="-122"/>
                <a:cs typeface="Instrument Sans Medium" pitchFamily="34" charset="-120"/>
              </a:rPr>
              <a:t>Polynomial Kernel</a:t>
            </a:r>
            <a:endParaRPr lang="en-US" sz="1950" dirty="0"/>
          </a:p>
        </p:txBody>
      </p:sp>
      <p:sp>
        <p:nvSpPr>
          <p:cNvPr id="6" name="Text 4"/>
          <p:cNvSpPr/>
          <p:nvPr/>
        </p:nvSpPr>
        <p:spPr>
          <a:xfrm>
            <a:off x="4116467" y="3988117"/>
            <a:ext cx="3074670" cy="1270159"/>
          </a:xfrm>
          <a:prstGeom prst="rect">
            <a:avLst/>
          </a:prstGeom>
          <a:noFill/>
          <a:ln/>
        </p:spPr>
        <p:txBody>
          <a:bodyPr wrap="squar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Creates polynomial decision boundaries. Parameters: degree and coef0. Good for non-linear but smooth boundaries.</a:t>
            </a:r>
            <a:endParaRPr lang="en-US" sz="1550" dirty="0"/>
          </a:p>
        </p:txBody>
      </p:sp>
      <p:sp>
        <p:nvSpPr>
          <p:cNvPr id="7" name="Text 5"/>
          <p:cNvSpPr/>
          <p:nvPr/>
        </p:nvSpPr>
        <p:spPr>
          <a:xfrm>
            <a:off x="7439144" y="3558897"/>
            <a:ext cx="3074670" cy="620316"/>
          </a:xfrm>
          <a:prstGeom prst="rect">
            <a:avLst/>
          </a:prstGeom>
          <a:noFill/>
          <a:ln/>
        </p:spPr>
        <p:txBody>
          <a:bodyPr wrap="square" lIns="0" tIns="0" rIns="0" bIns="0" rtlCol="0" anchor="t"/>
          <a:lstStyle/>
          <a:p>
            <a:pPr algn="l" indent="0" marL="0">
              <a:lnSpc>
                <a:spcPts val="2400"/>
              </a:lnSpc>
              <a:buNone/>
            </a:pPr>
            <a:r>
              <a:rPr lang="en-US" sz="1950" dirty="0">
                <a:solidFill>
                  <a:srgbClr val="BFBFBF"/>
                </a:solidFill>
                <a:latin typeface="Instrument Sans Medium" pitchFamily="34" charset="0"/>
                <a:ea typeface="Instrument Sans Medium" pitchFamily="34" charset="-122"/>
                <a:cs typeface="Instrument Sans Medium" pitchFamily="34" charset="-120"/>
              </a:rPr>
              <a:t>RBF (Radial Basis Function)</a:t>
            </a:r>
            <a:endParaRPr lang="en-US" sz="1950" dirty="0"/>
          </a:p>
        </p:txBody>
      </p:sp>
      <p:sp>
        <p:nvSpPr>
          <p:cNvPr id="8" name="Text 6"/>
          <p:cNvSpPr/>
          <p:nvPr/>
        </p:nvSpPr>
        <p:spPr>
          <a:xfrm>
            <a:off x="7439144" y="4298275"/>
            <a:ext cx="3074670" cy="1587698"/>
          </a:xfrm>
          <a:prstGeom prst="rect">
            <a:avLst/>
          </a:prstGeom>
          <a:noFill/>
          <a:ln/>
        </p:spPr>
        <p:txBody>
          <a:bodyPr wrap="squar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Most popular for complex boundaries. Parameter: gamma controls influence. Smaller gamma = smoother, larger = more complex.</a:t>
            </a:r>
            <a:endParaRPr lang="en-US" sz="1550" dirty="0"/>
          </a:p>
        </p:txBody>
      </p:sp>
      <p:sp>
        <p:nvSpPr>
          <p:cNvPr id="9" name="Text 7"/>
          <p:cNvSpPr/>
          <p:nvPr/>
        </p:nvSpPr>
        <p:spPr>
          <a:xfrm>
            <a:off x="10761821" y="3558897"/>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BFBFBF"/>
                </a:solidFill>
                <a:latin typeface="Instrument Sans Medium" pitchFamily="34" charset="0"/>
                <a:ea typeface="Instrument Sans Medium" pitchFamily="34" charset="-122"/>
                <a:cs typeface="Instrument Sans Medium" pitchFamily="34" charset="-120"/>
              </a:rPr>
              <a:t>Sigmoid Kernel</a:t>
            </a:r>
            <a:endParaRPr lang="en-US" sz="1950" dirty="0"/>
          </a:p>
        </p:txBody>
      </p:sp>
      <p:sp>
        <p:nvSpPr>
          <p:cNvPr id="10" name="Text 8"/>
          <p:cNvSpPr/>
          <p:nvPr/>
        </p:nvSpPr>
        <p:spPr>
          <a:xfrm>
            <a:off x="10761821" y="3988117"/>
            <a:ext cx="3074789" cy="1270159"/>
          </a:xfrm>
          <a:prstGeom prst="rect">
            <a:avLst/>
          </a:prstGeom>
          <a:noFill/>
          <a:ln/>
        </p:spPr>
        <p:txBody>
          <a:bodyPr wrap="squar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Neural network-like behavior. Parameters: coef0. Similar to neural network activation functions.</a:t>
            </a:r>
            <a:endParaRPr lang="en-US" sz="15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793790" y="1952982"/>
            <a:ext cx="5265063" cy="620078"/>
          </a:xfrm>
          <a:prstGeom prst="rect">
            <a:avLst/>
          </a:prstGeom>
          <a:noFill/>
          <a:ln/>
        </p:spPr>
        <p:txBody>
          <a:bodyPr wrap="none" lIns="0" tIns="0" rIns="0" bIns="0" rtlCol="0" anchor="t"/>
          <a:lstStyle/>
          <a:p>
            <a:pPr algn="l" indent="0" marL="0">
              <a:lnSpc>
                <a:spcPts val="4850"/>
              </a:lnSpc>
              <a:buNone/>
            </a:pPr>
            <a:r>
              <a:rPr lang="en-US" sz="3900" dirty="0">
                <a:solidFill>
                  <a:srgbClr val="FEFEFE"/>
                </a:solidFill>
                <a:latin typeface="Instrument Sans Medium" pitchFamily="34" charset="0"/>
                <a:ea typeface="Instrument Sans Medium" pitchFamily="34" charset="-122"/>
                <a:cs typeface="Instrument Sans Medium" pitchFamily="34" charset="-120"/>
              </a:rPr>
              <a:t>SVM Hyperparameters</a:t>
            </a:r>
            <a:endParaRPr lang="en-US" sz="3900" dirty="0"/>
          </a:p>
        </p:txBody>
      </p:sp>
      <p:sp>
        <p:nvSpPr>
          <p:cNvPr id="3" name="Shape 1"/>
          <p:cNvSpPr/>
          <p:nvPr/>
        </p:nvSpPr>
        <p:spPr>
          <a:xfrm>
            <a:off x="793790" y="2969895"/>
            <a:ext cx="6422231" cy="3306604"/>
          </a:xfrm>
          <a:prstGeom prst="roundRect">
            <a:avLst>
              <a:gd name="adj" fmla="val 900"/>
            </a:avLst>
          </a:prstGeom>
          <a:solidFill>
            <a:srgbClr val="3E3E3E"/>
          </a:solidFill>
          <a:ln/>
        </p:spPr>
      </p:sp>
      <p:sp>
        <p:nvSpPr>
          <p:cNvPr id="4" name="Text 2"/>
          <p:cNvSpPr/>
          <p:nvPr/>
        </p:nvSpPr>
        <p:spPr>
          <a:xfrm>
            <a:off x="992148" y="3168253"/>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BFBFBF"/>
                </a:solidFill>
                <a:latin typeface="Instrument Sans Medium" pitchFamily="34" charset="0"/>
                <a:ea typeface="Instrument Sans Medium" pitchFamily="34" charset="-122"/>
                <a:cs typeface="Instrument Sans Medium" pitchFamily="34" charset="-120"/>
              </a:rPr>
              <a:t>C Parameter</a:t>
            </a:r>
            <a:endParaRPr lang="en-US" sz="1950" dirty="0"/>
          </a:p>
        </p:txBody>
      </p:sp>
      <p:sp>
        <p:nvSpPr>
          <p:cNvPr id="5" name="Text 3"/>
          <p:cNvSpPr/>
          <p:nvPr/>
        </p:nvSpPr>
        <p:spPr>
          <a:xfrm>
            <a:off x="992148" y="3597473"/>
            <a:ext cx="6025515" cy="635079"/>
          </a:xfrm>
          <a:prstGeom prst="rect">
            <a:avLst/>
          </a:prstGeom>
          <a:noFill/>
          <a:ln/>
        </p:spPr>
        <p:txBody>
          <a:bodyPr wrap="squar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Regularization parameter that controls trade-off between margin maximization and misclassification.</a:t>
            </a:r>
            <a:endParaRPr lang="en-US" sz="1550" dirty="0"/>
          </a:p>
        </p:txBody>
      </p:sp>
      <p:sp>
        <p:nvSpPr>
          <p:cNvPr id="6" name="Text 4"/>
          <p:cNvSpPr/>
          <p:nvPr/>
        </p:nvSpPr>
        <p:spPr>
          <a:xfrm>
            <a:off x="992148" y="4351615"/>
            <a:ext cx="6025515" cy="635079"/>
          </a:xfrm>
          <a:prstGeom prst="rect">
            <a:avLst/>
          </a:prstGeom>
          <a:noFill/>
          <a:ln/>
        </p:spPr>
        <p:txBody>
          <a:bodyPr wrap="square" lIns="0" tIns="0" rIns="0" bIns="0" rtlCol="0" anchor="t"/>
          <a:lstStyle/>
          <a:p>
            <a:pPr algn="l" marL="342900" indent="-342900">
              <a:lnSpc>
                <a:spcPts val="2500"/>
              </a:lnSpc>
              <a:buSzPct val="100000"/>
              <a:buChar char="•"/>
            </a:pPr>
            <a:r>
              <a:rPr lang="en-US" sz="1550" b="1" dirty="0">
                <a:solidFill>
                  <a:srgbClr val="BFBFBF"/>
                </a:solidFill>
                <a:latin typeface="Open Sans" pitchFamily="34" charset="0"/>
                <a:ea typeface="Open Sans" pitchFamily="34" charset="-122"/>
                <a:cs typeface="Open Sans" pitchFamily="34" charset="-120"/>
              </a:rPr>
              <a:t>Small C:</a:t>
            </a:r>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 Wider margin, more misclassification tolerance, simpler model</a:t>
            </a:r>
            <a:endParaRPr lang="en-US" sz="1550" dirty="0"/>
          </a:p>
        </p:txBody>
      </p:sp>
      <p:sp>
        <p:nvSpPr>
          <p:cNvPr id="7" name="Text 5"/>
          <p:cNvSpPr/>
          <p:nvPr/>
        </p:nvSpPr>
        <p:spPr>
          <a:xfrm>
            <a:off x="992148" y="5056108"/>
            <a:ext cx="6025515" cy="635079"/>
          </a:xfrm>
          <a:prstGeom prst="rect">
            <a:avLst/>
          </a:prstGeom>
          <a:noFill/>
          <a:ln/>
        </p:spPr>
        <p:txBody>
          <a:bodyPr wrap="square" lIns="0" tIns="0" rIns="0" bIns="0" rtlCol="0" anchor="t"/>
          <a:lstStyle/>
          <a:p>
            <a:pPr algn="l" marL="342900" indent="-342900">
              <a:lnSpc>
                <a:spcPts val="2500"/>
              </a:lnSpc>
              <a:buSzPct val="100000"/>
              <a:buChar char="•"/>
            </a:pPr>
            <a:r>
              <a:rPr lang="en-US" sz="1550" b="1" dirty="0">
                <a:solidFill>
                  <a:srgbClr val="BFBFBF"/>
                </a:solidFill>
                <a:latin typeface="Open Sans" pitchFamily="34" charset="0"/>
                <a:ea typeface="Open Sans" pitchFamily="34" charset="-122"/>
                <a:cs typeface="Open Sans" pitchFamily="34" charset="-120"/>
              </a:rPr>
              <a:t>Large C:</a:t>
            </a:r>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 Narrower margin, less misclassification tolerance, complex model</a:t>
            </a:r>
            <a:endParaRPr lang="en-US" sz="1550" dirty="0"/>
          </a:p>
        </p:txBody>
      </p:sp>
      <p:sp>
        <p:nvSpPr>
          <p:cNvPr id="8" name="Text 6"/>
          <p:cNvSpPr/>
          <p:nvPr/>
        </p:nvSpPr>
        <p:spPr>
          <a:xfrm>
            <a:off x="992148" y="5760601"/>
            <a:ext cx="6025515" cy="317540"/>
          </a:xfrm>
          <a:prstGeom prst="rect">
            <a:avLst/>
          </a:prstGeom>
          <a:noFill/>
          <a:ln/>
        </p:spPr>
        <p:txBody>
          <a:bodyPr wrap="none" lIns="0" tIns="0" rIns="0" bIns="0" rtlCol="0" anchor="t"/>
          <a:lstStyle/>
          <a:p>
            <a:pPr algn="l" marL="342900" indent="-342900">
              <a:lnSpc>
                <a:spcPts val="2500"/>
              </a:lnSpc>
              <a:buSzPct val="100000"/>
              <a:buChar char="•"/>
            </a:pPr>
            <a:r>
              <a:rPr lang="en-US" sz="1550" dirty="0">
                <a:solidFill>
                  <a:srgbClr val="BFBFBF"/>
                </a:solidFill>
                <a:latin typeface="Open Sans" pitchFamily="34" charset="0"/>
                <a:ea typeface="Open Sans" pitchFamily="34" charset="-122"/>
                <a:cs typeface="Open Sans" pitchFamily="34" charset="-120"/>
              </a:rPr>
              <a:t>Default: C = 1.0</a:t>
            </a:r>
            <a:endParaRPr lang="en-US" sz="1550" dirty="0"/>
          </a:p>
        </p:txBody>
      </p:sp>
      <p:sp>
        <p:nvSpPr>
          <p:cNvPr id="9" name="Shape 7"/>
          <p:cNvSpPr/>
          <p:nvPr/>
        </p:nvSpPr>
        <p:spPr>
          <a:xfrm>
            <a:off x="7414379" y="2969895"/>
            <a:ext cx="6422231" cy="3306604"/>
          </a:xfrm>
          <a:prstGeom prst="roundRect">
            <a:avLst>
              <a:gd name="adj" fmla="val 900"/>
            </a:avLst>
          </a:prstGeom>
          <a:solidFill>
            <a:srgbClr val="3E3E3E"/>
          </a:solidFill>
          <a:ln/>
        </p:spPr>
      </p:sp>
      <p:sp>
        <p:nvSpPr>
          <p:cNvPr id="10" name="Text 8"/>
          <p:cNvSpPr/>
          <p:nvPr/>
        </p:nvSpPr>
        <p:spPr>
          <a:xfrm>
            <a:off x="7612737" y="3168253"/>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BFBFBF"/>
                </a:solidFill>
                <a:latin typeface="Instrument Sans Medium" pitchFamily="34" charset="0"/>
                <a:ea typeface="Instrument Sans Medium" pitchFamily="34" charset="-122"/>
                <a:cs typeface="Instrument Sans Medium" pitchFamily="34" charset="-120"/>
              </a:rPr>
              <a:t>Gamma Parameter</a:t>
            </a:r>
            <a:endParaRPr lang="en-US" sz="1950" dirty="0"/>
          </a:p>
        </p:txBody>
      </p:sp>
      <p:sp>
        <p:nvSpPr>
          <p:cNvPr id="11" name="Text 9"/>
          <p:cNvSpPr/>
          <p:nvPr/>
        </p:nvSpPr>
        <p:spPr>
          <a:xfrm>
            <a:off x="7612737" y="3597473"/>
            <a:ext cx="6025515" cy="635079"/>
          </a:xfrm>
          <a:prstGeom prst="rect">
            <a:avLst/>
          </a:prstGeom>
          <a:noFill/>
          <a:ln/>
        </p:spPr>
        <p:txBody>
          <a:bodyPr wrap="squar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Kernel coefficient for RBF, polynomial, and sigmoid kernels. Defines influence of single training example.</a:t>
            </a:r>
            <a:endParaRPr lang="en-US" sz="1550" dirty="0"/>
          </a:p>
        </p:txBody>
      </p:sp>
      <p:sp>
        <p:nvSpPr>
          <p:cNvPr id="12" name="Text 10"/>
          <p:cNvSpPr/>
          <p:nvPr/>
        </p:nvSpPr>
        <p:spPr>
          <a:xfrm>
            <a:off x="7612737" y="4351615"/>
            <a:ext cx="6025515" cy="317540"/>
          </a:xfrm>
          <a:prstGeom prst="rect">
            <a:avLst/>
          </a:prstGeom>
          <a:noFill/>
          <a:ln/>
        </p:spPr>
        <p:txBody>
          <a:bodyPr wrap="none" lIns="0" tIns="0" rIns="0" bIns="0" rtlCol="0" anchor="t"/>
          <a:lstStyle/>
          <a:p>
            <a:pPr algn="l" marL="342900" indent="-342900">
              <a:lnSpc>
                <a:spcPts val="2500"/>
              </a:lnSpc>
              <a:buSzPct val="100000"/>
              <a:buChar char="•"/>
            </a:pPr>
            <a:r>
              <a:rPr lang="en-US" sz="1550" b="1" dirty="0">
                <a:solidFill>
                  <a:srgbClr val="BFBFBF"/>
                </a:solidFill>
                <a:latin typeface="Open Sans" pitchFamily="34" charset="0"/>
                <a:ea typeface="Open Sans" pitchFamily="34" charset="-122"/>
                <a:cs typeface="Open Sans" pitchFamily="34" charset="-120"/>
              </a:rPr>
              <a:t>Small gamma:</a:t>
            </a:r>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 Far reach, smoother decision boundary</a:t>
            </a:r>
            <a:endParaRPr lang="en-US" sz="1550" dirty="0"/>
          </a:p>
        </p:txBody>
      </p:sp>
      <p:sp>
        <p:nvSpPr>
          <p:cNvPr id="13" name="Text 11"/>
          <p:cNvSpPr/>
          <p:nvPr/>
        </p:nvSpPr>
        <p:spPr>
          <a:xfrm>
            <a:off x="7612737" y="4738568"/>
            <a:ext cx="6025515" cy="317540"/>
          </a:xfrm>
          <a:prstGeom prst="rect">
            <a:avLst/>
          </a:prstGeom>
          <a:noFill/>
          <a:ln/>
        </p:spPr>
        <p:txBody>
          <a:bodyPr wrap="none" lIns="0" tIns="0" rIns="0" bIns="0" rtlCol="0" anchor="t"/>
          <a:lstStyle/>
          <a:p>
            <a:pPr algn="l" marL="342900" indent="-342900">
              <a:lnSpc>
                <a:spcPts val="2500"/>
              </a:lnSpc>
              <a:buSzPct val="100000"/>
              <a:buChar char="•"/>
            </a:pPr>
            <a:r>
              <a:rPr lang="en-US" sz="1550" b="1" dirty="0">
                <a:solidFill>
                  <a:srgbClr val="BFBFBF"/>
                </a:solidFill>
                <a:latin typeface="Open Sans" pitchFamily="34" charset="0"/>
                <a:ea typeface="Open Sans" pitchFamily="34" charset="-122"/>
                <a:cs typeface="Open Sans" pitchFamily="34" charset="-120"/>
              </a:rPr>
              <a:t>Large gamma:</a:t>
            </a:r>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 Close reach, more complex boundary</a:t>
            </a:r>
            <a:endParaRPr lang="en-US" sz="1550" dirty="0"/>
          </a:p>
        </p:txBody>
      </p:sp>
      <p:sp>
        <p:nvSpPr>
          <p:cNvPr id="14" name="Text 12"/>
          <p:cNvSpPr/>
          <p:nvPr/>
        </p:nvSpPr>
        <p:spPr>
          <a:xfrm>
            <a:off x="7612737" y="5125522"/>
            <a:ext cx="6025515" cy="317540"/>
          </a:xfrm>
          <a:prstGeom prst="rect">
            <a:avLst/>
          </a:prstGeom>
          <a:noFill/>
          <a:ln/>
        </p:spPr>
        <p:txBody>
          <a:bodyPr wrap="none" lIns="0" tIns="0" rIns="0" bIns="0" rtlCol="0" anchor="t"/>
          <a:lstStyle/>
          <a:p>
            <a:pPr algn="l" marL="342900" indent="-342900">
              <a:lnSpc>
                <a:spcPts val="2500"/>
              </a:lnSpc>
              <a:buSzPct val="100000"/>
              <a:buChar char="•"/>
            </a:pPr>
            <a:r>
              <a:rPr lang="en-US" sz="1550" dirty="0">
                <a:solidFill>
                  <a:srgbClr val="BFBFBF"/>
                </a:solidFill>
                <a:latin typeface="Open Sans" pitchFamily="34" charset="0"/>
                <a:ea typeface="Open Sans" pitchFamily="34" charset="-122"/>
                <a:cs typeface="Open Sans" pitchFamily="34" charset="-120"/>
              </a:rPr>
              <a:t>Options: 'scale' (default) or 'auto'</a:t>
            </a:r>
            <a:endParaRPr lang="en-US" sz="15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144000" y="0"/>
            <a:ext cx="5486400" cy="8229600"/>
          </a:xfrm>
          <a:prstGeom prst="rect">
            <a:avLst/>
          </a:prstGeom>
        </p:spPr>
      </p:pic>
      <p:sp>
        <p:nvSpPr>
          <p:cNvPr id="3" name="Text 0"/>
          <p:cNvSpPr/>
          <p:nvPr/>
        </p:nvSpPr>
        <p:spPr>
          <a:xfrm>
            <a:off x="793790" y="2432923"/>
            <a:ext cx="4961811" cy="620078"/>
          </a:xfrm>
          <a:prstGeom prst="rect">
            <a:avLst/>
          </a:prstGeom>
          <a:noFill/>
          <a:ln/>
        </p:spPr>
        <p:txBody>
          <a:bodyPr wrap="none" lIns="0" tIns="0" rIns="0" bIns="0" rtlCol="0" anchor="t"/>
          <a:lstStyle/>
          <a:p>
            <a:pPr algn="l" indent="0" marL="0">
              <a:lnSpc>
                <a:spcPts val="4850"/>
              </a:lnSpc>
              <a:buNone/>
            </a:pPr>
            <a:r>
              <a:rPr lang="en-US" sz="3900" dirty="0">
                <a:solidFill>
                  <a:srgbClr val="FEFEFE"/>
                </a:solidFill>
                <a:latin typeface="Instrument Sans Medium" pitchFamily="34" charset="0"/>
                <a:ea typeface="Instrument Sans Medium" pitchFamily="34" charset="-122"/>
                <a:cs typeface="Instrument Sans Medium" pitchFamily="34" charset="-120"/>
              </a:rPr>
              <a:t>Linear Regression</a:t>
            </a:r>
            <a:endParaRPr lang="en-US" sz="3900" dirty="0"/>
          </a:p>
        </p:txBody>
      </p:sp>
      <p:sp>
        <p:nvSpPr>
          <p:cNvPr id="4" name="Text 1"/>
          <p:cNvSpPr/>
          <p:nvPr/>
        </p:nvSpPr>
        <p:spPr>
          <a:xfrm>
            <a:off x="793790" y="3350657"/>
            <a:ext cx="7556421" cy="952619"/>
          </a:xfrm>
          <a:prstGeom prst="rect">
            <a:avLst/>
          </a:prstGeom>
          <a:noFill/>
          <a:ln/>
        </p:spPr>
        <p:txBody>
          <a:bodyPr wrap="squar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Linear regression models the relationship between dependent and independent variables by fitting a linear equation to observed data. It's the foundation of predictive modeling for continuous outcomes.</a:t>
            </a:r>
            <a:endParaRPr lang="en-US" sz="1550" dirty="0"/>
          </a:p>
        </p:txBody>
      </p:sp>
      <p:sp>
        <p:nvSpPr>
          <p:cNvPr id="5" name="Text 2"/>
          <p:cNvSpPr/>
          <p:nvPr/>
        </p:nvSpPr>
        <p:spPr>
          <a:xfrm>
            <a:off x="793790" y="4526518"/>
            <a:ext cx="7556421" cy="1270159"/>
          </a:xfrm>
          <a:prstGeom prst="rect">
            <a:avLst/>
          </a:prstGeom>
          <a:noFill/>
          <a:ln/>
        </p:spPr>
        <p:txBody>
          <a:bodyPr wrap="squar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The algorithm finds the best-fitting straight line through data points by minimizing the sum of squared differences between predicted and actual values. Simple linear regression uses one independent variable, while multiple linear regression uses several.</a:t>
            </a:r>
            <a:endParaRPr lang="en-US" sz="15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24708" y="360759"/>
            <a:ext cx="4966335" cy="409932"/>
          </a:xfrm>
          <a:prstGeom prst="rect">
            <a:avLst/>
          </a:prstGeom>
          <a:noFill/>
          <a:ln/>
        </p:spPr>
        <p:txBody>
          <a:bodyPr wrap="none" lIns="0" tIns="0" rIns="0" bIns="0" rtlCol="0" anchor="t"/>
          <a:lstStyle/>
          <a:p>
            <a:pPr algn="l" indent="0" marL="0">
              <a:lnSpc>
                <a:spcPts val="3200"/>
              </a:lnSpc>
              <a:buNone/>
            </a:pPr>
            <a:r>
              <a:rPr lang="en-US" sz="2550" dirty="0">
                <a:solidFill>
                  <a:srgbClr val="FEFEFE"/>
                </a:solidFill>
                <a:latin typeface="Instrument Sans Medium" pitchFamily="34" charset="0"/>
                <a:ea typeface="Instrument Sans Medium" pitchFamily="34" charset="-122"/>
                <a:cs typeface="Instrument Sans Medium" pitchFamily="34" charset="-120"/>
              </a:rPr>
              <a:t>Linear Regression Fundamentals</a:t>
            </a:r>
            <a:endParaRPr lang="en-US" sz="2550" dirty="0"/>
          </a:p>
        </p:txBody>
      </p:sp>
      <p:sp>
        <p:nvSpPr>
          <p:cNvPr id="3" name="Text 1"/>
          <p:cNvSpPr/>
          <p:nvPr/>
        </p:nvSpPr>
        <p:spPr>
          <a:xfrm>
            <a:off x="524708" y="1098471"/>
            <a:ext cx="2303502" cy="245983"/>
          </a:xfrm>
          <a:prstGeom prst="rect">
            <a:avLst/>
          </a:prstGeom>
          <a:noFill/>
          <a:ln/>
        </p:spPr>
        <p:txBody>
          <a:bodyPr wrap="none" lIns="0" tIns="0" rIns="0" bIns="0" rtlCol="0" anchor="t"/>
          <a:lstStyle/>
          <a:p>
            <a:pPr algn="l" indent="0" marL="0">
              <a:lnSpc>
                <a:spcPts val="1900"/>
              </a:lnSpc>
              <a:buNone/>
            </a:pPr>
            <a:r>
              <a:rPr lang="en-US" sz="1500" dirty="0">
                <a:solidFill>
                  <a:srgbClr val="FEFEFE"/>
                </a:solidFill>
                <a:latin typeface="Instrument Sans Medium" pitchFamily="34" charset="0"/>
                <a:ea typeface="Instrument Sans Medium" pitchFamily="34" charset="-122"/>
                <a:cs typeface="Instrument Sans Medium" pitchFamily="34" charset="-120"/>
              </a:rPr>
              <a:t>Simple Linear Regression</a:t>
            </a:r>
            <a:endParaRPr lang="en-US" sz="1500" dirty="0"/>
          </a:p>
        </p:txBody>
      </p:sp>
      <p:sp>
        <p:nvSpPr>
          <p:cNvPr id="4" name="Text 2"/>
          <p:cNvSpPr/>
          <p:nvPr/>
        </p:nvSpPr>
        <p:spPr>
          <a:xfrm>
            <a:off x="524708" y="1475542"/>
            <a:ext cx="6630472" cy="209907"/>
          </a:xfrm>
          <a:prstGeom prst="rect">
            <a:avLst/>
          </a:prstGeom>
          <a:noFill/>
          <a:ln/>
        </p:spPr>
        <p:txBody>
          <a:bodyPr wrap="none" lIns="0" tIns="0" rIns="0" bIns="0" rtlCol="0" anchor="t"/>
          <a:lstStyle/>
          <a:p>
            <a:pPr algn="l" indent="0" marL="0">
              <a:lnSpc>
                <a:spcPts val="1650"/>
              </a:lnSpc>
              <a:buNone/>
            </a:pPr>
            <a:r>
              <a:rPr lang="en-US" sz="1000" b="1" dirty="0">
                <a:solidFill>
                  <a:srgbClr val="BFBFBF"/>
                </a:solidFill>
                <a:latin typeface="Open Sans" pitchFamily="34" charset="0"/>
                <a:ea typeface="Open Sans" pitchFamily="34" charset="-122"/>
                <a:cs typeface="Open Sans" pitchFamily="34" charset="-120"/>
              </a:rPr>
              <a:t>Model:</a:t>
            </a:r>
            <a:pPr algn="l" indent="0" marL="0">
              <a:lnSpc>
                <a:spcPts val="1650"/>
              </a:lnSpc>
              <a:buNone/>
            </a:pPr>
            <a:r>
              <a:rPr lang="en-US" sz="1000" dirty="0">
                <a:solidFill>
                  <a:srgbClr val="BFBFBF"/>
                </a:solidFill>
                <a:latin typeface="Open Sans" pitchFamily="34" charset="0"/>
                <a:ea typeface="Open Sans" pitchFamily="34" charset="-122"/>
                <a:cs typeface="Open Sans" pitchFamily="34" charset="-120"/>
              </a:rPr>
              <a:t> y = mx + c</a:t>
            </a:r>
            <a:endParaRPr lang="en-US" sz="1000" dirty="0"/>
          </a:p>
        </p:txBody>
      </p:sp>
      <p:sp>
        <p:nvSpPr>
          <p:cNvPr id="5" name="Text 3"/>
          <p:cNvSpPr/>
          <p:nvPr/>
        </p:nvSpPr>
        <p:spPr>
          <a:xfrm>
            <a:off x="524708" y="1803440"/>
            <a:ext cx="6630472" cy="209907"/>
          </a:xfrm>
          <a:prstGeom prst="rect">
            <a:avLst/>
          </a:prstGeom>
          <a:noFill/>
          <a:ln/>
        </p:spPr>
        <p:txBody>
          <a:bodyPr wrap="none" lIns="0" tIns="0" rIns="0" bIns="0" rtlCol="0" anchor="t"/>
          <a:lstStyle/>
          <a:p>
            <a:pPr algn="l" marL="342900" indent="-342900">
              <a:lnSpc>
                <a:spcPts val="1650"/>
              </a:lnSpc>
              <a:buSzPct val="100000"/>
              <a:buChar char="•"/>
            </a:pPr>
            <a:r>
              <a:rPr lang="en-US" sz="1000" dirty="0">
                <a:solidFill>
                  <a:srgbClr val="BFBFBF"/>
                </a:solidFill>
                <a:latin typeface="Open Sans" pitchFamily="34" charset="0"/>
                <a:ea typeface="Open Sans" pitchFamily="34" charset="-122"/>
                <a:cs typeface="Open Sans" pitchFamily="34" charset="-120"/>
              </a:rPr>
              <a:t>y: dependent variable (target)</a:t>
            </a:r>
            <a:endParaRPr lang="en-US" sz="1000" dirty="0"/>
          </a:p>
        </p:txBody>
      </p:sp>
      <p:sp>
        <p:nvSpPr>
          <p:cNvPr id="6" name="Text 4"/>
          <p:cNvSpPr/>
          <p:nvPr/>
        </p:nvSpPr>
        <p:spPr>
          <a:xfrm>
            <a:off x="524708" y="2059186"/>
            <a:ext cx="6630472" cy="209907"/>
          </a:xfrm>
          <a:prstGeom prst="rect">
            <a:avLst/>
          </a:prstGeom>
          <a:noFill/>
          <a:ln/>
        </p:spPr>
        <p:txBody>
          <a:bodyPr wrap="none" lIns="0" tIns="0" rIns="0" bIns="0" rtlCol="0" anchor="t"/>
          <a:lstStyle/>
          <a:p>
            <a:pPr algn="l" marL="342900" indent="-342900">
              <a:lnSpc>
                <a:spcPts val="1650"/>
              </a:lnSpc>
              <a:buSzPct val="100000"/>
              <a:buChar char="•"/>
            </a:pPr>
            <a:r>
              <a:rPr lang="en-US" sz="1000" dirty="0">
                <a:solidFill>
                  <a:srgbClr val="BFBFBF"/>
                </a:solidFill>
                <a:latin typeface="Open Sans" pitchFamily="34" charset="0"/>
                <a:ea typeface="Open Sans" pitchFamily="34" charset="-122"/>
                <a:cs typeface="Open Sans" pitchFamily="34" charset="-120"/>
              </a:rPr>
              <a:t>x: independent variable (feature)</a:t>
            </a:r>
            <a:endParaRPr lang="en-US" sz="1000" dirty="0"/>
          </a:p>
        </p:txBody>
      </p:sp>
      <p:sp>
        <p:nvSpPr>
          <p:cNvPr id="7" name="Text 5"/>
          <p:cNvSpPr/>
          <p:nvPr/>
        </p:nvSpPr>
        <p:spPr>
          <a:xfrm>
            <a:off x="524708" y="2314932"/>
            <a:ext cx="6630472" cy="209907"/>
          </a:xfrm>
          <a:prstGeom prst="rect">
            <a:avLst/>
          </a:prstGeom>
          <a:noFill/>
          <a:ln/>
        </p:spPr>
        <p:txBody>
          <a:bodyPr wrap="none" lIns="0" tIns="0" rIns="0" bIns="0" rtlCol="0" anchor="t"/>
          <a:lstStyle/>
          <a:p>
            <a:pPr algn="l" marL="342900" indent="-342900">
              <a:lnSpc>
                <a:spcPts val="1650"/>
              </a:lnSpc>
              <a:buSzPct val="100000"/>
              <a:buChar char="•"/>
            </a:pPr>
            <a:r>
              <a:rPr lang="en-US" sz="1000" dirty="0">
                <a:solidFill>
                  <a:srgbClr val="BFBFBF"/>
                </a:solidFill>
                <a:latin typeface="Open Sans" pitchFamily="34" charset="0"/>
                <a:ea typeface="Open Sans" pitchFamily="34" charset="-122"/>
                <a:cs typeface="Open Sans" pitchFamily="34" charset="-120"/>
              </a:rPr>
              <a:t>m: slope/coefficient</a:t>
            </a:r>
            <a:endParaRPr lang="en-US" sz="1000" dirty="0"/>
          </a:p>
        </p:txBody>
      </p:sp>
      <p:sp>
        <p:nvSpPr>
          <p:cNvPr id="8" name="Text 6"/>
          <p:cNvSpPr/>
          <p:nvPr/>
        </p:nvSpPr>
        <p:spPr>
          <a:xfrm>
            <a:off x="524708" y="2570678"/>
            <a:ext cx="6630472" cy="209907"/>
          </a:xfrm>
          <a:prstGeom prst="rect">
            <a:avLst/>
          </a:prstGeom>
          <a:noFill/>
          <a:ln/>
        </p:spPr>
        <p:txBody>
          <a:bodyPr wrap="none" lIns="0" tIns="0" rIns="0" bIns="0" rtlCol="0" anchor="t"/>
          <a:lstStyle/>
          <a:p>
            <a:pPr algn="l" marL="342900" indent="-342900">
              <a:lnSpc>
                <a:spcPts val="1650"/>
              </a:lnSpc>
              <a:buSzPct val="100000"/>
              <a:buChar char="•"/>
            </a:pPr>
            <a:r>
              <a:rPr lang="en-US" sz="1000" dirty="0">
                <a:solidFill>
                  <a:srgbClr val="BFBFBF"/>
                </a:solidFill>
                <a:latin typeface="Open Sans" pitchFamily="34" charset="0"/>
                <a:ea typeface="Open Sans" pitchFamily="34" charset="-122"/>
                <a:cs typeface="Open Sans" pitchFamily="34" charset="-120"/>
              </a:rPr>
              <a:t>c: intercept</a:t>
            </a:r>
            <a:endParaRPr lang="en-US" sz="1000" dirty="0"/>
          </a:p>
        </p:txBody>
      </p:sp>
      <p:sp>
        <p:nvSpPr>
          <p:cNvPr id="9" name="Text 7"/>
          <p:cNvSpPr/>
          <p:nvPr/>
        </p:nvSpPr>
        <p:spPr>
          <a:xfrm>
            <a:off x="524708" y="2911673"/>
            <a:ext cx="2418159" cy="245983"/>
          </a:xfrm>
          <a:prstGeom prst="rect">
            <a:avLst/>
          </a:prstGeom>
          <a:noFill/>
          <a:ln/>
        </p:spPr>
        <p:txBody>
          <a:bodyPr wrap="none" lIns="0" tIns="0" rIns="0" bIns="0" rtlCol="0" anchor="t"/>
          <a:lstStyle/>
          <a:p>
            <a:pPr algn="l" indent="0" marL="0">
              <a:lnSpc>
                <a:spcPts val="1900"/>
              </a:lnSpc>
              <a:buNone/>
            </a:pPr>
            <a:r>
              <a:rPr lang="en-US" sz="1500" dirty="0">
                <a:solidFill>
                  <a:srgbClr val="FEFEFE"/>
                </a:solidFill>
                <a:latin typeface="Instrument Sans Medium" pitchFamily="34" charset="0"/>
                <a:ea typeface="Instrument Sans Medium" pitchFamily="34" charset="-122"/>
                <a:cs typeface="Instrument Sans Medium" pitchFamily="34" charset="-120"/>
              </a:rPr>
              <a:t>Multiple Linear Regression</a:t>
            </a:r>
            <a:endParaRPr lang="en-US" sz="1500" dirty="0"/>
          </a:p>
        </p:txBody>
      </p:sp>
      <p:sp>
        <p:nvSpPr>
          <p:cNvPr id="10" name="Text 8"/>
          <p:cNvSpPr/>
          <p:nvPr/>
        </p:nvSpPr>
        <p:spPr>
          <a:xfrm>
            <a:off x="524708" y="3288744"/>
            <a:ext cx="6630472" cy="209907"/>
          </a:xfrm>
          <a:prstGeom prst="rect">
            <a:avLst/>
          </a:prstGeom>
          <a:noFill/>
          <a:ln/>
        </p:spPr>
        <p:txBody>
          <a:bodyPr wrap="none" lIns="0" tIns="0" rIns="0" bIns="0" rtlCol="0" anchor="t"/>
          <a:lstStyle/>
          <a:p>
            <a:pPr algn="l" indent="0" marL="0">
              <a:lnSpc>
                <a:spcPts val="1650"/>
              </a:lnSpc>
              <a:buNone/>
            </a:pPr>
            <a:r>
              <a:rPr lang="en-US" sz="1000" b="1" dirty="0">
                <a:solidFill>
                  <a:srgbClr val="BFBFBF"/>
                </a:solidFill>
                <a:latin typeface="Open Sans" pitchFamily="34" charset="0"/>
                <a:ea typeface="Open Sans" pitchFamily="34" charset="-122"/>
                <a:cs typeface="Open Sans" pitchFamily="34" charset="-120"/>
              </a:rPr>
              <a:t>Model:</a:t>
            </a:r>
            <a:pPr algn="l" indent="0" marL="0">
              <a:lnSpc>
                <a:spcPts val="1650"/>
              </a:lnSpc>
              <a:buNone/>
            </a:pPr>
            <a:r>
              <a:rPr lang="en-US" sz="1000" dirty="0">
                <a:solidFill>
                  <a:srgbClr val="BFBFBF"/>
                </a:solidFill>
                <a:latin typeface="Open Sans" pitchFamily="34" charset="0"/>
                <a:ea typeface="Open Sans" pitchFamily="34" charset="-122"/>
                <a:cs typeface="Open Sans" pitchFamily="34" charset="-120"/>
              </a:rPr>
              <a:t> y = b₀ + b₁x₁ + b₂x₂ + ... + bₙxₙ + ε</a:t>
            </a:r>
            <a:endParaRPr lang="en-US" sz="1000" dirty="0"/>
          </a:p>
        </p:txBody>
      </p:sp>
      <p:sp>
        <p:nvSpPr>
          <p:cNvPr id="11" name="Text 9"/>
          <p:cNvSpPr/>
          <p:nvPr/>
        </p:nvSpPr>
        <p:spPr>
          <a:xfrm>
            <a:off x="524708" y="3616643"/>
            <a:ext cx="6630472" cy="209907"/>
          </a:xfrm>
          <a:prstGeom prst="rect">
            <a:avLst/>
          </a:prstGeom>
          <a:noFill/>
          <a:ln/>
        </p:spPr>
        <p:txBody>
          <a:bodyPr wrap="none" lIns="0" tIns="0" rIns="0" bIns="0" rtlCol="0" anchor="t"/>
          <a:lstStyle/>
          <a:p>
            <a:pPr algn="l" indent="0" marL="0">
              <a:lnSpc>
                <a:spcPts val="1650"/>
              </a:lnSpc>
              <a:buNone/>
            </a:pPr>
            <a:r>
              <a:rPr lang="en-US" sz="1000" dirty="0">
                <a:solidFill>
                  <a:srgbClr val="BFBFBF"/>
                </a:solidFill>
                <a:latin typeface="Open Sans" pitchFamily="34" charset="0"/>
                <a:ea typeface="Open Sans" pitchFamily="34" charset="-122"/>
                <a:cs typeface="Open Sans" pitchFamily="34" charset="-120"/>
              </a:rPr>
              <a:t>Matrix form: y = Xβ + ε</a:t>
            </a:r>
            <a:endParaRPr lang="en-US" sz="1000" dirty="0"/>
          </a:p>
        </p:txBody>
      </p:sp>
      <p:sp>
        <p:nvSpPr>
          <p:cNvPr id="12" name="Text 10"/>
          <p:cNvSpPr/>
          <p:nvPr/>
        </p:nvSpPr>
        <p:spPr>
          <a:xfrm>
            <a:off x="7482840" y="1098471"/>
            <a:ext cx="1967865" cy="245983"/>
          </a:xfrm>
          <a:prstGeom prst="rect">
            <a:avLst/>
          </a:prstGeom>
          <a:noFill/>
          <a:ln/>
        </p:spPr>
        <p:txBody>
          <a:bodyPr wrap="none" lIns="0" tIns="0" rIns="0" bIns="0" rtlCol="0" anchor="t"/>
          <a:lstStyle/>
          <a:p>
            <a:pPr algn="l" indent="0" marL="0">
              <a:lnSpc>
                <a:spcPts val="1900"/>
              </a:lnSpc>
              <a:buNone/>
            </a:pPr>
            <a:r>
              <a:rPr lang="en-US" sz="1500" dirty="0">
                <a:solidFill>
                  <a:srgbClr val="FEFEFE"/>
                </a:solidFill>
                <a:latin typeface="Instrument Sans Medium" pitchFamily="34" charset="0"/>
                <a:ea typeface="Instrument Sans Medium" pitchFamily="34" charset="-122"/>
                <a:cs typeface="Instrument Sans Medium" pitchFamily="34" charset="-120"/>
              </a:rPr>
              <a:t>Key Assumptions</a:t>
            </a:r>
            <a:endParaRPr lang="en-US" sz="1500" dirty="0"/>
          </a:p>
        </p:txBody>
      </p:sp>
      <p:sp>
        <p:nvSpPr>
          <p:cNvPr id="13" name="Text 11"/>
          <p:cNvSpPr/>
          <p:nvPr/>
        </p:nvSpPr>
        <p:spPr>
          <a:xfrm>
            <a:off x="7482840" y="1475542"/>
            <a:ext cx="6630472" cy="209907"/>
          </a:xfrm>
          <a:prstGeom prst="rect">
            <a:avLst/>
          </a:prstGeom>
          <a:noFill/>
          <a:ln/>
        </p:spPr>
        <p:txBody>
          <a:bodyPr wrap="none" lIns="0" tIns="0" rIns="0" bIns="0" rtlCol="0" anchor="t"/>
          <a:lstStyle/>
          <a:p>
            <a:pPr algn="l" marL="342900" indent="-342900">
              <a:lnSpc>
                <a:spcPts val="1650"/>
              </a:lnSpc>
              <a:buSzPct val="100000"/>
              <a:buFont typeface="+mj-lt"/>
              <a:buAutoNum type="arabicPeriod" startAt="1"/>
            </a:pPr>
            <a:r>
              <a:rPr lang="en-US" sz="1000" b="1" dirty="0">
                <a:solidFill>
                  <a:srgbClr val="BFBFBF"/>
                </a:solidFill>
                <a:latin typeface="Open Sans" pitchFamily="34" charset="0"/>
                <a:ea typeface="Open Sans" pitchFamily="34" charset="-122"/>
                <a:cs typeface="Open Sans" pitchFamily="34" charset="-120"/>
              </a:rPr>
              <a:t>Linearity:</a:t>
            </a:r>
            <a:pPr algn="l" indent="0" marL="0">
              <a:lnSpc>
                <a:spcPts val="1650"/>
              </a:lnSpc>
              <a:buNone/>
            </a:pPr>
            <a:r>
              <a:rPr lang="en-US" sz="1000" dirty="0">
                <a:solidFill>
                  <a:srgbClr val="BFBFBF"/>
                </a:solidFill>
                <a:latin typeface="Open Sans" pitchFamily="34" charset="0"/>
                <a:ea typeface="Open Sans" pitchFamily="34" charset="-122"/>
                <a:cs typeface="Open Sans" pitchFamily="34" charset="-120"/>
              </a:rPr>
              <a:t> Linear relationship between variables</a:t>
            </a:r>
            <a:endParaRPr lang="en-US" sz="1000" dirty="0"/>
          </a:p>
        </p:txBody>
      </p:sp>
      <p:sp>
        <p:nvSpPr>
          <p:cNvPr id="14" name="Text 12"/>
          <p:cNvSpPr/>
          <p:nvPr/>
        </p:nvSpPr>
        <p:spPr>
          <a:xfrm>
            <a:off x="7482840" y="1731288"/>
            <a:ext cx="6630472" cy="209907"/>
          </a:xfrm>
          <a:prstGeom prst="rect">
            <a:avLst/>
          </a:prstGeom>
          <a:noFill/>
          <a:ln/>
        </p:spPr>
        <p:txBody>
          <a:bodyPr wrap="none" lIns="0" tIns="0" rIns="0" bIns="0" rtlCol="0" anchor="t"/>
          <a:lstStyle/>
          <a:p>
            <a:pPr algn="l" marL="342900" indent="-342900">
              <a:lnSpc>
                <a:spcPts val="1650"/>
              </a:lnSpc>
              <a:buSzPct val="100000"/>
              <a:buFont typeface="+mj-lt"/>
              <a:buAutoNum type="arabicPeriod" startAt="2"/>
            </a:pPr>
            <a:r>
              <a:rPr lang="en-US" sz="1000" b="1" dirty="0">
                <a:solidFill>
                  <a:srgbClr val="BFBFBF"/>
                </a:solidFill>
                <a:latin typeface="Open Sans" pitchFamily="34" charset="0"/>
                <a:ea typeface="Open Sans" pitchFamily="34" charset="-122"/>
                <a:cs typeface="Open Sans" pitchFamily="34" charset="-120"/>
              </a:rPr>
              <a:t>Independence:</a:t>
            </a:r>
            <a:pPr algn="l" indent="0" marL="0">
              <a:lnSpc>
                <a:spcPts val="1650"/>
              </a:lnSpc>
              <a:buNone/>
            </a:pPr>
            <a:r>
              <a:rPr lang="en-US" sz="1000" dirty="0">
                <a:solidFill>
                  <a:srgbClr val="BFBFBF"/>
                </a:solidFill>
                <a:latin typeface="Open Sans" pitchFamily="34" charset="0"/>
                <a:ea typeface="Open Sans" pitchFamily="34" charset="-122"/>
                <a:cs typeface="Open Sans" pitchFamily="34" charset="-120"/>
              </a:rPr>
              <a:t> Observations are independent</a:t>
            </a:r>
            <a:endParaRPr lang="en-US" sz="1000" dirty="0"/>
          </a:p>
        </p:txBody>
      </p:sp>
      <p:sp>
        <p:nvSpPr>
          <p:cNvPr id="15" name="Text 13"/>
          <p:cNvSpPr/>
          <p:nvPr/>
        </p:nvSpPr>
        <p:spPr>
          <a:xfrm>
            <a:off x="7482840" y="1987034"/>
            <a:ext cx="6630472" cy="209907"/>
          </a:xfrm>
          <a:prstGeom prst="rect">
            <a:avLst/>
          </a:prstGeom>
          <a:noFill/>
          <a:ln/>
        </p:spPr>
        <p:txBody>
          <a:bodyPr wrap="none" lIns="0" tIns="0" rIns="0" bIns="0" rtlCol="0" anchor="t"/>
          <a:lstStyle/>
          <a:p>
            <a:pPr algn="l" marL="342900" indent="-342900">
              <a:lnSpc>
                <a:spcPts val="1650"/>
              </a:lnSpc>
              <a:buSzPct val="100000"/>
              <a:buFont typeface="+mj-lt"/>
              <a:buAutoNum type="arabicPeriod" startAt="3"/>
            </a:pPr>
            <a:r>
              <a:rPr lang="en-US" sz="1000" b="1" dirty="0">
                <a:solidFill>
                  <a:srgbClr val="BFBFBF"/>
                </a:solidFill>
                <a:latin typeface="Open Sans" pitchFamily="34" charset="0"/>
                <a:ea typeface="Open Sans" pitchFamily="34" charset="-122"/>
                <a:cs typeface="Open Sans" pitchFamily="34" charset="-120"/>
              </a:rPr>
              <a:t>Homoscedasticity:</a:t>
            </a:r>
            <a:pPr algn="l" indent="0" marL="0">
              <a:lnSpc>
                <a:spcPts val="1650"/>
              </a:lnSpc>
              <a:buNone/>
            </a:pPr>
            <a:r>
              <a:rPr lang="en-US" sz="1000" dirty="0">
                <a:solidFill>
                  <a:srgbClr val="BFBFBF"/>
                </a:solidFill>
                <a:latin typeface="Open Sans" pitchFamily="34" charset="0"/>
                <a:ea typeface="Open Sans" pitchFamily="34" charset="-122"/>
                <a:cs typeface="Open Sans" pitchFamily="34" charset="-120"/>
              </a:rPr>
              <a:t> Constant variance of residuals</a:t>
            </a:r>
            <a:endParaRPr lang="en-US" sz="1000" dirty="0"/>
          </a:p>
        </p:txBody>
      </p:sp>
      <p:sp>
        <p:nvSpPr>
          <p:cNvPr id="16" name="Text 14"/>
          <p:cNvSpPr/>
          <p:nvPr/>
        </p:nvSpPr>
        <p:spPr>
          <a:xfrm>
            <a:off x="7482840" y="2242780"/>
            <a:ext cx="6630472" cy="209907"/>
          </a:xfrm>
          <a:prstGeom prst="rect">
            <a:avLst/>
          </a:prstGeom>
          <a:noFill/>
          <a:ln/>
        </p:spPr>
        <p:txBody>
          <a:bodyPr wrap="none" lIns="0" tIns="0" rIns="0" bIns="0" rtlCol="0" anchor="t"/>
          <a:lstStyle/>
          <a:p>
            <a:pPr algn="l" marL="342900" indent="-342900">
              <a:lnSpc>
                <a:spcPts val="1650"/>
              </a:lnSpc>
              <a:buSzPct val="100000"/>
              <a:buFont typeface="+mj-lt"/>
              <a:buAutoNum type="arabicPeriod" startAt="4"/>
            </a:pPr>
            <a:r>
              <a:rPr lang="en-US" sz="1000" b="1" dirty="0">
                <a:solidFill>
                  <a:srgbClr val="BFBFBF"/>
                </a:solidFill>
                <a:latin typeface="Open Sans" pitchFamily="34" charset="0"/>
                <a:ea typeface="Open Sans" pitchFamily="34" charset="-122"/>
                <a:cs typeface="Open Sans" pitchFamily="34" charset="-120"/>
              </a:rPr>
              <a:t>Normality:</a:t>
            </a:r>
            <a:pPr algn="l" indent="0" marL="0">
              <a:lnSpc>
                <a:spcPts val="1650"/>
              </a:lnSpc>
              <a:buNone/>
            </a:pPr>
            <a:r>
              <a:rPr lang="en-US" sz="1000" dirty="0">
                <a:solidFill>
                  <a:srgbClr val="BFBFBF"/>
                </a:solidFill>
                <a:latin typeface="Open Sans" pitchFamily="34" charset="0"/>
                <a:ea typeface="Open Sans" pitchFamily="34" charset="-122"/>
                <a:cs typeface="Open Sans" pitchFamily="34" charset="-120"/>
              </a:rPr>
              <a:t> Residuals are normally distributed</a:t>
            </a:r>
            <a:endParaRPr lang="en-US" sz="1000" dirty="0"/>
          </a:p>
        </p:txBody>
      </p:sp>
      <p:pic>
        <p:nvPicPr>
          <p:cNvPr id="17" name="Image 0" descr="preencoded.png">    </p:cNvPr>
          <p:cNvPicPr>
            <a:picLocks noChangeAspect="1"/>
          </p:cNvPicPr>
          <p:nvPr/>
        </p:nvPicPr>
        <p:blipFill>
          <a:blip r:embed="rId1"/>
          <a:stretch>
            <a:fillRect/>
          </a:stretch>
        </p:blipFill>
        <p:spPr>
          <a:xfrm>
            <a:off x="7482840" y="2600206"/>
            <a:ext cx="6630472" cy="6630472"/>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793790" y="899398"/>
            <a:ext cx="7314605" cy="620078"/>
          </a:xfrm>
          <a:prstGeom prst="rect">
            <a:avLst/>
          </a:prstGeom>
          <a:noFill/>
          <a:ln/>
        </p:spPr>
        <p:txBody>
          <a:bodyPr wrap="none" lIns="0" tIns="0" rIns="0" bIns="0" rtlCol="0" anchor="t"/>
          <a:lstStyle/>
          <a:p>
            <a:pPr algn="l" indent="0" marL="0">
              <a:lnSpc>
                <a:spcPts val="4850"/>
              </a:lnSpc>
              <a:buNone/>
            </a:pPr>
            <a:r>
              <a:rPr lang="en-US" sz="3900" dirty="0">
                <a:solidFill>
                  <a:srgbClr val="FEFEFE"/>
                </a:solidFill>
                <a:latin typeface="Instrument Sans Medium" pitchFamily="34" charset="0"/>
                <a:ea typeface="Instrument Sans Medium" pitchFamily="34" charset="-122"/>
                <a:cs typeface="Instrument Sans Medium" pitchFamily="34" charset="-120"/>
              </a:rPr>
              <a:t>Cost Function and Optimization</a:t>
            </a:r>
            <a:endParaRPr lang="en-US" sz="3900" dirty="0"/>
          </a:p>
        </p:txBody>
      </p:sp>
      <p:sp>
        <p:nvSpPr>
          <p:cNvPr id="3" name="Text 1"/>
          <p:cNvSpPr/>
          <p:nvPr/>
        </p:nvSpPr>
        <p:spPr>
          <a:xfrm>
            <a:off x="793790" y="1916311"/>
            <a:ext cx="198358" cy="248007"/>
          </a:xfrm>
          <a:prstGeom prst="rect">
            <a:avLst/>
          </a:prstGeom>
          <a:noFill/>
          <a:ln/>
        </p:spPr>
        <p:txBody>
          <a:bodyPr wrap="none" lIns="0" tIns="0" rIns="0" bIns="0" rtlCol="0" anchor="t"/>
          <a:lstStyle/>
          <a:p>
            <a:pPr algn="l" indent="0" marL="0">
              <a:lnSpc>
                <a:spcPts val="2500"/>
              </a:lnSpc>
              <a:buNone/>
            </a:pPr>
            <a:r>
              <a:rPr lang="en-US" sz="1550" dirty="0">
                <a:solidFill>
                  <a:srgbClr val="BFBFBF"/>
                </a:solidFill>
                <a:latin typeface="Instrument Sans Light" pitchFamily="34" charset="0"/>
                <a:ea typeface="Instrument Sans Light" pitchFamily="34" charset="-122"/>
                <a:cs typeface="Instrument Sans Light" pitchFamily="34" charset="-120"/>
              </a:rPr>
              <a:t>01</a:t>
            </a:r>
            <a:endParaRPr lang="en-US" sz="1550" dirty="0"/>
          </a:p>
        </p:txBody>
      </p:sp>
      <p:sp>
        <p:nvSpPr>
          <p:cNvPr id="4" name="Shape 2"/>
          <p:cNvSpPr/>
          <p:nvPr/>
        </p:nvSpPr>
        <p:spPr>
          <a:xfrm>
            <a:off x="793790" y="2230636"/>
            <a:ext cx="6422231" cy="22860"/>
          </a:xfrm>
          <a:prstGeom prst="rect">
            <a:avLst/>
          </a:prstGeom>
          <a:solidFill>
            <a:srgbClr val="F5F547"/>
          </a:solidFill>
          <a:ln/>
        </p:spPr>
      </p:sp>
      <p:sp>
        <p:nvSpPr>
          <p:cNvPr id="5" name="Text 3"/>
          <p:cNvSpPr/>
          <p:nvPr/>
        </p:nvSpPr>
        <p:spPr>
          <a:xfrm>
            <a:off x="793790" y="2375535"/>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BFBFBF"/>
                </a:solidFill>
                <a:latin typeface="Instrument Sans Medium" pitchFamily="34" charset="0"/>
                <a:ea typeface="Instrument Sans Medium" pitchFamily="34" charset="-122"/>
                <a:cs typeface="Instrument Sans Medium" pitchFamily="34" charset="-120"/>
              </a:rPr>
              <a:t>Define Cost Function</a:t>
            </a:r>
            <a:endParaRPr lang="en-US" sz="1950" dirty="0"/>
          </a:p>
        </p:txBody>
      </p:sp>
      <p:sp>
        <p:nvSpPr>
          <p:cNvPr id="6" name="Text 4"/>
          <p:cNvSpPr/>
          <p:nvPr/>
        </p:nvSpPr>
        <p:spPr>
          <a:xfrm>
            <a:off x="793790" y="2804755"/>
            <a:ext cx="6422231" cy="635079"/>
          </a:xfrm>
          <a:prstGeom prst="rect">
            <a:avLst/>
          </a:prstGeom>
          <a:noFill/>
          <a:ln/>
        </p:spPr>
        <p:txBody>
          <a:bodyPr wrap="squar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Mean Squared Error (MSE) = (1/n) Σ(y_i - ŷ_i)². Measures average squared difference between predictions and actual values.</a:t>
            </a:r>
            <a:endParaRPr lang="en-US" sz="1550" dirty="0"/>
          </a:p>
        </p:txBody>
      </p:sp>
      <p:sp>
        <p:nvSpPr>
          <p:cNvPr id="7" name="Text 5"/>
          <p:cNvSpPr/>
          <p:nvPr/>
        </p:nvSpPr>
        <p:spPr>
          <a:xfrm>
            <a:off x="7414379" y="1916311"/>
            <a:ext cx="198358" cy="248007"/>
          </a:xfrm>
          <a:prstGeom prst="rect">
            <a:avLst/>
          </a:prstGeom>
          <a:noFill/>
          <a:ln/>
        </p:spPr>
        <p:txBody>
          <a:bodyPr wrap="none" lIns="0" tIns="0" rIns="0" bIns="0" rtlCol="0" anchor="t"/>
          <a:lstStyle/>
          <a:p>
            <a:pPr algn="l" indent="0" marL="0">
              <a:lnSpc>
                <a:spcPts val="2500"/>
              </a:lnSpc>
              <a:buNone/>
            </a:pPr>
            <a:r>
              <a:rPr lang="en-US" sz="1550" dirty="0">
                <a:solidFill>
                  <a:srgbClr val="BFBFBF"/>
                </a:solidFill>
                <a:latin typeface="Instrument Sans Light" pitchFamily="34" charset="0"/>
                <a:ea typeface="Instrument Sans Light" pitchFamily="34" charset="-122"/>
                <a:cs typeface="Instrument Sans Light" pitchFamily="34" charset="-120"/>
              </a:rPr>
              <a:t>02</a:t>
            </a:r>
            <a:endParaRPr lang="en-US" sz="1550" dirty="0"/>
          </a:p>
        </p:txBody>
      </p:sp>
      <p:sp>
        <p:nvSpPr>
          <p:cNvPr id="8" name="Shape 6"/>
          <p:cNvSpPr/>
          <p:nvPr/>
        </p:nvSpPr>
        <p:spPr>
          <a:xfrm>
            <a:off x="7414379" y="2230636"/>
            <a:ext cx="6422231" cy="22860"/>
          </a:xfrm>
          <a:prstGeom prst="rect">
            <a:avLst/>
          </a:prstGeom>
          <a:solidFill>
            <a:srgbClr val="F5F547"/>
          </a:solidFill>
          <a:ln/>
        </p:spPr>
      </p:sp>
      <p:sp>
        <p:nvSpPr>
          <p:cNvPr id="9" name="Text 7"/>
          <p:cNvSpPr/>
          <p:nvPr/>
        </p:nvSpPr>
        <p:spPr>
          <a:xfrm>
            <a:off x="7414379" y="2375535"/>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BFBFBF"/>
                </a:solidFill>
                <a:latin typeface="Instrument Sans Medium" pitchFamily="34" charset="0"/>
                <a:ea typeface="Instrument Sans Medium" pitchFamily="34" charset="-122"/>
                <a:cs typeface="Instrument Sans Medium" pitchFamily="34" charset="-120"/>
              </a:rPr>
              <a:t>Initialize Parameters</a:t>
            </a:r>
            <a:endParaRPr lang="en-US" sz="1950" dirty="0"/>
          </a:p>
        </p:txBody>
      </p:sp>
      <p:sp>
        <p:nvSpPr>
          <p:cNvPr id="10" name="Text 8"/>
          <p:cNvSpPr/>
          <p:nvPr/>
        </p:nvSpPr>
        <p:spPr>
          <a:xfrm>
            <a:off x="7414379" y="2804755"/>
            <a:ext cx="6422231" cy="635079"/>
          </a:xfrm>
          <a:prstGeom prst="rect">
            <a:avLst/>
          </a:prstGeom>
          <a:noFill/>
          <a:ln/>
        </p:spPr>
        <p:txBody>
          <a:bodyPr wrap="squar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Start with random or zero values for coefficients (θ). These will be optimized during training.</a:t>
            </a:r>
            <a:endParaRPr lang="en-US" sz="1550" dirty="0"/>
          </a:p>
        </p:txBody>
      </p:sp>
      <p:sp>
        <p:nvSpPr>
          <p:cNvPr id="11" name="Text 9"/>
          <p:cNvSpPr/>
          <p:nvPr/>
        </p:nvSpPr>
        <p:spPr>
          <a:xfrm>
            <a:off x="793790" y="3787021"/>
            <a:ext cx="198358" cy="248007"/>
          </a:xfrm>
          <a:prstGeom prst="rect">
            <a:avLst/>
          </a:prstGeom>
          <a:noFill/>
          <a:ln/>
        </p:spPr>
        <p:txBody>
          <a:bodyPr wrap="none" lIns="0" tIns="0" rIns="0" bIns="0" rtlCol="0" anchor="t"/>
          <a:lstStyle/>
          <a:p>
            <a:pPr algn="l" indent="0" marL="0">
              <a:lnSpc>
                <a:spcPts val="2500"/>
              </a:lnSpc>
              <a:buNone/>
            </a:pPr>
            <a:r>
              <a:rPr lang="en-US" sz="1550" dirty="0">
                <a:solidFill>
                  <a:srgbClr val="BFBFBF"/>
                </a:solidFill>
                <a:latin typeface="Instrument Sans Light" pitchFamily="34" charset="0"/>
                <a:ea typeface="Instrument Sans Light" pitchFamily="34" charset="-122"/>
                <a:cs typeface="Instrument Sans Light" pitchFamily="34" charset="-120"/>
              </a:rPr>
              <a:t>03</a:t>
            </a:r>
            <a:endParaRPr lang="en-US" sz="1550" dirty="0"/>
          </a:p>
        </p:txBody>
      </p:sp>
      <p:sp>
        <p:nvSpPr>
          <p:cNvPr id="12" name="Shape 10"/>
          <p:cNvSpPr/>
          <p:nvPr/>
        </p:nvSpPr>
        <p:spPr>
          <a:xfrm>
            <a:off x="793790" y="4101346"/>
            <a:ext cx="6422231" cy="22860"/>
          </a:xfrm>
          <a:prstGeom prst="rect">
            <a:avLst/>
          </a:prstGeom>
          <a:solidFill>
            <a:srgbClr val="F5F547"/>
          </a:solidFill>
          <a:ln/>
        </p:spPr>
      </p:sp>
      <p:sp>
        <p:nvSpPr>
          <p:cNvPr id="13" name="Text 11"/>
          <p:cNvSpPr/>
          <p:nvPr/>
        </p:nvSpPr>
        <p:spPr>
          <a:xfrm>
            <a:off x="793790" y="4246245"/>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BFBFBF"/>
                </a:solidFill>
                <a:latin typeface="Instrument Sans Medium" pitchFamily="34" charset="0"/>
                <a:ea typeface="Instrument Sans Medium" pitchFamily="34" charset="-122"/>
                <a:cs typeface="Instrument Sans Medium" pitchFamily="34" charset="-120"/>
              </a:rPr>
              <a:t>Compute Predictions</a:t>
            </a:r>
            <a:endParaRPr lang="en-US" sz="1950" dirty="0"/>
          </a:p>
        </p:txBody>
      </p:sp>
      <p:sp>
        <p:nvSpPr>
          <p:cNvPr id="14" name="Text 12"/>
          <p:cNvSpPr/>
          <p:nvPr/>
        </p:nvSpPr>
        <p:spPr>
          <a:xfrm>
            <a:off x="793790" y="4675465"/>
            <a:ext cx="6422231" cy="317540"/>
          </a:xfrm>
          <a:prstGeom prst="rect">
            <a:avLst/>
          </a:prstGeom>
          <a:noFill/>
          <a:ln/>
        </p:spPr>
        <p:txBody>
          <a:bodyPr wrap="non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Calculate predicted values (ŷ) using current parameters: ŷ = Xθ</a:t>
            </a:r>
            <a:endParaRPr lang="en-US" sz="1550" dirty="0"/>
          </a:p>
        </p:txBody>
      </p:sp>
      <p:sp>
        <p:nvSpPr>
          <p:cNvPr id="15" name="Text 13"/>
          <p:cNvSpPr/>
          <p:nvPr/>
        </p:nvSpPr>
        <p:spPr>
          <a:xfrm>
            <a:off x="7414379" y="3787021"/>
            <a:ext cx="198358" cy="248007"/>
          </a:xfrm>
          <a:prstGeom prst="rect">
            <a:avLst/>
          </a:prstGeom>
          <a:noFill/>
          <a:ln/>
        </p:spPr>
        <p:txBody>
          <a:bodyPr wrap="none" lIns="0" tIns="0" rIns="0" bIns="0" rtlCol="0" anchor="t"/>
          <a:lstStyle/>
          <a:p>
            <a:pPr algn="l" indent="0" marL="0">
              <a:lnSpc>
                <a:spcPts val="2500"/>
              </a:lnSpc>
              <a:buNone/>
            </a:pPr>
            <a:r>
              <a:rPr lang="en-US" sz="1550" dirty="0">
                <a:solidFill>
                  <a:srgbClr val="BFBFBF"/>
                </a:solidFill>
                <a:latin typeface="Instrument Sans Light" pitchFamily="34" charset="0"/>
                <a:ea typeface="Instrument Sans Light" pitchFamily="34" charset="-122"/>
                <a:cs typeface="Instrument Sans Light" pitchFamily="34" charset="-120"/>
              </a:rPr>
              <a:t>04</a:t>
            </a:r>
            <a:endParaRPr lang="en-US" sz="1550" dirty="0"/>
          </a:p>
        </p:txBody>
      </p:sp>
      <p:sp>
        <p:nvSpPr>
          <p:cNvPr id="16" name="Shape 14"/>
          <p:cNvSpPr/>
          <p:nvPr/>
        </p:nvSpPr>
        <p:spPr>
          <a:xfrm>
            <a:off x="7414379" y="4101346"/>
            <a:ext cx="6422231" cy="22860"/>
          </a:xfrm>
          <a:prstGeom prst="rect">
            <a:avLst/>
          </a:prstGeom>
          <a:solidFill>
            <a:srgbClr val="F5F547"/>
          </a:solidFill>
          <a:ln/>
        </p:spPr>
      </p:sp>
      <p:sp>
        <p:nvSpPr>
          <p:cNvPr id="17" name="Text 15"/>
          <p:cNvSpPr/>
          <p:nvPr/>
        </p:nvSpPr>
        <p:spPr>
          <a:xfrm>
            <a:off x="7414379" y="4246245"/>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BFBFBF"/>
                </a:solidFill>
                <a:latin typeface="Instrument Sans Medium" pitchFamily="34" charset="0"/>
                <a:ea typeface="Instrument Sans Medium" pitchFamily="34" charset="-122"/>
                <a:cs typeface="Instrument Sans Medium" pitchFamily="34" charset="-120"/>
              </a:rPr>
              <a:t>Calculate Gradient</a:t>
            </a:r>
            <a:endParaRPr lang="en-US" sz="1950" dirty="0"/>
          </a:p>
        </p:txBody>
      </p:sp>
      <p:sp>
        <p:nvSpPr>
          <p:cNvPr id="18" name="Text 16"/>
          <p:cNvSpPr/>
          <p:nvPr/>
        </p:nvSpPr>
        <p:spPr>
          <a:xfrm>
            <a:off x="7414379" y="4675465"/>
            <a:ext cx="6422231" cy="635079"/>
          </a:xfrm>
          <a:prstGeom prst="rect">
            <a:avLst/>
          </a:prstGeom>
          <a:noFill/>
          <a:ln/>
        </p:spPr>
        <p:txBody>
          <a:bodyPr wrap="squar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Compute partial derivatives of cost function with respect to each parameter: ∂J/∂θ</a:t>
            </a:r>
            <a:endParaRPr lang="en-US" sz="1550" dirty="0"/>
          </a:p>
        </p:txBody>
      </p:sp>
      <p:sp>
        <p:nvSpPr>
          <p:cNvPr id="19" name="Text 17"/>
          <p:cNvSpPr/>
          <p:nvPr/>
        </p:nvSpPr>
        <p:spPr>
          <a:xfrm>
            <a:off x="793790" y="5657731"/>
            <a:ext cx="198358" cy="248007"/>
          </a:xfrm>
          <a:prstGeom prst="rect">
            <a:avLst/>
          </a:prstGeom>
          <a:noFill/>
          <a:ln/>
        </p:spPr>
        <p:txBody>
          <a:bodyPr wrap="none" lIns="0" tIns="0" rIns="0" bIns="0" rtlCol="0" anchor="t"/>
          <a:lstStyle/>
          <a:p>
            <a:pPr algn="l" indent="0" marL="0">
              <a:lnSpc>
                <a:spcPts val="2500"/>
              </a:lnSpc>
              <a:buNone/>
            </a:pPr>
            <a:r>
              <a:rPr lang="en-US" sz="1550" dirty="0">
                <a:solidFill>
                  <a:srgbClr val="BFBFBF"/>
                </a:solidFill>
                <a:latin typeface="Instrument Sans Light" pitchFamily="34" charset="0"/>
                <a:ea typeface="Instrument Sans Light" pitchFamily="34" charset="-122"/>
                <a:cs typeface="Instrument Sans Light" pitchFamily="34" charset="-120"/>
              </a:rPr>
              <a:t>05</a:t>
            </a:r>
            <a:endParaRPr lang="en-US" sz="1550" dirty="0"/>
          </a:p>
        </p:txBody>
      </p:sp>
      <p:sp>
        <p:nvSpPr>
          <p:cNvPr id="20" name="Shape 18"/>
          <p:cNvSpPr/>
          <p:nvPr/>
        </p:nvSpPr>
        <p:spPr>
          <a:xfrm>
            <a:off x="793790" y="5972056"/>
            <a:ext cx="6422231" cy="22860"/>
          </a:xfrm>
          <a:prstGeom prst="rect">
            <a:avLst/>
          </a:prstGeom>
          <a:solidFill>
            <a:srgbClr val="F5F547"/>
          </a:solidFill>
          <a:ln/>
        </p:spPr>
      </p:sp>
      <p:sp>
        <p:nvSpPr>
          <p:cNvPr id="21" name="Text 19"/>
          <p:cNvSpPr/>
          <p:nvPr/>
        </p:nvSpPr>
        <p:spPr>
          <a:xfrm>
            <a:off x="793790" y="6116955"/>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BFBFBF"/>
                </a:solidFill>
                <a:latin typeface="Instrument Sans Medium" pitchFamily="34" charset="0"/>
                <a:ea typeface="Instrument Sans Medium" pitchFamily="34" charset="-122"/>
                <a:cs typeface="Instrument Sans Medium" pitchFamily="34" charset="-120"/>
              </a:rPr>
              <a:t>Update Parameters</a:t>
            </a:r>
            <a:endParaRPr lang="en-US" sz="1950" dirty="0"/>
          </a:p>
        </p:txBody>
      </p:sp>
      <p:sp>
        <p:nvSpPr>
          <p:cNvPr id="22" name="Text 20"/>
          <p:cNvSpPr/>
          <p:nvPr/>
        </p:nvSpPr>
        <p:spPr>
          <a:xfrm>
            <a:off x="793790" y="6546175"/>
            <a:ext cx="6422231" cy="635079"/>
          </a:xfrm>
          <a:prstGeom prst="rect">
            <a:avLst/>
          </a:prstGeom>
          <a:noFill/>
          <a:ln/>
        </p:spPr>
        <p:txBody>
          <a:bodyPr wrap="squar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Adjust parameters in direction of steepest descent: θ = θ - α * ∂J/∂θ where α is learning rate</a:t>
            </a:r>
            <a:endParaRPr lang="en-US" sz="1550" dirty="0"/>
          </a:p>
        </p:txBody>
      </p:sp>
      <p:sp>
        <p:nvSpPr>
          <p:cNvPr id="23" name="Text 21"/>
          <p:cNvSpPr/>
          <p:nvPr/>
        </p:nvSpPr>
        <p:spPr>
          <a:xfrm>
            <a:off x="7414379" y="5657731"/>
            <a:ext cx="198358" cy="248007"/>
          </a:xfrm>
          <a:prstGeom prst="rect">
            <a:avLst/>
          </a:prstGeom>
          <a:noFill/>
          <a:ln/>
        </p:spPr>
        <p:txBody>
          <a:bodyPr wrap="none" lIns="0" tIns="0" rIns="0" bIns="0" rtlCol="0" anchor="t"/>
          <a:lstStyle/>
          <a:p>
            <a:pPr algn="l" indent="0" marL="0">
              <a:lnSpc>
                <a:spcPts val="2500"/>
              </a:lnSpc>
              <a:buNone/>
            </a:pPr>
            <a:r>
              <a:rPr lang="en-US" sz="1550" dirty="0">
                <a:solidFill>
                  <a:srgbClr val="BFBFBF"/>
                </a:solidFill>
                <a:latin typeface="Instrument Sans Light" pitchFamily="34" charset="0"/>
                <a:ea typeface="Instrument Sans Light" pitchFamily="34" charset="-122"/>
                <a:cs typeface="Instrument Sans Light" pitchFamily="34" charset="-120"/>
              </a:rPr>
              <a:t>06</a:t>
            </a:r>
            <a:endParaRPr lang="en-US" sz="1550" dirty="0"/>
          </a:p>
        </p:txBody>
      </p:sp>
      <p:sp>
        <p:nvSpPr>
          <p:cNvPr id="24" name="Shape 22"/>
          <p:cNvSpPr/>
          <p:nvPr/>
        </p:nvSpPr>
        <p:spPr>
          <a:xfrm>
            <a:off x="7414379" y="5972056"/>
            <a:ext cx="6422231" cy="22860"/>
          </a:xfrm>
          <a:prstGeom prst="rect">
            <a:avLst/>
          </a:prstGeom>
          <a:solidFill>
            <a:srgbClr val="F5F547"/>
          </a:solidFill>
          <a:ln/>
        </p:spPr>
      </p:sp>
      <p:sp>
        <p:nvSpPr>
          <p:cNvPr id="25" name="Text 23"/>
          <p:cNvSpPr/>
          <p:nvPr/>
        </p:nvSpPr>
        <p:spPr>
          <a:xfrm>
            <a:off x="7414379" y="6116955"/>
            <a:ext cx="3009662" cy="310158"/>
          </a:xfrm>
          <a:prstGeom prst="rect">
            <a:avLst/>
          </a:prstGeom>
          <a:noFill/>
          <a:ln/>
        </p:spPr>
        <p:txBody>
          <a:bodyPr wrap="none" lIns="0" tIns="0" rIns="0" bIns="0" rtlCol="0" anchor="t"/>
          <a:lstStyle/>
          <a:p>
            <a:pPr algn="l" indent="0" marL="0">
              <a:lnSpc>
                <a:spcPts val="2400"/>
              </a:lnSpc>
              <a:buNone/>
            </a:pPr>
            <a:r>
              <a:rPr lang="en-US" sz="1950" dirty="0">
                <a:solidFill>
                  <a:srgbClr val="BFBFBF"/>
                </a:solidFill>
                <a:latin typeface="Instrument Sans Medium" pitchFamily="34" charset="0"/>
                <a:ea typeface="Instrument Sans Medium" pitchFamily="34" charset="-122"/>
                <a:cs typeface="Instrument Sans Medium" pitchFamily="34" charset="-120"/>
              </a:rPr>
              <a:t>Repeat Until Convergence</a:t>
            </a:r>
            <a:endParaRPr lang="en-US" sz="1950" dirty="0"/>
          </a:p>
        </p:txBody>
      </p:sp>
      <p:sp>
        <p:nvSpPr>
          <p:cNvPr id="26" name="Text 24"/>
          <p:cNvSpPr/>
          <p:nvPr/>
        </p:nvSpPr>
        <p:spPr>
          <a:xfrm>
            <a:off x="7414379" y="6546175"/>
            <a:ext cx="6422231" cy="635079"/>
          </a:xfrm>
          <a:prstGeom prst="rect">
            <a:avLst/>
          </a:prstGeom>
          <a:noFill/>
          <a:ln/>
        </p:spPr>
        <p:txBody>
          <a:bodyPr wrap="squar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Continue iterations until cost function stops decreasing significantly or maximum iterations reached</a:t>
            </a:r>
            <a:endParaRPr lang="en-US" sz="15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486400" cy="8229600"/>
          </a:xfrm>
          <a:prstGeom prst="rect">
            <a:avLst/>
          </a:prstGeom>
        </p:spPr>
      </p:pic>
      <p:sp>
        <p:nvSpPr>
          <p:cNvPr id="3" name="Text 0"/>
          <p:cNvSpPr/>
          <p:nvPr/>
        </p:nvSpPr>
        <p:spPr>
          <a:xfrm>
            <a:off x="6280190" y="2432923"/>
            <a:ext cx="4961811" cy="620078"/>
          </a:xfrm>
          <a:prstGeom prst="rect">
            <a:avLst/>
          </a:prstGeom>
          <a:noFill/>
          <a:ln/>
        </p:spPr>
        <p:txBody>
          <a:bodyPr wrap="none" lIns="0" tIns="0" rIns="0" bIns="0" rtlCol="0" anchor="t"/>
          <a:lstStyle/>
          <a:p>
            <a:pPr algn="l" indent="0" marL="0">
              <a:lnSpc>
                <a:spcPts val="4850"/>
              </a:lnSpc>
              <a:buNone/>
            </a:pPr>
            <a:r>
              <a:rPr lang="en-US" sz="3900" dirty="0">
                <a:solidFill>
                  <a:srgbClr val="FEFEFE"/>
                </a:solidFill>
                <a:latin typeface="Instrument Sans Medium" pitchFamily="34" charset="0"/>
                <a:ea typeface="Instrument Sans Medium" pitchFamily="34" charset="-122"/>
                <a:cs typeface="Instrument Sans Medium" pitchFamily="34" charset="-120"/>
              </a:rPr>
              <a:t>Logistic Regression</a:t>
            </a:r>
            <a:endParaRPr lang="en-US" sz="3900" dirty="0"/>
          </a:p>
        </p:txBody>
      </p:sp>
      <p:sp>
        <p:nvSpPr>
          <p:cNvPr id="4" name="Text 1"/>
          <p:cNvSpPr/>
          <p:nvPr/>
        </p:nvSpPr>
        <p:spPr>
          <a:xfrm>
            <a:off x="6280190" y="3350657"/>
            <a:ext cx="7556421" cy="952619"/>
          </a:xfrm>
          <a:prstGeom prst="rect">
            <a:avLst/>
          </a:prstGeom>
          <a:noFill/>
          <a:ln/>
        </p:spPr>
        <p:txBody>
          <a:bodyPr wrap="squar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Logistic regression is a classification algorithm that predicts the probability of a binary outcome using the sigmoid function. Despite its name, it's used for classification, not regression.</a:t>
            </a:r>
            <a:endParaRPr lang="en-US" sz="1550" dirty="0"/>
          </a:p>
        </p:txBody>
      </p:sp>
      <p:sp>
        <p:nvSpPr>
          <p:cNvPr id="5" name="Text 2"/>
          <p:cNvSpPr/>
          <p:nvPr/>
        </p:nvSpPr>
        <p:spPr>
          <a:xfrm>
            <a:off x="6280190" y="4526518"/>
            <a:ext cx="7556421" cy="1270159"/>
          </a:xfrm>
          <a:prstGeom prst="rect">
            <a:avLst/>
          </a:prstGeom>
          <a:noFill/>
          <a:ln/>
        </p:spPr>
        <p:txBody>
          <a:bodyPr wrap="squar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The algorithm transforms linear combinations of features through the sigmoid function to produce probabilities between 0 and 1. A threshold (typically 0.5) converts probabilities to class predictions, making it ideal for binary classification tasks like spam detection or disease diagnosis.</a:t>
            </a:r>
            <a:endParaRPr lang="en-US" sz="15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445413" y="306229"/>
            <a:ext cx="4698325" cy="348020"/>
          </a:xfrm>
          <a:prstGeom prst="rect">
            <a:avLst/>
          </a:prstGeom>
          <a:noFill/>
          <a:ln/>
        </p:spPr>
        <p:txBody>
          <a:bodyPr wrap="none" lIns="0" tIns="0" rIns="0" bIns="0" rtlCol="0" anchor="t"/>
          <a:lstStyle/>
          <a:p>
            <a:pPr algn="l" indent="0" marL="0">
              <a:lnSpc>
                <a:spcPts val="2700"/>
              </a:lnSpc>
              <a:buNone/>
            </a:pPr>
            <a:r>
              <a:rPr lang="en-US" sz="2150" dirty="0">
                <a:solidFill>
                  <a:srgbClr val="FEFEFE"/>
                </a:solidFill>
                <a:latin typeface="Instrument Sans Medium" pitchFamily="34" charset="0"/>
                <a:ea typeface="Instrument Sans Medium" pitchFamily="34" charset="-122"/>
                <a:cs typeface="Instrument Sans Medium" pitchFamily="34" charset="-120"/>
              </a:rPr>
              <a:t>Sigmoid Function and Cost Function</a:t>
            </a:r>
            <a:endParaRPr lang="en-US" sz="2150" dirty="0"/>
          </a:p>
        </p:txBody>
      </p:sp>
      <p:sp>
        <p:nvSpPr>
          <p:cNvPr id="3" name="Text 1"/>
          <p:cNvSpPr/>
          <p:nvPr/>
        </p:nvSpPr>
        <p:spPr>
          <a:xfrm>
            <a:off x="445413" y="932617"/>
            <a:ext cx="1670566" cy="208717"/>
          </a:xfrm>
          <a:prstGeom prst="rect">
            <a:avLst/>
          </a:prstGeom>
          <a:noFill/>
          <a:ln/>
        </p:spPr>
        <p:txBody>
          <a:bodyPr wrap="none" lIns="0" tIns="0" rIns="0" bIns="0" rtlCol="0" anchor="t"/>
          <a:lstStyle/>
          <a:p>
            <a:pPr algn="l" indent="0" marL="0">
              <a:lnSpc>
                <a:spcPts val="1600"/>
              </a:lnSpc>
              <a:buNone/>
            </a:pPr>
            <a:r>
              <a:rPr lang="en-US" sz="1300" dirty="0">
                <a:solidFill>
                  <a:srgbClr val="FEFEFE"/>
                </a:solidFill>
                <a:latin typeface="Instrument Sans Medium" pitchFamily="34" charset="0"/>
                <a:ea typeface="Instrument Sans Medium" pitchFamily="34" charset="-122"/>
                <a:cs typeface="Instrument Sans Medium" pitchFamily="34" charset="-120"/>
              </a:rPr>
              <a:t>Sigmoid Function</a:t>
            </a:r>
            <a:endParaRPr lang="en-US" sz="1300" dirty="0"/>
          </a:p>
        </p:txBody>
      </p:sp>
      <p:sp>
        <p:nvSpPr>
          <p:cNvPr id="4" name="Text 2"/>
          <p:cNvSpPr/>
          <p:nvPr/>
        </p:nvSpPr>
        <p:spPr>
          <a:xfrm>
            <a:off x="445413" y="1252657"/>
            <a:ext cx="6733937" cy="178118"/>
          </a:xfrm>
          <a:prstGeom prst="rect">
            <a:avLst/>
          </a:prstGeom>
          <a:noFill/>
          <a:ln/>
        </p:spPr>
        <p:txBody>
          <a:bodyPr wrap="none" lIns="0" tIns="0" rIns="0" bIns="0" rtlCol="0" anchor="t"/>
          <a:lstStyle/>
          <a:p>
            <a:pPr algn="l" indent="0" marL="0">
              <a:lnSpc>
                <a:spcPts val="1400"/>
              </a:lnSpc>
              <a:buNone/>
            </a:pPr>
            <a:r>
              <a:rPr lang="en-US" sz="850" b="1" dirty="0">
                <a:solidFill>
                  <a:srgbClr val="BFBFBF"/>
                </a:solidFill>
                <a:latin typeface="Open Sans" pitchFamily="34" charset="0"/>
                <a:ea typeface="Open Sans" pitchFamily="34" charset="-122"/>
                <a:cs typeface="Open Sans" pitchFamily="34" charset="-120"/>
              </a:rPr>
              <a:t>Formula:</a:t>
            </a:r>
            <a:pPr algn="l" indent="0" marL="0">
              <a:lnSpc>
                <a:spcPts val="1400"/>
              </a:lnSpc>
              <a:buNone/>
            </a:pPr>
            <a:r>
              <a:rPr lang="en-US" sz="850" dirty="0">
                <a:solidFill>
                  <a:srgbClr val="BFBFBF"/>
                </a:solidFill>
                <a:latin typeface="Open Sans" pitchFamily="34" charset="0"/>
                <a:ea typeface="Open Sans" pitchFamily="34" charset="-122"/>
                <a:cs typeface="Open Sans" pitchFamily="34" charset="-120"/>
              </a:rPr>
              <a:t> σ(z) = 1 / (1 + e^(-z))</a:t>
            </a:r>
            <a:endParaRPr lang="en-US" sz="850" dirty="0"/>
          </a:p>
        </p:txBody>
      </p:sp>
      <p:sp>
        <p:nvSpPr>
          <p:cNvPr id="5" name="Text 3"/>
          <p:cNvSpPr/>
          <p:nvPr/>
        </p:nvSpPr>
        <p:spPr>
          <a:xfrm>
            <a:off x="445413" y="1530906"/>
            <a:ext cx="6733937" cy="178118"/>
          </a:xfrm>
          <a:prstGeom prst="rect">
            <a:avLst/>
          </a:prstGeom>
          <a:noFill/>
          <a:ln/>
        </p:spPr>
        <p:txBody>
          <a:bodyPr wrap="none" lIns="0" tIns="0" rIns="0" bIns="0" rtlCol="0" anchor="t"/>
          <a:lstStyle/>
          <a:p>
            <a:pPr algn="l" indent="0" marL="0">
              <a:lnSpc>
                <a:spcPts val="1400"/>
              </a:lnSpc>
              <a:buNone/>
            </a:pPr>
            <a:r>
              <a:rPr lang="en-US" sz="850" dirty="0">
                <a:solidFill>
                  <a:srgbClr val="BFBFBF"/>
                </a:solidFill>
                <a:latin typeface="Open Sans" pitchFamily="34" charset="0"/>
                <a:ea typeface="Open Sans" pitchFamily="34" charset="-122"/>
                <a:cs typeface="Open Sans" pitchFamily="34" charset="-120"/>
              </a:rPr>
              <a:t>Where z = w·x + b</a:t>
            </a:r>
            <a:endParaRPr lang="en-US" sz="850" dirty="0"/>
          </a:p>
        </p:txBody>
      </p:sp>
      <p:sp>
        <p:nvSpPr>
          <p:cNvPr id="6" name="Text 4"/>
          <p:cNvSpPr/>
          <p:nvPr/>
        </p:nvSpPr>
        <p:spPr>
          <a:xfrm>
            <a:off x="445413" y="1820347"/>
            <a:ext cx="1392079" cy="173950"/>
          </a:xfrm>
          <a:prstGeom prst="rect">
            <a:avLst/>
          </a:prstGeom>
          <a:noFill/>
          <a:ln/>
        </p:spPr>
        <p:txBody>
          <a:bodyPr wrap="none" lIns="0" tIns="0" rIns="0" bIns="0" rtlCol="0" anchor="t"/>
          <a:lstStyle/>
          <a:p>
            <a:pPr algn="l" indent="0" marL="0">
              <a:lnSpc>
                <a:spcPts val="1350"/>
              </a:lnSpc>
              <a:buNone/>
            </a:pPr>
            <a:r>
              <a:rPr lang="en-US" sz="1050" dirty="0">
                <a:solidFill>
                  <a:srgbClr val="FEFEFE"/>
                </a:solidFill>
                <a:latin typeface="Instrument Sans Medium" pitchFamily="34" charset="0"/>
                <a:ea typeface="Instrument Sans Medium" pitchFamily="34" charset="-122"/>
                <a:cs typeface="Instrument Sans Medium" pitchFamily="34" charset="-120"/>
              </a:rPr>
              <a:t>Properties</a:t>
            </a:r>
            <a:endParaRPr lang="en-US" sz="1050" dirty="0"/>
          </a:p>
        </p:txBody>
      </p:sp>
      <p:sp>
        <p:nvSpPr>
          <p:cNvPr id="7" name="Text 5"/>
          <p:cNvSpPr/>
          <p:nvPr/>
        </p:nvSpPr>
        <p:spPr>
          <a:xfrm>
            <a:off x="445413" y="2105620"/>
            <a:ext cx="6733937" cy="178118"/>
          </a:xfrm>
          <a:prstGeom prst="rect">
            <a:avLst/>
          </a:prstGeom>
          <a:noFill/>
          <a:ln/>
        </p:spPr>
        <p:txBody>
          <a:bodyPr wrap="none" lIns="0" tIns="0" rIns="0" bIns="0" rtlCol="0" anchor="t"/>
          <a:lstStyle/>
          <a:p>
            <a:pPr algn="l" marL="342900" indent="-342900">
              <a:lnSpc>
                <a:spcPts val="1400"/>
              </a:lnSpc>
              <a:buSzPct val="100000"/>
              <a:buChar char="•"/>
            </a:pPr>
            <a:r>
              <a:rPr lang="en-US" sz="850" dirty="0">
                <a:solidFill>
                  <a:srgbClr val="BFBFBF"/>
                </a:solidFill>
                <a:latin typeface="Open Sans" pitchFamily="34" charset="0"/>
                <a:ea typeface="Open Sans" pitchFamily="34" charset="-122"/>
                <a:cs typeface="Open Sans" pitchFamily="34" charset="-120"/>
              </a:rPr>
              <a:t>Output range: (0, 1)</a:t>
            </a:r>
            <a:endParaRPr lang="en-US" sz="850" dirty="0"/>
          </a:p>
        </p:txBody>
      </p:sp>
      <p:sp>
        <p:nvSpPr>
          <p:cNvPr id="8" name="Text 6"/>
          <p:cNvSpPr/>
          <p:nvPr/>
        </p:nvSpPr>
        <p:spPr>
          <a:xfrm>
            <a:off x="445413" y="2322671"/>
            <a:ext cx="6733937" cy="178118"/>
          </a:xfrm>
          <a:prstGeom prst="rect">
            <a:avLst/>
          </a:prstGeom>
          <a:noFill/>
          <a:ln/>
        </p:spPr>
        <p:txBody>
          <a:bodyPr wrap="none" lIns="0" tIns="0" rIns="0" bIns="0" rtlCol="0" anchor="t"/>
          <a:lstStyle/>
          <a:p>
            <a:pPr algn="l" marL="342900" indent="-342900">
              <a:lnSpc>
                <a:spcPts val="1400"/>
              </a:lnSpc>
              <a:buSzPct val="100000"/>
              <a:buChar char="•"/>
            </a:pPr>
            <a:r>
              <a:rPr lang="en-US" sz="850" dirty="0">
                <a:solidFill>
                  <a:srgbClr val="BFBFBF"/>
                </a:solidFill>
                <a:latin typeface="Open Sans" pitchFamily="34" charset="0"/>
                <a:ea typeface="Open Sans" pitchFamily="34" charset="-122"/>
                <a:cs typeface="Open Sans" pitchFamily="34" charset="-120"/>
              </a:rPr>
              <a:t>S-shaped curve</a:t>
            </a:r>
            <a:endParaRPr lang="en-US" sz="850" dirty="0"/>
          </a:p>
        </p:txBody>
      </p:sp>
      <p:sp>
        <p:nvSpPr>
          <p:cNvPr id="9" name="Text 7"/>
          <p:cNvSpPr/>
          <p:nvPr/>
        </p:nvSpPr>
        <p:spPr>
          <a:xfrm>
            <a:off x="445413" y="2539722"/>
            <a:ext cx="6733937" cy="178118"/>
          </a:xfrm>
          <a:prstGeom prst="rect">
            <a:avLst/>
          </a:prstGeom>
          <a:noFill/>
          <a:ln/>
        </p:spPr>
        <p:txBody>
          <a:bodyPr wrap="none" lIns="0" tIns="0" rIns="0" bIns="0" rtlCol="0" anchor="t"/>
          <a:lstStyle/>
          <a:p>
            <a:pPr algn="l" marL="342900" indent="-342900">
              <a:lnSpc>
                <a:spcPts val="1400"/>
              </a:lnSpc>
              <a:buSzPct val="100000"/>
              <a:buChar char="•"/>
            </a:pPr>
            <a:r>
              <a:rPr lang="en-US" sz="850" dirty="0">
                <a:solidFill>
                  <a:srgbClr val="BFBFBF"/>
                </a:solidFill>
                <a:latin typeface="Open Sans" pitchFamily="34" charset="0"/>
                <a:ea typeface="Open Sans" pitchFamily="34" charset="-122"/>
                <a:cs typeface="Open Sans" pitchFamily="34" charset="-120"/>
              </a:rPr>
              <a:t>Differentiable everywhere</a:t>
            </a:r>
            <a:endParaRPr lang="en-US" sz="850" dirty="0"/>
          </a:p>
        </p:txBody>
      </p:sp>
      <p:sp>
        <p:nvSpPr>
          <p:cNvPr id="10" name="Text 8"/>
          <p:cNvSpPr/>
          <p:nvPr/>
        </p:nvSpPr>
        <p:spPr>
          <a:xfrm>
            <a:off x="445413" y="2756773"/>
            <a:ext cx="6733937" cy="178118"/>
          </a:xfrm>
          <a:prstGeom prst="rect">
            <a:avLst/>
          </a:prstGeom>
          <a:noFill/>
          <a:ln/>
        </p:spPr>
        <p:txBody>
          <a:bodyPr wrap="none" lIns="0" tIns="0" rIns="0" bIns="0" rtlCol="0" anchor="t"/>
          <a:lstStyle/>
          <a:p>
            <a:pPr algn="l" marL="342900" indent="-342900">
              <a:lnSpc>
                <a:spcPts val="1400"/>
              </a:lnSpc>
              <a:buSzPct val="100000"/>
              <a:buChar char="•"/>
            </a:pPr>
            <a:r>
              <a:rPr lang="en-US" sz="850" dirty="0">
                <a:solidFill>
                  <a:srgbClr val="BFBFBF"/>
                </a:solidFill>
                <a:latin typeface="Open Sans" pitchFamily="34" charset="0"/>
                <a:ea typeface="Open Sans" pitchFamily="34" charset="-122"/>
                <a:cs typeface="Open Sans" pitchFamily="34" charset="-120"/>
              </a:rPr>
              <a:t>Maps any real value to probability</a:t>
            </a:r>
            <a:endParaRPr lang="en-US" sz="850" dirty="0"/>
          </a:p>
        </p:txBody>
      </p:sp>
      <p:pic>
        <p:nvPicPr>
          <p:cNvPr id="11" name="Image 0" descr="preencoded.png">    </p:cNvPr>
          <p:cNvPicPr>
            <a:picLocks noChangeAspect="1"/>
          </p:cNvPicPr>
          <p:nvPr/>
        </p:nvPicPr>
        <p:blipFill>
          <a:blip r:embed="rId1"/>
          <a:stretch>
            <a:fillRect/>
          </a:stretch>
        </p:blipFill>
        <p:spPr>
          <a:xfrm>
            <a:off x="445413" y="3060144"/>
            <a:ext cx="6733937" cy="6733937"/>
          </a:xfrm>
          <a:prstGeom prst="rect">
            <a:avLst/>
          </a:prstGeom>
        </p:spPr>
      </p:pic>
      <p:sp>
        <p:nvSpPr>
          <p:cNvPr id="12" name="Text 9"/>
          <p:cNvSpPr/>
          <p:nvPr/>
        </p:nvSpPr>
        <p:spPr>
          <a:xfrm>
            <a:off x="7458670" y="932617"/>
            <a:ext cx="2504599" cy="208717"/>
          </a:xfrm>
          <a:prstGeom prst="rect">
            <a:avLst/>
          </a:prstGeom>
          <a:noFill/>
          <a:ln/>
        </p:spPr>
        <p:txBody>
          <a:bodyPr wrap="none" lIns="0" tIns="0" rIns="0" bIns="0" rtlCol="0" anchor="t"/>
          <a:lstStyle/>
          <a:p>
            <a:pPr algn="l" indent="0" marL="0">
              <a:lnSpc>
                <a:spcPts val="1600"/>
              </a:lnSpc>
              <a:buNone/>
            </a:pPr>
            <a:r>
              <a:rPr lang="en-US" sz="1300" dirty="0">
                <a:solidFill>
                  <a:srgbClr val="FEFEFE"/>
                </a:solidFill>
                <a:latin typeface="Instrument Sans Medium" pitchFamily="34" charset="0"/>
                <a:ea typeface="Instrument Sans Medium" pitchFamily="34" charset="-122"/>
                <a:cs typeface="Instrument Sans Medium" pitchFamily="34" charset="-120"/>
              </a:rPr>
              <a:t>Log Loss (Binary Cross-Entropy)</a:t>
            </a:r>
            <a:endParaRPr lang="en-US" sz="1300" dirty="0"/>
          </a:p>
        </p:txBody>
      </p:sp>
      <p:sp>
        <p:nvSpPr>
          <p:cNvPr id="13" name="Text 10"/>
          <p:cNvSpPr/>
          <p:nvPr/>
        </p:nvSpPr>
        <p:spPr>
          <a:xfrm>
            <a:off x="7458670" y="1252657"/>
            <a:ext cx="6733937" cy="178118"/>
          </a:xfrm>
          <a:prstGeom prst="rect">
            <a:avLst/>
          </a:prstGeom>
          <a:noFill/>
          <a:ln/>
        </p:spPr>
        <p:txBody>
          <a:bodyPr wrap="none" lIns="0" tIns="0" rIns="0" bIns="0" rtlCol="0" anchor="t"/>
          <a:lstStyle/>
          <a:p>
            <a:pPr algn="l" indent="0" marL="0">
              <a:lnSpc>
                <a:spcPts val="1400"/>
              </a:lnSpc>
              <a:buNone/>
            </a:pPr>
            <a:r>
              <a:rPr lang="en-US" sz="850" b="1" dirty="0">
                <a:solidFill>
                  <a:srgbClr val="BFBFBF"/>
                </a:solidFill>
                <a:latin typeface="Open Sans" pitchFamily="34" charset="0"/>
                <a:ea typeface="Open Sans" pitchFamily="34" charset="-122"/>
                <a:cs typeface="Open Sans" pitchFamily="34" charset="-120"/>
              </a:rPr>
              <a:t>Formula:</a:t>
            </a:r>
            <a:pPr algn="l" indent="0" marL="0">
              <a:lnSpc>
                <a:spcPts val="1400"/>
              </a:lnSpc>
              <a:buNone/>
            </a:pPr>
            <a:r>
              <a:rPr lang="en-US" sz="850" dirty="0">
                <a:solidFill>
                  <a:srgbClr val="BFBFBF"/>
                </a:solidFill>
                <a:latin typeface="Open Sans" pitchFamily="34" charset="0"/>
                <a:ea typeface="Open Sans" pitchFamily="34" charset="-122"/>
                <a:cs typeface="Open Sans" pitchFamily="34" charset="-120"/>
              </a:rPr>
              <a:t> J = -(1/n) Σ[y_i log(ŷ_i) + (1-y_i) log(1-ŷ_i)]</a:t>
            </a:r>
            <a:endParaRPr lang="en-US" sz="850" dirty="0"/>
          </a:p>
        </p:txBody>
      </p:sp>
      <p:sp>
        <p:nvSpPr>
          <p:cNvPr id="14" name="Text 11"/>
          <p:cNvSpPr/>
          <p:nvPr/>
        </p:nvSpPr>
        <p:spPr>
          <a:xfrm>
            <a:off x="7458670" y="1542098"/>
            <a:ext cx="1392079" cy="173950"/>
          </a:xfrm>
          <a:prstGeom prst="rect">
            <a:avLst/>
          </a:prstGeom>
          <a:noFill/>
          <a:ln/>
        </p:spPr>
        <p:txBody>
          <a:bodyPr wrap="none" lIns="0" tIns="0" rIns="0" bIns="0" rtlCol="0" anchor="t"/>
          <a:lstStyle/>
          <a:p>
            <a:pPr algn="l" indent="0" marL="0">
              <a:lnSpc>
                <a:spcPts val="1350"/>
              </a:lnSpc>
              <a:buNone/>
            </a:pPr>
            <a:r>
              <a:rPr lang="en-US" sz="1050" dirty="0">
                <a:solidFill>
                  <a:srgbClr val="FEFEFE"/>
                </a:solidFill>
                <a:latin typeface="Instrument Sans Medium" pitchFamily="34" charset="0"/>
                <a:ea typeface="Instrument Sans Medium" pitchFamily="34" charset="-122"/>
                <a:cs typeface="Instrument Sans Medium" pitchFamily="34" charset="-120"/>
              </a:rPr>
              <a:t>Why Not MSE?</a:t>
            </a:r>
            <a:endParaRPr lang="en-US" sz="1050" dirty="0"/>
          </a:p>
        </p:txBody>
      </p:sp>
      <p:sp>
        <p:nvSpPr>
          <p:cNvPr id="15" name="Text 12"/>
          <p:cNvSpPr/>
          <p:nvPr/>
        </p:nvSpPr>
        <p:spPr>
          <a:xfrm>
            <a:off x="7458670" y="1827371"/>
            <a:ext cx="6733937" cy="178118"/>
          </a:xfrm>
          <a:prstGeom prst="rect">
            <a:avLst/>
          </a:prstGeom>
          <a:noFill/>
          <a:ln/>
        </p:spPr>
        <p:txBody>
          <a:bodyPr wrap="none" lIns="0" tIns="0" rIns="0" bIns="0" rtlCol="0" anchor="t"/>
          <a:lstStyle/>
          <a:p>
            <a:pPr algn="l" marL="342900" indent="-342900">
              <a:lnSpc>
                <a:spcPts val="1400"/>
              </a:lnSpc>
              <a:buSzPct val="100000"/>
              <a:buChar char="•"/>
            </a:pPr>
            <a:r>
              <a:rPr lang="en-US" sz="850" dirty="0">
                <a:solidFill>
                  <a:srgbClr val="BFBFBF"/>
                </a:solidFill>
                <a:latin typeface="Open Sans" pitchFamily="34" charset="0"/>
                <a:ea typeface="Open Sans" pitchFamily="34" charset="-122"/>
                <a:cs typeface="Open Sans" pitchFamily="34" charset="-120"/>
              </a:rPr>
              <a:t>MSE creates non-convex optimization landscape</a:t>
            </a:r>
            <a:endParaRPr lang="en-US" sz="850" dirty="0"/>
          </a:p>
        </p:txBody>
      </p:sp>
      <p:sp>
        <p:nvSpPr>
          <p:cNvPr id="16" name="Text 13"/>
          <p:cNvSpPr/>
          <p:nvPr/>
        </p:nvSpPr>
        <p:spPr>
          <a:xfrm>
            <a:off x="7458670" y="2044422"/>
            <a:ext cx="6733937" cy="178118"/>
          </a:xfrm>
          <a:prstGeom prst="rect">
            <a:avLst/>
          </a:prstGeom>
          <a:noFill/>
          <a:ln/>
        </p:spPr>
        <p:txBody>
          <a:bodyPr wrap="none" lIns="0" tIns="0" rIns="0" bIns="0" rtlCol="0" anchor="t"/>
          <a:lstStyle/>
          <a:p>
            <a:pPr algn="l" marL="342900" indent="-342900">
              <a:lnSpc>
                <a:spcPts val="1400"/>
              </a:lnSpc>
              <a:buSzPct val="100000"/>
              <a:buChar char="•"/>
            </a:pPr>
            <a:r>
              <a:rPr lang="en-US" sz="850" dirty="0">
                <a:solidFill>
                  <a:srgbClr val="BFBFBF"/>
                </a:solidFill>
                <a:latin typeface="Open Sans" pitchFamily="34" charset="0"/>
                <a:ea typeface="Open Sans" pitchFamily="34" charset="-122"/>
                <a:cs typeface="Open Sans" pitchFamily="34" charset="-120"/>
              </a:rPr>
              <a:t>Multiple local minima make optimization difficult</a:t>
            </a:r>
            <a:endParaRPr lang="en-US" sz="850" dirty="0"/>
          </a:p>
        </p:txBody>
      </p:sp>
      <p:sp>
        <p:nvSpPr>
          <p:cNvPr id="17" name="Text 14"/>
          <p:cNvSpPr/>
          <p:nvPr/>
        </p:nvSpPr>
        <p:spPr>
          <a:xfrm>
            <a:off x="7458670" y="2261473"/>
            <a:ext cx="6733937" cy="178118"/>
          </a:xfrm>
          <a:prstGeom prst="rect">
            <a:avLst/>
          </a:prstGeom>
          <a:noFill/>
          <a:ln/>
        </p:spPr>
        <p:txBody>
          <a:bodyPr wrap="none" lIns="0" tIns="0" rIns="0" bIns="0" rtlCol="0" anchor="t"/>
          <a:lstStyle/>
          <a:p>
            <a:pPr algn="l" marL="342900" indent="-342900">
              <a:lnSpc>
                <a:spcPts val="1400"/>
              </a:lnSpc>
              <a:buSzPct val="100000"/>
              <a:buChar char="•"/>
            </a:pPr>
            <a:r>
              <a:rPr lang="en-US" sz="850" dirty="0">
                <a:solidFill>
                  <a:srgbClr val="BFBFBF"/>
                </a:solidFill>
                <a:latin typeface="Open Sans" pitchFamily="34" charset="0"/>
                <a:ea typeface="Open Sans" pitchFamily="34" charset="-122"/>
                <a:cs typeface="Open Sans" pitchFamily="34" charset="-120"/>
              </a:rPr>
              <a:t>Log loss is convex for logistic regression</a:t>
            </a:r>
            <a:endParaRPr lang="en-US" sz="850" dirty="0"/>
          </a:p>
        </p:txBody>
      </p:sp>
      <p:sp>
        <p:nvSpPr>
          <p:cNvPr id="18" name="Text 15"/>
          <p:cNvSpPr/>
          <p:nvPr/>
        </p:nvSpPr>
        <p:spPr>
          <a:xfrm>
            <a:off x="7458670" y="2478524"/>
            <a:ext cx="6733937" cy="178118"/>
          </a:xfrm>
          <a:prstGeom prst="rect">
            <a:avLst/>
          </a:prstGeom>
          <a:noFill/>
          <a:ln/>
        </p:spPr>
        <p:txBody>
          <a:bodyPr wrap="none" lIns="0" tIns="0" rIns="0" bIns="0" rtlCol="0" anchor="t"/>
          <a:lstStyle/>
          <a:p>
            <a:pPr algn="l" marL="342900" indent="-342900">
              <a:lnSpc>
                <a:spcPts val="1400"/>
              </a:lnSpc>
              <a:buSzPct val="100000"/>
              <a:buChar char="•"/>
            </a:pPr>
            <a:r>
              <a:rPr lang="en-US" sz="850" dirty="0">
                <a:solidFill>
                  <a:srgbClr val="BFBFBF"/>
                </a:solidFill>
                <a:latin typeface="Open Sans" pitchFamily="34" charset="0"/>
                <a:ea typeface="Open Sans" pitchFamily="34" charset="-122"/>
                <a:cs typeface="Open Sans" pitchFamily="34" charset="-120"/>
              </a:rPr>
              <a:t>Better suited for probabilistic interpretation</a:t>
            </a:r>
            <a:endParaRPr lang="en-US" sz="8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793790" y="2030849"/>
            <a:ext cx="5749290" cy="620078"/>
          </a:xfrm>
          <a:prstGeom prst="rect">
            <a:avLst/>
          </a:prstGeom>
          <a:noFill/>
          <a:ln/>
        </p:spPr>
        <p:txBody>
          <a:bodyPr wrap="none" lIns="0" tIns="0" rIns="0" bIns="0" rtlCol="0" anchor="t"/>
          <a:lstStyle/>
          <a:p>
            <a:pPr algn="l" indent="0" marL="0">
              <a:lnSpc>
                <a:spcPts val="4850"/>
              </a:lnSpc>
              <a:buNone/>
            </a:pPr>
            <a:r>
              <a:rPr lang="en-US" sz="3900" dirty="0">
                <a:solidFill>
                  <a:srgbClr val="FEFEFE"/>
                </a:solidFill>
                <a:latin typeface="Instrument Sans Medium" pitchFamily="34" charset="0"/>
                <a:ea typeface="Instrument Sans Medium" pitchFamily="34" charset="-122"/>
                <a:cs typeface="Instrument Sans Medium" pitchFamily="34" charset="-120"/>
              </a:rPr>
              <a:t>Multi-class Classification</a:t>
            </a:r>
            <a:endParaRPr lang="en-US" sz="3900" dirty="0"/>
          </a:p>
        </p:txBody>
      </p:sp>
      <p:sp>
        <p:nvSpPr>
          <p:cNvPr id="3" name="Shape 1"/>
          <p:cNvSpPr/>
          <p:nvPr/>
        </p:nvSpPr>
        <p:spPr>
          <a:xfrm>
            <a:off x="793790" y="3345418"/>
            <a:ext cx="6422231" cy="2853333"/>
          </a:xfrm>
          <a:prstGeom prst="roundRect">
            <a:avLst>
              <a:gd name="adj" fmla="val 3846"/>
            </a:avLst>
          </a:prstGeom>
          <a:solidFill>
            <a:srgbClr val="1F1F1F"/>
          </a:solidFill>
          <a:ln/>
        </p:spPr>
      </p:sp>
      <p:sp>
        <p:nvSpPr>
          <p:cNvPr id="4" name="Shape 2"/>
          <p:cNvSpPr/>
          <p:nvPr/>
        </p:nvSpPr>
        <p:spPr>
          <a:xfrm>
            <a:off x="793790" y="3322558"/>
            <a:ext cx="6422231" cy="91440"/>
          </a:xfrm>
          <a:prstGeom prst="roundRect">
            <a:avLst>
              <a:gd name="adj" fmla="val 32558"/>
            </a:avLst>
          </a:prstGeom>
          <a:solidFill>
            <a:srgbClr val="F5F547"/>
          </a:solidFill>
          <a:ln/>
        </p:spPr>
      </p:sp>
      <p:sp>
        <p:nvSpPr>
          <p:cNvPr id="5" name="Shape 3"/>
          <p:cNvSpPr/>
          <p:nvPr/>
        </p:nvSpPr>
        <p:spPr>
          <a:xfrm>
            <a:off x="3707249" y="3047762"/>
            <a:ext cx="595313" cy="595313"/>
          </a:xfrm>
          <a:prstGeom prst="roundRect">
            <a:avLst>
              <a:gd name="adj" fmla="val 153600"/>
            </a:avLst>
          </a:prstGeom>
          <a:solidFill>
            <a:srgbClr val="F5F547"/>
          </a:solidFill>
          <a:ln/>
        </p:spPr>
      </p:sp>
      <p:sp>
        <p:nvSpPr>
          <p:cNvPr id="6" name="Text 4"/>
          <p:cNvSpPr/>
          <p:nvPr/>
        </p:nvSpPr>
        <p:spPr>
          <a:xfrm>
            <a:off x="3885843" y="3196590"/>
            <a:ext cx="238125" cy="297656"/>
          </a:xfrm>
          <a:prstGeom prst="rect">
            <a:avLst/>
          </a:prstGeom>
          <a:noFill/>
          <a:ln/>
        </p:spPr>
        <p:txBody>
          <a:bodyPr wrap="none" lIns="0" tIns="0" rIns="0" bIns="0" rtlCol="0" anchor="t"/>
          <a:lstStyle/>
          <a:p>
            <a:pPr algn="l" indent="0" marL="0">
              <a:lnSpc>
                <a:spcPts val="3000"/>
              </a:lnSpc>
              <a:buNone/>
            </a:pPr>
            <a:r>
              <a:rPr lang="en-US" sz="1850" dirty="0">
                <a:solidFill>
                  <a:srgbClr val="000000"/>
                </a:solidFill>
                <a:latin typeface="Instrument Sans Medium" pitchFamily="34" charset="0"/>
                <a:ea typeface="Instrument Sans Medium" pitchFamily="34" charset="-122"/>
                <a:cs typeface="Instrument Sans Medium" pitchFamily="34" charset="-120"/>
              </a:rPr>
              <a:t>1</a:t>
            </a:r>
            <a:endParaRPr lang="en-US" sz="1850" dirty="0"/>
          </a:p>
        </p:txBody>
      </p:sp>
      <p:sp>
        <p:nvSpPr>
          <p:cNvPr id="7" name="Text 5"/>
          <p:cNvSpPr/>
          <p:nvPr/>
        </p:nvSpPr>
        <p:spPr>
          <a:xfrm>
            <a:off x="1015008" y="3841552"/>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BFBFBF"/>
                </a:solidFill>
                <a:latin typeface="Instrument Sans Medium" pitchFamily="34" charset="0"/>
                <a:ea typeface="Instrument Sans Medium" pitchFamily="34" charset="-122"/>
                <a:cs typeface="Instrument Sans Medium" pitchFamily="34" charset="-120"/>
              </a:rPr>
              <a:t>One-vs-Rest (OvR)</a:t>
            </a:r>
            <a:endParaRPr lang="en-US" sz="1950" dirty="0"/>
          </a:p>
        </p:txBody>
      </p:sp>
      <p:sp>
        <p:nvSpPr>
          <p:cNvPr id="8" name="Text 6"/>
          <p:cNvSpPr/>
          <p:nvPr/>
        </p:nvSpPr>
        <p:spPr>
          <a:xfrm>
            <a:off x="1015008" y="4270772"/>
            <a:ext cx="5979795" cy="952619"/>
          </a:xfrm>
          <a:prstGeom prst="rect">
            <a:avLst/>
          </a:prstGeom>
          <a:noFill/>
          <a:ln/>
        </p:spPr>
        <p:txBody>
          <a:bodyPr wrap="squar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Train n binary classifiers for n classes. Each classifier predicts probability of belonging to one class vs all others. Choose class with highest probability.</a:t>
            </a:r>
            <a:endParaRPr lang="en-US" sz="1550" dirty="0"/>
          </a:p>
        </p:txBody>
      </p:sp>
      <p:sp>
        <p:nvSpPr>
          <p:cNvPr id="9" name="Text 7"/>
          <p:cNvSpPr/>
          <p:nvPr/>
        </p:nvSpPr>
        <p:spPr>
          <a:xfrm>
            <a:off x="1015008" y="5342453"/>
            <a:ext cx="5979795" cy="635079"/>
          </a:xfrm>
          <a:prstGeom prst="rect">
            <a:avLst/>
          </a:prstGeom>
          <a:noFill/>
          <a:ln/>
        </p:spPr>
        <p:txBody>
          <a:bodyPr wrap="square" lIns="0" tIns="0" rIns="0" bIns="0" rtlCol="0" anchor="t"/>
          <a:lstStyle/>
          <a:p>
            <a:pPr algn="l" indent="0" marL="0">
              <a:lnSpc>
                <a:spcPts val="2500"/>
              </a:lnSpc>
              <a:buNone/>
            </a:pPr>
            <a:r>
              <a:rPr lang="en-US" sz="1550" b="1" dirty="0">
                <a:solidFill>
                  <a:srgbClr val="BFBFBF"/>
                </a:solidFill>
                <a:latin typeface="Open Sans" pitchFamily="34" charset="0"/>
                <a:ea typeface="Open Sans" pitchFamily="34" charset="-122"/>
                <a:cs typeface="Open Sans" pitchFamily="34" charset="-120"/>
              </a:rPr>
              <a:t>Example:</a:t>
            </a:r>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 For 3 classes (A, B, C), train classifiers: A vs (B,C), B vs (A,C), C vs (A,B)</a:t>
            </a:r>
            <a:endParaRPr lang="en-US" sz="1550" dirty="0"/>
          </a:p>
        </p:txBody>
      </p:sp>
      <p:sp>
        <p:nvSpPr>
          <p:cNvPr id="10" name="Shape 8"/>
          <p:cNvSpPr/>
          <p:nvPr/>
        </p:nvSpPr>
        <p:spPr>
          <a:xfrm>
            <a:off x="7414379" y="3345418"/>
            <a:ext cx="6422231" cy="2853333"/>
          </a:xfrm>
          <a:prstGeom prst="roundRect">
            <a:avLst>
              <a:gd name="adj" fmla="val 3846"/>
            </a:avLst>
          </a:prstGeom>
          <a:solidFill>
            <a:srgbClr val="1F1F1F"/>
          </a:solidFill>
          <a:ln/>
        </p:spPr>
      </p:sp>
      <p:sp>
        <p:nvSpPr>
          <p:cNvPr id="11" name="Shape 9"/>
          <p:cNvSpPr/>
          <p:nvPr/>
        </p:nvSpPr>
        <p:spPr>
          <a:xfrm>
            <a:off x="7414379" y="3322558"/>
            <a:ext cx="6422231" cy="91440"/>
          </a:xfrm>
          <a:prstGeom prst="roundRect">
            <a:avLst>
              <a:gd name="adj" fmla="val 32558"/>
            </a:avLst>
          </a:prstGeom>
          <a:solidFill>
            <a:srgbClr val="F5F547"/>
          </a:solidFill>
          <a:ln/>
        </p:spPr>
      </p:sp>
      <p:sp>
        <p:nvSpPr>
          <p:cNvPr id="12" name="Shape 10"/>
          <p:cNvSpPr/>
          <p:nvPr/>
        </p:nvSpPr>
        <p:spPr>
          <a:xfrm>
            <a:off x="10327838" y="3047762"/>
            <a:ext cx="595313" cy="595313"/>
          </a:xfrm>
          <a:prstGeom prst="roundRect">
            <a:avLst>
              <a:gd name="adj" fmla="val 153600"/>
            </a:avLst>
          </a:prstGeom>
          <a:solidFill>
            <a:srgbClr val="F5F547"/>
          </a:solidFill>
          <a:ln/>
        </p:spPr>
      </p:sp>
      <p:sp>
        <p:nvSpPr>
          <p:cNvPr id="13" name="Text 11"/>
          <p:cNvSpPr/>
          <p:nvPr/>
        </p:nvSpPr>
        <p:spPr>
          <a:xfrm>
            <a:off x="10506432" y="3196590"/>
            <a:ext cx="238125" cy="297656"/>
          </a:xfrm>
          <a:prstGeom prst="rect">
            <a:avLst/>
          </a:prstGeom>
          <a:noFill/>
          <a:ln/>
        </p:spPr>
        <p:txBody>
          <a:bodyPr wrap="none" lIns="0" tIns="0" rIns="0" bIns="0" rtlCol="0" anchor="t"/>
          <a:lstStyle/>
          <a:p>
            <a:pPr algn="l" indent="0" marL="0">
              <a:lnSpc>
                <a:spcPts val="3000"/>
              </a:lnSpc>
              <a:buNone/>
            </a:pPr>
            <a:r>
              <a:rPr lang="en-US" sz="1850" dirty="0">
                <a:solidFill>
                  <a:srgbClr val="000000"/>
                </a:solidFill>
                <a:latin typeface="Instrument Sans Medium" pitchFamily="34" charset="0"/>
                <a:ea typeface="Instrument Sans Medium" pitchFamily="34" charset="-122"/>
                <a:cs typeface="Instrument Sans Medium" pitchFamily="34" charset="-120"/>
              </a:rPr>
              <a:t>2</a:t>
            </a:r>
            <a:endParaRPr lang="en-US" sz="1850" dirty="0"/>
          </a:p>
        </p:txBody>
      </p:sp>
      <p:sp>
        <p:nvSpPr>
          <p:cNvPr id="14" name="Text 12"/>
          <p:cNvSpPr/>
          <p:nvPr/>
        </p:nvSpPr>
        <p:spPr>
          <a:xfrm>
            <a:off x="7635597" y="3841552"/>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BFBFBF"/>
                </a:solidFill>
                <a:latin typeface="Instrument Sans Medium" pitchFamily="34" charset="0"/>
                <a:ea typeface="Instrument Sans Medium" pitchFamily="34" charset="-122"/>
                <a:cs typeface="Instrument Sans Medium" pitchFamily="34" charset="-120"/>
              </a:rPr>
              <a:t>Softmax Regression</a:t>
            </a:r>
            <a:endParaRPr lang="en-US" sz="1950" dirty="0"/>
          </a:p>
        </p:txBody>
      </p:sp>
      <p:sp>
        <p:nvSpPr>
          <p:cNvPr id="15" name="Text 13"/>
          <p:cNvSpPr/>
          <p:nvPr/>
        </p:nvSpPr>
        <p:spPr>
          <a:xfrm>
            <a:off x="7635597" y="4270772"/>
            <a:ext cx="5979795" cy="952619"/>
          </a:xfrm>
          <a:prstGeom prst="rect">
            <a:avLst/>
          </a:prstGeom>
          <a:noFill/>
          <a:ln/>
        </p:spPr>
        <p:txBody>
          <a:bodyPr wrap="squar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Generalization of logistic regression for multiple classes. Uses softmax function instead of sigmoid to produce probability distribution over all classes.</a:t>
            </a:r>
            <a:endParaRPr lang="en-US" sz="1550" dirty="0"/>
          </a:p>
        </p:txBody>
      </p:sp>
      <p:sp>
        <p:nvSpPr>
          <p:cNvPr id="16" name="Text 14"/>
          <p:cNvSpPr/>
          <p:nvPr/>
        </p:nvSpPr>
        <p:spPr>
          <a:xfrm>
            <a:off x="7635597" y="5342453"/>
            <a:ext cx="5979795" cy="317540"/>
          </a:xfrm>
          <a:prstGeom prst="rect">
            <a:avLst/>
          </a:prstGeom>
          <a:noFill/>
          <a:ln/>
        </p:spPr>
        <p:txBody>
          <a:bodyPr wrap="none" lIns="0" tIns="0" rIns="0" bIns="0" rtlCol="0" anchor="t"/>
          <a:lstStyle/>
          <a:p>
            <a:pPr algn="l" indent="0" marL="0">
              <a:lnSpc>
                <a:spcPts val="2500"/>
              </a:lnSpc>
              <a:buNone/>
            </a:pPr>
            <a:r>
              <a:rPr lang="en-US" sz="1550" b="1" dirty="0">
                <a:solidFill>
                  <a:srgbClr val="BFBFBF"/>
                </a:solidFill>
                <a:latin typeface="Open Sans" pitchFamily="34" charset="0"/>
                <a:ea typeface="Open Sans" pitchFamily="34" charset="-122"/>
                <a:cs typeface="Open Sans" pitchFamily="34" charset="-120"/>
              </a:rPr>
              <a:t>Formula:</a:t>
            </a:r>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 P(y=k|x) = exp(z_k) / Σexp(z_j) where z = Wx + b</a:t>
            </a:r>
            <a:endParaRPr lang="en-US" sz="15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486400" cy="8229600"/>
          </a:xfrm>
          <a:prstGeom prst="rect">
            <a:avLst/>
          </a:prstGeom>
        </p:spPr>
      </p:pic>
      <p:sp>
        <p:nvSpPr>
          <p:cNvPr id="3" name="Text 0"/>
          <p:cNvSpPr/>
          <p:nvPr/>
        </p:nvSpPr>
        <p:spPr>
          <a:xfrm>
            <a:off x="6280190" y="3179564"/>
            <a:ext cx="5786914" cy="620078"/>
          </a:xfrm>
          <a:prstGeom prst="rect">
            <a:avLst/>
          </a:prstGeom>
          <a:noFill/>
          <a:ln/>
        </p:spPr>
        <p:txBody>
          <a:bodyPr wrap="none" lIns="0" tIns="0" rIns="0" bIns="0" rtlCol="0" anchor="t"/>
          <a:lstStyle/>
          <a:p>
            <a:pPr algn="l" indent="0" marL="0">
              <a:lnSpc>
                <a:spcPts val="4850"/>
              </a:lnSpc>
              <a:buNone/>
            </a:pPr>
            <a:r>
              <a:rPr lang="en-US" sz="3900" dirty="0">
                <a:solidFill>
                  <a:srgbClr val="FEFEFE"/>
                </a:solidFill>
                <a:latin typeface="Instrument Sans Medium" pitchFamily="34" charset="0"/>
                <a:ea typeface="Instrument Sans Medium" pitchFamily="34" charset="-122"/>
                <a:cs typeface="Instrument Sans Medium" pitchFamily="34" charset="-120"/>
              </a:rPr>
              <a:t>Model Evaluation Metrics</a:t>
            </a:r>
            <a:endParaRPr lang="en-US" sz="3900" dirty="0"/>
          </a:p>
        </p:txBody>
      </p:sp>
      <p:sp>
        <p:nvSpPr>
          <p:cNvPr id="4" name="Text 1"/>
          <p:cNvSpPr/>
          <p:nvPr/>
        </p:nvSpPr>
        <p:spPr>
          <a:xfrm>
            <a:off x="6280190" y="4097298"/>
            <a:ext cx="7556421" cy="952619"/>
          </a:xfrm>
          <a:prstGeom prst="rect">
            <a:avLst/>
          </a:prstGeom>
          <a:noFill/>
          <a:ln/>
        </p:spPr>
        <p:txBody>
          <a:bodyPr wrap="squar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Evaluating model performance requires appropriate metrics based on the problem type. Classification and regression tasks use different evaluation approaches to measure accuracy, precision, and overall effectiveness.</a:t>
            </a:r>
            <a:endParaRPr lang="en-US" sz="15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793790" y="1768316"/>
            <a:ext cx="4961811" cy="620078"/>
          </a:xfrm>
          <a:prstGeom prst="rect">
            <a:avLst/>
          </a:prstGeom>
          <a:noFill/>
          <a:ln/>
        </p:spPr>
        <p:txBody>
          <a:bodyPr wrap="none" lIns="0" tIns="0" rIns="0" bIns="0" rtlCol="0" anchor="t"/>
          <a:lstStyle/>
          <a:p>
            <a:pPr algn="l" indent="0" marL="0">
              <a:lnSpc>
                <a:spcPts val="4850"/>
              </a:lnSpc>
              <a:buNone/>
            </a:pPr>
            <a:r>
              <a:rPr lang="en-US" sz="3900" dirty="0">
                <a:solidFill>
                  <a:srgbClr val="FEFEFE"/>
                </a:solidFill>
                <a:latin typeface="Instrument Sans Medium" pitchFamily="34" charset="0"/>
                <a:ea typeface="Instrument Sans Medium" pitchFamily="34" charset="-122"/>
                <a:cs typeface="Instrument Sans Medium" pitchFamily="34" charset="-120"/>
              </a:rPr>
              <a:t>Classification Metrics</a:t>
            </a:r>
            <a:endParaRPr lang="en-US" sz="3900" dirty="0"/>
          </a:p>
        </p:txBody>
      </p:sp>
      <p:sp>
        <p:nvSpPr>
          <p:cNvPr id="3" name="Shape 1"/>
          <p:cNvSpPr/>
          <p:nvPr/>
        </p:nvSpPr>
        <p:spPr>
          <a:xfrm>
            <a:off x="793790" y="2785229"/>
            <a:ext cx="6422231" cy="1580078"/>
          </a:xfrm>
          <a:prstGeom prst="roundRect">
            <a:avLst>
              <a:gd name="adj" fmla="val 1884"/>
            </a:avLst>
          </a:prstGeom>
          <a:solidFill>
            <a:srgbClr val="3E3E3E"/>
          </a:solidFill>
          <a:ln/>
        </p:spPr>
      </p:sp>
      <p:sp>
        <p:nvSpPr>
          <p:cNvPr id="4" name="Text 2"/>
          <p:cNvSpPr/>
          <p:nvPr/>
        </p:nvSpPr>
        <p:spPr>
          <a:xfrm>
            <a:off x="992148" y="2983587"/>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BFBFBF"/>
                </a:solidFill>
                <a:latin typeface="Instrument Sans Medium" pitchFamily="34" charset="0"/>
                <a:ea typeface="Instrument Sans Medium" pitchFamily="34" charset="-122"/>
                <a:cs typeface="Instrument Sans Medium" pitchFamily="34" charset="-120"/>
              </a:rPr>
              <a:t>Accuracy</a:t>
            </a:r>
            <a:endParaRPr lang="en-US" sz="1950" dirty="0"/>
          </a:p>
        </p:txBody>
      </p:sp>
      <p:sp>
        <p:nvSpPr>
          <p:cNvPr id="5" name="Text 3"/>
          <p:cNvSpPr/>
          <p:nvPr/>
        </p:nvSpPr>
        <p:spPr>
          <a:xfrm>
            <a:off x="992148" y="3412807"/>
            <a:ext cx="6025515" cy="317540"/>
          </a:xfrm>
          <a:prstGeom prst="rect">
            <a:avLst/>
          </a:prstGeom>
          <a:noFill/>
          <a:ln/>
        </p:spPr>
        <p:txBody>
          <a:bodyPr wrap="non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Proportion of correct predictions: (TP + TN) / (TP + TN + FP + FN)</a:t>
            </a:r>
            <a:endParaRPr lang="en-US" sz="1550" dirty="0"/>
          </a:p>
        </p:txBody>
      </p:sp>
      <p:sp>
        <p:nvSpPr>
          <p:cNvPr id="6" name="Text 4"/>
          <p:cNvSpPr/>
          <p:nvPr/>
        </p:nvSpPr>
        <p:spPr>
          <a:xfrm>
            <a:off x="992148" y="3849410"/>
            <a:ext cx="6025515" cy="317540"/>
          </a:xfrm>
          <a:prstGeom prst="rect">
            <a:avLst/>
          </a:prstGeom>
          <a:noFill/>
          <a:ln/>
        </p:spPr>
        <p:txBody>
          <a:bodyPr wrap="non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Best for balanced datasets</a:t>
            </a:r>
            <a:endParaRPr lang="en-US" sz="1550" dirty="0"/>
          </a:p>
        </p:txBody>
      </p:sp>
      <p:sp>
        <p:nvSpPr>
          <p:cNvPr id="7" name="Shape 5"/>
          <p:cNvSpPr/>
          <p:nvPr/>
        </p:nvSpPr>
        <p:spPr>
          <a:xfrm>
            <a:off x="7414379" y="2785229"/>
            <a:ext cx="6422231" cy="1580078"/>
          </a:xfrm>
          <a:prstGeom prst="roundRect">
            <a:avLst>
              <a:gd name="adj" fmla="val 1884"/>
            </a:avLst>
          </a:prstGeom>
          <a:solidFill>
            <a:srgbClr val="3E3E3E"/>
          </a:solidFill>
          <a:ln/>
        </p:spPr>
      </p:sp>
      <p:sp>
        <p:nvSpPr>
          <p:cNvPr id="8" name="Text 6"/>
          <p:cNvSpPr/>
          <p:nvPr/>
        </p:nvSpPr>
        <p:spPr>
          <a:xfrm>
            <a:off x="7612737" y="2983587"/>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BFBFBF"/>
                </a:solidFill>
                <a:latin typeface="Instrument Sans Medium" pitchFamily="34" charset="0"/>
                <a:ea typeface="Instrument Sans Medium" pitchFamily="34" charset="-122"/>
                <a:cs typeface="Instrument Sans Medium" pitchFamily="34" charset="-120"/>
              </a:rPr>
              <a:t>Precision</a:t>
            </a:r>
            <a:endParaRPr lang="en-US" sz="1950" dirty="0"/>
          </a:p>
        </p:txBody>
      </p:sp>
      <p:sp>
        <p:nvSpPr>
          <p:cNvPr id="9" name="Text 7"/>
          <p:cNvSpPr/>
          <p:nvPr/>
        </p:nvSpPr>
        <p:spPr>
          <a:xfrm>
            <a:off x="7612737" y="3412807"/>
            <a:ext cx="6025515" cy="317540"/>
          </a:xfrm>
          <a:prstGeom prst="rect">
            <a:avLst/>
          </a:prstGeom>
          <a:noFill/>
          <a:ln/>
        </p:spPr>
        <p:txBody>
          <a:bodyPr wrap="non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Proportion of positive predictions that are correct: TP / (TP + FP)</a:t>
            </a:r>
            <a:endParaRPr lang="en-US" sz="1550" dirty="0"/>
          </a:p>
        </p:txBody>
      </p:sp>
      <p:sp>
        <p:nvSpPr>
          <p:cNvPr id="10" name="Text 8"/>
          <p:cNvSpPr/>
          <p:nvPr/>
        </p:nvSpPr>
        <p:spPr>
          <a:xfrm>
            <a:off x="7612737" y="3849410"/>
            <a:ext cx="6025515" cy="317540"/>
          </a:xfrm>
          <a:prstGeom prst="rect">
            <a:avLst/>
          </a:prstGeom>
          <a:noFill/>
          <a:ln/>
        </p:spPr>
        <p:txBody>
          <a:bodyPr wrap="non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Important when false positives are costly</a:t>
            </a:r>
            <a:endParaRPr lang="en-US" sz="1550" dirty="0"/>
          </a:p>
        </p:txBody>
      </p:sp>
      <p:sp>
        <p:nvSpPr>
          <p:cNvPr id="11" name="Shape 9"/>
          <p:cNvSpPr/>
          <p:nvPr/>
        </p:nvSpPr>
        <p:spPr>
          <a:xfrm>
            <a:off x="793790" y="4563666"/>
            <a:ext cx="6422231" cy="1897618"/>
          </a:xfrm>
          <a:prstGeom prst="roundRect">
            <a:avLst>
              <a:gd name="adj" fmla="val 1569"/>
            </a:avLst>
          </a:prstGeom>
          <a:solidFill>
            <a:srgbClr val="3E3E3E"/>
          </a:solidFill>
          <a:ln/>
        </p:spPr>
      </p:sp>
      <p:sp>
        <p:nvSpPr>
          <p:cNvPr id="12" name="Text 10"/>
          <p:cNvSpPr/>
          <p:nvPr/>
        </p:nvSpPr>
        <p:spPr>
          <a:xfrm>
            <a:off x="992148" y="4762024"/>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BFBFBF"/>
                </a:solidFill>
                <a:latin typeface="Instrument Sans Medium" pitchFamily="34" charset="0"/>
                <a:ea typeface="Instrument Sans Medium" pitchFamily="34" charset="-122"/>
                <a:cs typeface="Instrument Sans Medium" pitchFamily="34" charset="-120"/>
              </a:rPr>
              <a:t>Recall (Sensitivity)</a:t>
            </a:r>
            <a:endParaRPr lang="en-US" sz="1950" dirty="0"/>
          </a:p>
        </p:txBody>
      </p:sp>
      <p:sp>
        <p:nvSpPr>
          <p:cNvPr id="13" name="Text 11"/>
          <p:cNvSpPr/>
          <p:nvPr/>
        </p:nvSpPr>
        <p:spPr>
          <a:xfrm>
            <a:off x="992148" y="5191244"/>
            <a:ext cx="6025515" cy="317540"/>
          </a:xfrm>
          <a:prstGeom prst="rect">
            <a:avLst/>
          </a:prstGeom>
          <a:noFill/>
          <a:ln/>
        </p:spPr>
        <p:txBody>
          <a:bodyPr wrap="non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Proportion of actual positives correctly identified: TP / (TP + FN)</a:t>
            </a:r>
            <a:endParaRPr lang="en-US" sz="1550" dirty="0"/>
          </a:p>
        </p:txBody>
      </p:sp>
      <p:sp>
        <p:nvSpPr>
          <p:cNvPr id="14" name="Text 12"/>
          <p:cNvSpPr/>
          <p:nvPr/>
        </p:nvSpPr>
        <p:spPr>
          <a:xfrm>
            <a:off x="992148" y="5627846"/>
            <a:ext cx="6025515" cy="317540"/>
          </a:xfrm>
          <a:prstGeom prst="rect">
            <a:avLst/>
          </a:prstGeom>
          <a:noFill/>
          <a:ln/>
        </p:spPr>
        <p:txBody>
          <a:bodyPr wrap="non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Important when false negatives are costly</a:t>
            </a:r>
            <a:endParaRPr lang="en-US" sz="1550" dirty="0"/>
          </a:p>
        </p:txBody>
      </p:sp>
      <p:sp>
        <p:nvSpPr>
          <p:cNvPr id="15" name="Shape 13"/>
          <p:cNvSpPr/>
          <p:nvPr/>
        </p:nvSpPr>
        <p:spPr>
          <a:xfrm>
            <a:off x="7414379" y="4563666"/>
            <a:ext cx="6422231" cy="1897618"/>
          </a:xfrm>
          <a:prstGeom prst="roundRect">
            <a:avLst>
              <a:gd name="adj" fmla="val 1569"/>
            </a:avLst>
          </a:prstGeom>
          <a:solidFill>
            <a:srgbClr val="3E3E3E"/>
          </a:solidFill>
          <a:ln/>
        </p:spPr>
      </p:sp>
      <p:sp>
        <p:nvSpPr>
          <p:cNvPr id="16" name="Text 14"/>
          <p:cNvSpPr/>
          <p:nvPr/>
        </p:nvSpPr>
        <p:spPr>
          <a:xfrm>
            <a:off x="7612737" y="4762024"/>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BFBFBF"/>
                </a:solidFill>
                <a:latin typeface="Instrument Sans Medium" pitchFamily="34" charset="0"/>
                <a:ea typeface="Instrument Sans Medium" pitchFamily="34" charset="-122"/>
                <a:cs typeface="Instrument Sans Medium" pitchFamily="34" charset="-120"/>
              </a:rPr>
              <a:t>F1-Score</a:t>
            </a:r>
            <a:endParaRPr lang="en-US" sz="1950" dirty="0"/>
          </a:p>
        </p:txBody>
      </p:sp>
      <p:sp>
        <p:nvSpPr>
          <p:cNvPr id="17" name="Text 15"/>
          <p:cNvSpPr/>
          <p:nvPr/>
        </p:nvSpPr>
        <p:spPr>
          <a:xfrm>
            <a:off x="7612737" y="5191244"/>
            <a:ext cx="6025515" cy="635079"/>
          </a:xfrm>
          <a:prstGeom prst="rect">
            <a:avLst/>
          </a:prstGeom>
          <a:noFill/>
          <a:ln/>
        </p:spPr>
        <p:txBody>
          <a:bodyPr wrap="squar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Harmonic mean of precision and recall: 2 * (Precision * Recall) / (Precision + Recall)</a:t>
            </a:r>
            <a:endParaRPr lang="en-US" sz="1550" dirty="0"/>
          </a:p>
        </p:txBody>
      </p:sp>
      <p:sp>
        <p:nvSpPr>
          <p:cNvPr id="18" name="Text 16"/>
          <p:cNvSpPr/>
          <p:nvPr/>
        </p:nvSpPr>
        <p:spPr>
          <a:xfrm>
            <a:off x="7612737" y="5945386"/>
            <a:ext cx="6025515" cy="317540"/>
          </a:xfrm>
          <a:prstGeom prst="rect">
            <a:avLst/>
          </a:prstGeom>
          <a:noFill/>
          <a:ln/>
        </p:spPr>
        <p:txBody>
          <a:bodyPr wrap="non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Balances precision and recall</a:t>
            </a:r>
            <a:endParaRPr lang="en-US" sz="15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793790" y="1563767"/>
            <a:ext cx="4961811" cy="620078"/>
          </a:xfrm>
          <a:prstGeom prst="rect">
            <a:avLst/>
          </a:prstGeom>
          <a:noFill/>
          <a:ln/>
        </p:spPr>
        <p:txBody>
          <a:bodyPr wrap="none" lIns="0" tIns="0" rIns="0" bIns="0" rtlCol="0" anchor="t"/>
          <a:lstStyle/>
          <a:p>
            <a:pPr algn="l" indent="0" marL="0">
              <a:lnSpc>
                <a:spcPts val="4850"/>
              </a:lnSpc>
              <a:buNone/>
            </a:pPr>
            <a:r>
              <a:rPr lang="en-US" sz="3900" dirty="0">
                <a:solidFill>
                  <a:srgbClr val="FEFEFE"/>
                </a:solidFill>
                <a:latin typeface="Instrument Sans Medium" pitchFamily="34" charset="0"/>
                <a:ea typeface="Instrument Sans Medium" pitchFamily="34" charset="-122"/>
                <a:cs typeface="Instrument Sans Medium" pitchFamily="34" charset="-120"/>
              </a:rPr>
              <a:t>Regression Metrics</a:t>
            </a:r>
            <a:endParaRPr lang="en-US" sz="3900" dirty="0"/>
          </a:p>
        </p:txBody>
      </p:sp>
      <p:sp>
        <p:nvSpPr>
          <p:cNvPr id="3" name="Shape 1"/>
          <p:cNvSpPr/>
          <p:nvPr/>
        </p:nvSpPr>
        <p:spPr>
          <a:xfrm>
            <a:off x="793790" y="2580680"/>
            <a:ext cx="6422231" cy="2260878"/>
          </a:xfrm>
          <a:prstGeom prst="roundRect">
            <a:avLst>
              <a:gd name="adj" fmla="val 1317"/>
            </a:avLst>
          </a:prstGeom>
          <a:solidFill>
            <a:srgbClr val="1F1F1F"/>
          </a:solidFill>
          <a:ln w="22860">
            <a:solidFill>
              <a:srgbClr val="575757"/>
            </a:solidFill>
            <a:prstDash val="solid"/>
          </a:ln>
        </p:spPr>
      </p:sp>
      <p:sp>
        <p:nvSpPr>
          <p:cNvPr id="4" name="Text 2"/>
          <p:cNvSpPr/>
          <p:nvPr/>
        </p:nvSpPr>
        <p:spPr>
          <a:xfrm>
            <a:off x="1015008" y="2801898"/>
            <a:ext cx="3193375" cy="310158"/>
          </a:xfrm>
          <a:prstGeom prst="rect">
            <a:avLst/>
          </a:prstGeom>
          <a:noFill/>
          <a:ln/>
        </p:spPr>
        <p:txBody>
          <a:bodyPr wrap="none" lIns="0" tIns="0" rIns="0" bIns="0" rtlCol="0" anchor="t"/>
          <a:lstStyle/>
          <a:p>
            <a:pPr algn="l" indent="0" marL="0">
              <a:lnSpc>
                <a:spcPts val="2400"/>
              </a:lnSpc>
              <a:buNone/>
            </a:pPr>
            <a:r>
              <a:rPr lang="en-US" sz="1950" dirty="0">
                <a:solidFill>
                  <a:srgbClr val="BFBFBF"/>
                </a:solidFill>
                <a:latin typeface="Instrument Sans Medium" pitchFamily="34" charset="0"/>
                <a:ea typeface="Instrument Sans Medium" pitchFamily="34" charset="-122"/>
                <a:cs typeface="Instrument Sans Medium" pitchFamily="34" charset="-120"/>
              </a:rPr>
              <a:t>Mean Absolute Error (MAE)</a:t>
            </a:r>
            <a:endParaRPr lang="en-US" sz="1950" dirty="0"/>
          </a:p>
        </p:txBody>
      </p:sp>
      <p:sp>
        <p:nvSpPr>
          <p:cNvPr id="5" name="Text 3"/>
          <p:cNvSpPr/>
          <p:nvPr/>
        </p:nvSpPr>
        <p:spPr>
          <a:xfrm>
            <a:off x="1015008" y="3231118"/>
            <a:ext cx="5979795" cy="635079"/>
          </a:xfrm>
          <a:prstGeom prst="rect">
            <a:avLst/>
          </a:prstGeom>
          <a:noFill/>
          <a:ln/>
        </p:spPr>
        <p:txBody>
          <a:bodyPr wrap="squar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Average absolute difference between predictions and actual values: MAE = (1/n) Σ|y_i - ŷ_i|</a:t>
            </a:r>
            <a:endParaRPr lang="en-US" sz="1550" dirty="0"/>
          </a:p>
        </p:txBody>
      </p:sp>
      <p:sp>
        <p:nvSpPr>
          <p:cNvPr id="6" name="Text 4"/>
          <p:cNvSpPr/>
          <p:nvPr/>
        </p:nvSpPr>
        <p:spPr>
          <a:xfrm>
            <a:off x="1015008" y="3985260"/>
            <a:ext cx="5979795" cy="635079"/>
          </a:xfrm>
          <a:prstGeom prst="rect">
            <a:avLst/>
          </a:prstGeom>
          <a:noFill/>
          <a:ln/>
        </p:spPr>
        <p:txBody>
          <a:bodyPr wrap="squar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Easy to interpret, same units as target variable. Robust to outliers.</a:t>
            </a:r>
            <a:endParaRPr lang="en-US" sz="1550" dirty="0"/>
          </a:p>
        </p:txBody>
      </p:sp>
      <p:sp>
        <p:nvSpPr>
          <p:cNvPr id="7" name="Shape 5"/>
          <p:cNvSpPr/>
          <p:nvPr/>
        </p:nvSpPr>
        <p:spPr>
          <a:xfrm>
            <a:off x="7414379" y="2580680"/>
            <a:ext cx="6422231" cy="2260878"/>
          </a:xfrm>
          <a:prstGeom prst="roundRect">
            <a:avLst>
              <a:gd name="adj" fmla="val 1317"/>
            </a:avLst>
          </a:prstGeom>
          <a:solidFill>
            <a:srgbClr val="1F1F1F"/>
          </a:solidFill>
          <a:ln w="22860">
            <a:solidFill>
              <a:srgbClr val="575757"/>
            </a:solidFill>
            <a:prstDash val="solid"/>
          </a:ln>
        </p:spPr>
      </p:sp>
      <p:sp>
        <p:nvSpPr>
          <p:cNvPr id="8" name="Text 6"/>
          <p:cNvSpPr/>
          <p:nvPr/>
        </p:nvSpPr>
        <p:spPr>
          <a:xfrm>
            <a:off x="7635597" y="2801898"/>
            <a:ext cx="3091220" cy="310158"/>
          </a:xfrm>
          <a:prstGeom prst="rect">
            <a:avLst/>
          </a:prstGeom>
          <a:noFill/>
          <a:ln/>
        </p:spPr>
        <p:txBody>
          <a:bodyPr wrap="none" lIns="0" tIns="0" rIns="0" bIns="0" rtlCol="0" anchor="t"/>
          <a:lstStyle/>
          <a:p>
            <a:pPr algn="l" indent="0" marL="0">
              <a:lnSpc>
                <a:spcPts val="2400"/>
              </a:lnSpc>
              <a:buNone/>
            </a:pPr>
            <a:r>
              <a:rPr lang="en-US" sz="1950" dirty="0">
                <a:solidFill>
                  <a:srgbClr val="BFBFBF"/>
                </a:solidFill>
                <a:latin typeface="Instrument Sans Medium" pitchFamily="34" charset="0"/>
                <a:ea typeface="Instrument Sans Medium" pitchFamily="34" charset="-122"/>
                <a:cs typeface="Instrument Sans Medium" pitchFamily="34" charset="-120"/>
              </a:rPr>
              <a:t>Mean Squared Error (MSE)</a:t>
            </a:r>
            <a:endParaRPr lang="en-US" sz="1950" dirty="0"/>
          </a:p>
        </p:txBody>
      </p:sp>
      <p:sp>
        <p:nvSpPr>
          <p:cNvPr id="9" name="Text 7"/>
          <p:cNvSpPr/>
          <p:nvPr/>
        </p:nvSpPr>
        <p:spPr>
          <a:xfrm>
            <a:off x="7635597" y="3231118"/>
            <a:ext cx="5979795" cy="317540"/>
          </a:xfrm>
          <a:prstGeom prst="rect">
            <a:avLst/>
          </a:prstGeom>
          <a:noFill/>
          <a:ln/>
        </p:spPr>
        <p:txBody>
          <a:bodyPr wrap="non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Average squared difference: MSE = (1/n) Σ(y_i - ŷ_i)²</a:t>
            </a:r>
            <a:endParaRPr lang="en-US" sz="1550" dirty="0"/>
          </a:p>
        </p:txBody>
      </p:sp>
      <p:sp>
        <p:nvSpPr>
          <p:cNvPr id="10" name="Text 8"/>
          <p:cNvSpPr/>
          <p:nvPr/>
        </p:nvSpPr>
        <p:spPr>
          <a:xfrm>
            <a:off x="7635597" y="3667720"/>
            <a:ext cx="5979795" cy="635079"/>
          </a:xfrm>
          <a:prstGeom prst="rect">
            <a:avLst/>
          </a:prstGeom>
          <a:noFill/>
          <a:ln/>
        </p:spPr>
        <p:txBody>
          <a:bodyPr wrap="squar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Penalizes large errors more heavily. Commonly used for optimization.</a:t>
            </a:r>
            <a:endParaRPr lang="en-US" sz="1550" dirty="0"/>
          </a:p>
        </p:txBody>
      </p:sp>
      <p:sp>
        <p:nvSpPr>
          <p:cNvPr id="11" name="Shape 9"/>
          <p:cNvSpPr/>
          <p:nvPr/>
        </p:nvSpPr>
        <p:spPr>
          <a:xfrm>
            <a:off x="793790" y="5039916"/>
            <a:ext cx="6422231" cy="1625798"/>
          </a:xfrm>
          <a:prstGeom prst="roundRect">
            <a:avLst>
              <a:gd name="adj" fmla="val 1831"/>
            </a:avLst>
          </a:prstGeom>
          <a:solidFill>
            <a:srgbClr val="1F1F1F"/>
          </a:solidFill>
          <a:ln w="22860">
            <a:solidFill>
              <a:srgbClr val="575757"/>
            </a:solidFill>
            <a:prstDash val="solid"/>
          </a:ln>
        </p:spPr>
      </p:sp>
      <p:sp>
        <p:nvSpPr>
          <p:cNvPr id="12" name="Text 10"/>
          <p:cNvSpPr/>
          <p:nvPr/>
        </p:nvSpPr>
        <p:spPr>
          <a:xfrm>
            <a:off x="1015008" y="5261134"/>
            <a:ext cx="3839408" cy="310158"/>
          </a:xfrm>
          <a:prstGeom prst="rect">
            <a:avLst/>
          </a:prstGeom>
          <a:noFill/>
          <a:ln/>
        </p:spPr>
        <p:txBody>
          <a:bodyPr wrap="none" lIns="0" tIns="0" rIns="0" bIns="0" rtlCol="0" anchor="t"/>
          <a:lstStyle/>
          <a:p>
            <a:pPr algn="l" indent="0" marL="0">
              <a:lnSpc>
                <a:spcPts val="2400"/>
              </a:lnSpc>
              <a:buNone/>
            </a:pPr>
            <a:r>
              <a:rPr lang="en-US" sz="1950" dirty="0">
                <a:solidFill>
                  <a:srgbClr val="BFBFBF"/>
                </a:solidFill>
                <a:latin typeface="Instrument Sans Medium" pitchFamily="34" charset="0"/>
                <a:ea typeface="Instrument Sans Medium" pitchFamily="34" charset="-122"/>
                <a:cs typeface="Instrument Sans Medium" pitchFamily="34" charset="-120"/>
              </a:rPr>
              <a:t>Root Mean Squared Error (RMSE)</a:t>
            </a:r>
            <a:endParaRPr lang="en-US" sz="1950" dirty="0"/>
          </a:p>
        </p:txBody>
      </p:sp>
      <p:sp>
        <p:nvSpPr>
          <p:cNvPr id="13" name="Text 11"/>
          <p:cNvSpPr/>
          <p:nvPr/>
        </p:nvSpPr>
        <p:spPr>
          <a:xfrm>
            <a:off x="1015008" y="5690354"/>
            <a:ext cx="5979795" cy="317540"/>
          </a:xfrm>
          <a:prstGeom prst="rect">
            <a:avLst/>
          </a:prstGeom>
          <a:noFill/>
          <a:ln/>
        </p:spPr>
        <p:txBody>
          <a:bodyPr wrap="non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Square root of MSE: RMSE = √MSE</a:t>
            </a:r>
            <a:endParaRPr lang="en-US" sz="1550" dirty="0"/>
          </a:p>
        </p:txBody>
      </p:sp>
      <p:sp>
        <p:nvSpPr>
          <p:cNvPr id="14" name="Text 12"/>
          <p:cNvSpPr/>
          <p:nvPr/>
        </p:nvSpPr>
        <p:spPr>
          <a:xfrm>
            <a:off x="1015008" y="6126956"/>
            <a:ext cx="5979795" cy="317540"/>
          </a:xfrm>
          <a:prstGeom prst="rect">
            <a:avLst/>
          </a:prstGeom>
          <a:noFill/>
          <a:ln/>
        </p:spPr>
        <p:txBody>
          <a:bodyPr wrap="non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Same units as target variable. More interpretable than MSE.</a:t>
            </a:r>
            <a:endParaRPr lang="en-US" sz="1550" dirty="0"/>
          </a:p>
        </p:txBody>
      </p:sp>
      <p:sp>
        <p:nvSpPr>
          <p:cNvPr id="15" name="Shape 13"/>
          <p:cNvSpPr/>
          <p:nvPr/>
        </p:nvSpPr>
        <p:spPr>
          <a:xfrm>
            <a:off x="7414379" y="5039916"/>
            <a:ext cx="6422231" cy="1625798"/>
          </a:xfrm>
          <a:prstGeom prst="roundRect">
            <a:avLst>
              <a:gd name="adj" fmla="val 1831"/>
            </a:avLst>
          </a:prstGeom>
          <a:solidFill>
            <a:srgbClr val="1F1F1F"/>
          </a:solidFill>
          <a:ln w="22860">
            <a:solidFill>
              <a:srgbClr val="575757"/>
            </a:solidFill>
            <a:prstDash val="solid"/>
          </a:ln>
        </p:spPr>
      </p:sp>
      <p:sp>
        <p:nvSpPr>
          <p:cNvPr id="16" name="Text 14"/>
          <p:cNvSpPr/>
          <p:nvPr/>
        </p:nvSpPr>
        <p:spPr>
          <a:xfrm>
            <a:off x="7635597" y="5261134"/>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BFBFBF"/>
                </a:solidFill>
                <a:latin typeface="Instrument Sans Medium" pitchFamily="34" charset="0"/>
                <a:ea typeface="Instrument Sans Medium" pitchFamily="34" charset="-122"/>
                <a:cs typeface="Instrument Sans Medium" pitchFamily="34" charset="-120"/>
              </a:rPr>
              <a:t>R² Score</a:t>
            </a:r>
            <a:endParaRPr lang="en-US" sz="1950" dirty="0"/>
          </a:p>
        </p:txBody>
      </p:sp>
      <p:sp>
        <p:nvSpPr>
          <p:cNvPr id="17" name="Text 15"/>
          <p:cNvSpPr/>
          <p:nvPr/>
        </p:nvSpPr>
        <p:spPr>
          <a:xfrm>
            <a:off x="7635597" y="5690354"/>
            <a:ext cx="5979795" cy="317540"/>
          </a:xfrm>
          <a:prstGeom prst="rect">
            <a:avLst/>
          </a:prstGeom>
          <a:noFill/>
          <a:ln/>
        </p:spPr>
        <p:txBody>
          <a:bodyPr wrap="non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Coefficient of determination: R² = 1 - (SS_res / SS_tot)</a:t>
            </a:r>
            <a:endParaRPr lang="en-US" sz="1550" dirty="0"/>
          </a:p>
        </p:txBody>
      </p:sp>
      <p:sp>
        <p:nvSpPr>
          <p:cNvPr id="18" name="Text 16"/>
          <p:cNvSpPr/>
          <p:nvPr/>
        </p:nvSpPr>
        <p:spPr>
          <a:xfrm>
            <a:off x="7635597" y="6126956"/>
            <a:ext cx="5979795" cy="317540"/>
          </a:xfrm>
          <a:prstGeom prst="rect">
            <a:avLst/>
          </a:prstGeom>
          <a:noFill/>
          <a:ln/>
        </p:spPr>
        <p:txBody>
          <a:bodyPr wrap="non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Proportion of variance explained. Range: 0 to 1 (higher is better).</a:t>
            </a:r>
            <a:endParaRPr lang="en-US" sz="15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442793" y="304443"/>
            <a:ext cx="4242435" cy="345996"/>
          </a:xfrm>
          <a:prstGeom prst="rect">
            <a:avLst/>
          </a:prstGeom>
          <a:noFill/>
          <a:ln/>
        </p:spPr>
        <p:txBody>
          <a:bodyPr wrap="none" lIns="0" tIns="0" rIns="0" bIns="0" rtlCol="0" anchor="t"/>
          <a:lstStyle/>
          <a:p>
            <a:pPr algn="l" indent="0" marL="0">
              <a:lnSpc>
                <a:spcPts val="2700"/>
              </a:lnSpc>
              <a:buNone/>
            </a:pPr>
            <a:r>
              <a:rPr lang="en-US" sz="2150" dirty="0">
                <a:solidFill>
                  <a:srgbClr val="FEFEFE"/>
                </a:solidFill>
                <a:latin typeface="Instrument Sans Medium" pitchFamily="34" charset="0"/>
                <a:ea typeface="Instrument Sans Medium" pitchFamily="34" charset="-122"/>
                <a:cs typeface="Instrument Sans Medium" pitchFamily="34" charset="-120"/>
              </a:rPr>
              <a:t>Confusion Matrix and ROC Curve</a:t>
            </a:r>
            <a:endParaRPr lang="en-US" sz="2150" dirty="0"/>
          </a:p>
        </p:txBody>
      </p:sp>
      <p:sp>
        <p:nvSpPr>
          <p:cNvPr id="3" name="Text 1"/>
          <p:cNvSpPr/>
          <p:nvPr/>
        </p:nvSpPr>
        <p:spPr>
          <a:xfrm>
            <a:off x="442793" y="927021"/>
            <a:ext cx="1660803" cy="207526"/>
          </a:xfrm>
          <a:prstGeom prst="rect">
            <a:avLst/>
          </a:prstGeom>
          <a:noFill/>
          <a:ln/>
        </p:spPr>
        <p:txBody>
          <a:bodyPr wrap="none" lIns="0" tIns="0" rIns="0" bIns="0" rtlCol="0" anchor="t"/>
          <a:lstStyle/>
          <a:p>
            <a:pPr algn="l" indent="0" marL="0">
              <a:lnSpc>
                <a:spcPts val="1600"/>
              </a:lnSpc>
              <a:buNone/>
            </a:pPr>
            <a:r>
              <a:rPr lang="en-US" sz="1300" dirty="0">
                <a:solidFill>
                  <a:srgbClr val="FEFEFE"/>
                </a:solidFill>
                <a:latin typeface="Instrument Sans Medium" pitchFamily="34" charset="0"/>
                <a:ea typeface="Instrument Sans Medium" pitchFamily="34" charset="-122"/>
                <a:cs typeface="Instrument Sans Medium" pitchFamily="34" charset="-120"/>
              </a:rPr>
              <a:t>Confusion Matrix</a:t>
            </a:r>
            <a:endParaRPr lang="en-US" sz="1300" dirty="0"/>
          </a:p>
        </p:txBody>
      </p:sp>
      <p:sp>
        <p:nvSpPr>
          <p:cNvPr id="4" name="Shape 2"/>
          <p:cNvSpPr/>
          <p:nvPr/>
        </p:nvSpPr>
        <p:spPr>
          <a:xfrm>
            <a:off x="442793" y="1259086"/>
            <a:ext cx="6737390" cy="990362"/>
          </a:xfrm>
          <a:prstGeom prst="roundRect">
            <a:avLst>
              <a:gd name="adj" fmla="val 1677"/>
            </a:avLst>
          </a:prstGeom>
          <a:noFill/>
          <a:ln w="7620">
            <a:solidFill>
              <a:srgbClr val="FFFFFF">
                <a:alpha val="24000"/>
              </a:srgbClr>
            </a:solidFill>
            <a:prstDash val="solid"/>
          </a:ln>
        </p:spPr>
      </p:sp>
      <p:sp>
        <p:nvSpPr>
          <p:cNvPr id="5" name="Shape 3"/>
          <p:cNvSpPr/>
          <p:nvPr/>
        </p:nvSpPr>
        <p:spPr>
          <a:xfrm>
            <a:off x="450413" y="1266706"/>
            <a:ext cx="6721435" cy="325041"/>
          </a:xfrm>
          <a:prstGeom prst="rect">
            <a:avLst/>
          </a:prstGeom>
          <a:solidFill>
            <a:srgbClr val="FFFFFF">
              <a:alpha val="4000"/>
            </a:srgbClr>
          </a:solidFill>
          <a:ln/>
        </p:spPr>
      </p:sp>
      <p:sp>
        <p:nvSpPr>
          <p:cNvPr id="6" name="Text 4"/>
          <p:cNvSpPr/>
          <p:nvPr/>
        </p:nvSpPr>
        <p:spPr>
          <a:xfrm>
            <a:off x="561975" y="1340644"/>
            <a:ext cx="2015133" cy="177165"/>
          </a:xfrm>
          <a:prstGeom prst="rect">
            <a:avLst/>
          </a:prstGeom>
          <a:noFill/>
          <a:ln/>
        </p:spPr>
        <p:txBody>
          <a:bodyPr wrap="none" lIns="0" tIns="0" rIns="0" bIns="0" rtlCol="0" anchor="t"/>
          <a:lstStyle/>
          <a:p>
            <a:pPr algn="l" indent="0" marL="0">
              <a:lnSpc>
                <a:spcPts val="1350"/>
              </a:lnSpc>
              <a:buNone/>
            </a:pPr>
            <a:endParaRPr lang="en-US" sz="850" dirty="0"/>
          </a:p>
        </p:txBody>
      </p:sp>
      <p:sp>
        <p:nvSpPr>
          <p:cNvPr id="7" name="Text 5"/>
          <p:cNvSpPr/>
          <p:nvPr/>
        </p:nvSpPr>
        <p:spPr>
          <a:xfrm>
            <a:off x="2805946" y="1340644"/>
            <a:ext cx="2011323" cy="177165"/>
          </a:xfrm>
          <a:prstGeom prst="rect">
            <a:avLst/>
          </a:prstGeom>
          <a:noFill/>
          <a:ln/>
        </p:spPr>
        <p:txBody>
          <a:bodyPr wrap="none" lIns="0" tIns="0" rIns="0" bIns="0" rtlCol="0" anchor="t"/>
          <a:lstStyle/>
          <a:p>
            <a:pPr algn="l" indent="0" marL="0">
              <a:lnSpc>
                <a:spcPts val="1350"/>
              </a:lnSpc>
              <a:buNone/>
            </a:pPr>
            <a:r>
              <a:rPr lang="en-US" sz="850" b="1" dirty="0">
                <a:solidFill>
                  <a:srgbClr val="BFBFBF"/>
                </a:solidFill>
                <a:latin typeface="Open Sans" pitchFamily="34" charset="0"/>
                <a:ea typeface="Open Sans" pitchFamily="34" charset="-122"/>
                <a:cs typeface="Open Sans" pitchFamily="34" charset="-120"/>
              </a:rPr>
              <a:t>Predicted Positive</a:t>
            </a:r>
            <a:endParaRPr lang="en-US" sz="850" dirty="0"/>
          </a:p>
        </p:txBody>
      </p:sp>
      <p:sp>
        <p:nvSpPr>
          <p:cNvPr id="8" name="Text 6"/>
          <p:cNvSpPr/>
          <p:nvPr/>
        </p:nvSpPr>
        <p:spPr>
          <a:xfrm>
            <a:off x="5046107" y="1340644"/>
            <a:ext cx="2015133" cy="177165"/>
          </a:xfrm>
          <a:prstGeom prst="rect">
            <a:avLst/>
          </a:prstGeom>
          <a:noFill/>
          <a:ln/>
        </p:spPr>
        <p:txBody>
          <a:bodyPr wrap="none" lIns="0" tIns="0" rIns="0" bIns="0" rtlCol="0" anchor="t"/>
          <a:lstStyle/>
          <a:p>
            <a:pPr algn="l" indent="0" marL="0">
              <a:lnSpc>
                <a:spcPts val="1350"/>
              </a:lnSpc>
              <a:buNone/>
            </a:pPr>
            <a:r>
              <a:rPr lang="en-US" sz="850" b="1" dirty="0">
                <a:solidFill>
                  <a:srgbClr val="BFBFBF"/>
                </a:solidFill>
                <a:latin typeface="Open Sans" pitchFamily="34" charset="0"/>
                <a:ea typeface="Open Sans" pitchFamily="34" charset="-122"/>
                <a:cs typeface="Open Sans" pitchFamily="34" charset="-120"/>
              </a:rPr>
              <a:t>Predicted Negative</a:t>
            </a:r>
            <a:endParaRPr lang="en-US" sz="850" dirty="0"/>
          </a:p>
        </p:txBody>
      </p:sp>
      <p:sp>
        <p:nvSpPr>
          <p:cNvPr id="9" name="Shape 7"/>
          <p:cNvSpPr/>
          <p:nvPr/>
        </p:nvSpPr>
        <p:spPr>
          <a:xfrm>
            <a:off x="450413" y="1591747"/>
            <a:ext cx="6721435" cy="325041"/>
          </a:xfrm>
          <a:prstGeom prst="rect">
            <a:avLst/>
          </a:prstGeom>
          <a:solidFill>
            <a:srgbClr val="000000">
              <a:alpha val="4000"/>
            </a:srgbClr>
          </a:solidFill>
          <a:ln/>
        </p:spPr>
      </p:sp>
      <p:sp>
        <p:nvSpPr>
          <p:cNvPr id="10" name="Text 8"/>
          <p:cNvSpPr/>
          <p:nvPr/>
        </p:nvSpPr>
        <p:spPr>
          <a:xfrm>
            <a:off x="561975" y="1665684"/>
            <a:ext cx="2015133" cy="177165"/>
          </a:xfrm>
          <a:prstGeom prst="rect">
            <a:avLst/>
          </a:prstGeom>
          <a:noFill/>
          <a:ln/>
        </p:spPr>
        <p:txBody>
          <a:bodyPr wrap="none" lIns="0" tIns="0" rIns="0" bIns="0" rtlCol="0" anchor="t"/>
          <a:lstStyle/>
          <a:p>
            <a:pPr algn="l" indent="0" marL="0">
              <a:lnSpc>
                <a:spcPts val="1350"/>
              </a:lnSpc>
              <a:buNone/>
            </a:pPr>
            <a:r>
              <a:rPr lang="en-US" sz="850" b="1" dirty="0">
                <a:solidFill>
                  <a:srgbClr val="BFBFBF"/>
                </a:solidFill>
                <a:latin typeface="Open Sans" pitchFamily="34" charset="0"/>
                <a:ea typeface="Open Sans" pitchFamily="34" charset="-122"/>
                <a:cs typeface="Open Sans" pitchFamily="34" charset="-120"/>
              </a:rPr>
              <a:t>Actual Positive</a:t>
            </a:r>
            <a:endParaRPr lang="en-US" sz="850" dirty="0"/>
          </a:p>
        </p:txBody>
      </p:sp>
      <p:sp>
        <p:nvSpPr>
          <p:cNvPr id="11" name="Text 9"/>
          <p:cNvSpPr/>
          <p:nvPr/>
        </p:nvSpPr>
        <p:spPr>
          <a:xfrm>
            <a:off x="2805946" y="1665684"/>
            <a:ext cx="2011323" cy="177165"/>
          </a:xfrm>
          <a:prstGeom prst="rect">
            <a:avLst/>
          </a:prstGeom>
          <a:noFill/>
          <a:ln/>
        </p:spPr>
        <p:txBody>
          <a:bodyPr wrap="none" lIns="0" tIns="0" rIns="0" bIns="0" rtlCol="0" anchor="t"/>
          <a:lstStyle/>
          <a:p>
            <a:pPr algn="l" indent="0" marL="0">
              <a:lnSpc>
                <a:spcPts val="1350"/>
              </a:lnSpc>
              <a:buNone/>
            </a:pPr>
            <a:r>
              <a:rPr lang="en-US" sz="850" dirty="0">
                <a:solidFill>
                  <a:srgbClr val="BFBFBF"/>
                </a:solidFill>
                <a:latin typeface="Open Sans" pitchFamily="34" charset="0"/>
                <a:ea typeface="Open Sans" pitchFamily="34" charset="-122"/>
                <a:cs typeface="Open Sans" pitchFamily="34" charset="-120"/>
              </a:rPr>
              <a:t>True Positive (TP)</a:t>
            </a:r>
            <a:endParaRPr lang="en-US" sz="850" dirty="0"/>
          </a:p>
        </p:txBody>
      </p:sp>
      <p:sp>
        <p:nvSpPr>
          <p:cNvPr id="12" name="Text 10"/>
          <p:cNvSpPr/>
          <p:nvPr/>
        </p:nvSpPr>
        <p:spPr>
          <a:xfrm>
            <a:off x="5046107" y="1665684"/>
            <a:ext cx="2015133" cy="177165"/>
          </a:xfrm>
          <a:prstGeom prst="rect">
            <a:avLst/>
          </a:prstGeom>
          <a:noFill/>
          <a:ln/>
        </p:spPr>
        <p:txBody>
          <a:bodyPr wrap="none" lIns="0" tIns="0" rIns="0" bIns="0" rtlCol="0" anchor="t"/>
          <a:lstStyle/>
          <a:p>
            <a:pPr algn="l" indent="0" marL="0">
              <a:lnSpc>
                <a:spcPts val="1350"/>
              </a:lnSpc>
              <a:buNone/>
            </a:pPr>
            <a:r>
              <a:rPr lang="en-US" sz="850" dirty="0">
                <a:solidFill>
                  <a:srgbClr val="BFBFBF"/>
                </a:solidFill>
                <a:latin typeface="Open Sans" pitchFamily="34" charset="0"/>
                <a:ea typeface="Open Sans" pitchFamily="34" charset="-122"/>
                <a:cs typeface="Open Sans" pitchFamily="34" charset="-120"/>
              </a:rPr>
              <a:t>False Negative (FN)</a:t>
            </a:r>
            <a:endParaRPr lang="en-US" sz="850" dirty="0"/>
          </a:p>
        </p:txBody>
      </p:sp>
      <p:sp>
        <p:nvSpPr>
          <p:cNvPr id="13" name="Shape 11"/>
          <p:cNvSpPr/>
          <p:nvPr/>
        </p:nvSpPr>
        <p:spPr>
          <a:xfrm>
            <a:off x="450413" y="1916787"/>
            <a:ext cx="6721435" cy="325041"/>
          </a:xfrm>
          <a:prstGeom prst="rect">
            <a:avLst/>
          </a:prstGeom>
          <a:solidFill>
            <a:srgbClr val="FFFFFF">
              <a:alpha val="4000"/>
            </a:srgbClr>
          </a:solidFill>
          <a:ln/>
        </p:spPr>
      </p:sp>
      <p:sp>
        <p:nvSpPr>
          <p:cNvPr id="14" name="Text 12"/>
          <p:cNvSpPr/>
          <p:nvPr/>
        </p:nvSpPr>
        <p:spPr>
          <a:xfrm>
            <a:off x="561975" y="1990725"/>
            <a:ext cx="2015133" cy="177165"/>
          </a:xfrm>
          <a:prstGeom prst="rect">
            <a:avLst/>
          </a:prstGeom>
          <a:noFill/>
          <a:ln/>
        </p:spPr>
        <p:txBody>
          <a:bodyPr wrap="none" lIns="0" tIns="0" rIns="0" bIns="0" rtlCol="0" anchor="t"/>
          <a:lstStyle/>
          <a:p>
            <a:pPr algn="l" indent="0" marL="0">
              <a:lnSpc>
                <a:spcPts val="1350"/>
              </a:lnSpc>
              <a:buNone/>
            </a:pPr>
            <a:r>
              <a:rPr lang="en-US" sz="850" b="1" dirty="0">
                <a:solidFill>
                  <a:srgbClr val="BFBFBF"/>
                </a:solidFill>
                <a:latin typeface="Open Sans" pitchFamily="34" charset="0"/>
                <a:ea typeface="Open Sans" pitchFamily="34" charset="-122"/>
                <a:cs typeface="Open Sans" pitchFamily="34" charset="-120"/>
              </a:rPr>
              <a:t>Actual Negative</a:t>
            </a:r>
            <a:endParaRPr lang="en-US" sz="850" dirty="0"/>
          </a:p>
        </p:txBody>
      </p:sp>
      <p:sp>
        <p:nvSpPr>
          <p:cNvPr id="15" name="Text 13"/>
          <p:cNvSpPr/>
          <p:nvPr/>
        </p:nvSpPr>
        <p:spPr>
          <a:xfrm>
            <a:off x="2805946" y="1990725"/>
            <a:ext cx="2011323" cy="177165"/>
          </a:xfrm>
          <a:prstGeom prst="rect">
            <a:avLst/>
          </a:prstGeom>
          <a:noFill/>
          <a:ln/>
        </p:spPr>
        <p:txBody>
          <a:bodyPr wrap="none" lIns="0" tIns="0" rIns="0" bIns="0" rtlCol="0" anchor="t"/>
          <a:lstStyle/>
          <a:p>
            <a:pPr algn="l" indent="0" marL="0">
              <a:lnSpc>
                <a:spcPts val="1350"/>
              </a:lnSpc>
              <a:buNone/>
            </a:pPr>
            <a:r>
              <a:rPr lang="en-US" sz="850" dirty="0">
                <a:solidFill>
                  <a:srgbClr val="BFBFBF"/>
                </a:solidFill>
                <a:latin typeface="Open Sans" pitchFamily="34" charset="0"/>
                <a:ea typeface="Open Sans" pitchFamily="34" charset="-122"/>
                <a:cs typeface="Open Sans" pitchFamily="34" charset="-120"/>
              </a:rPr>
              <a:t>False Positive (FP)</a:t>
            </a:r>
            <a:endParaRPr lang="en-US" sz="850" dirty="0"/>
          </a:p>
        </p:txBody>
      </p:sp>
      <p:sp>
        <p:nvSpPr>
          <p:cNvPr id="16" name="Text 14"/>
          <p:cNvSpPr/>
          <p:nvPr/>
        </p:nvSpPr>
        <p:spPr>
          <a:xfrm>
            <a:off x="5046107" y="1990725"/>
            <a:ext cx="2015133" cy="177165"/>
          </a:xfrm>
          <a:prstGeom prst="rect">
            <a:avLst/>
          </a:prstGeom>
          <a:noFill/>
          <a:ln/>
        </p:spPr>
        <p:txBody>
          <a:bodyPr wrap="none" lIns="0" tIns="0" rIns="0" bIns="0" rtlCol="0" anchor="t"/>
          <a:lstStyle/>
          <a:p>
            <a:pPr algn="l" indent="0" marL="0">
              <a:lnSpc>
                <a:spcPts val="1350"/>
              </a:lnSpc>
              <a:buNone/>
            </a:pPr>
            <a:r>
              <a:rPr lang="en-US" sz="850" dirty="0">
                <a:solidFill>
                  <a:srgbClr val="BFBFBF"/>
                </a:solidFill>
                <a:latin typeface="Open Sans" pitchFamily="34" charset="0"/>
                <a:ea typeface="Open Sans" pitchFamily="34" charset="-122"/>
                <a:cs typeface="Open Sans" pitchFamily="34" charset="-120"/>
              </a:rPr>
              <a:t>True Negative (TN)</a:t>
            </a:r>
            <a:endParaRPr lang="en-US" sz="850" dirty="0"/>
          </a:p>
        </p:txBody>
      </p:sp>
      <p:sp>
        <p:nvSpPr>
          <p:cNvPr id="17" name="Text 15"/>
          <p:cNvSpPr/>
          <p:nvPr/>
        </p:nvSpPr>
        <p:spPr>
          <a:xfrm>
            <a:off x="442793" y="2373987"/>
            <a:ext cx="6737390" cy="177165"/>
          </a:xfrm>
          <a:prstGeom prst="rect">
            <a:avLst/>
          </a:prstGeom>
          <a:noFill/>
          <a:ln/>
        </p:spPr>
        <p:txBody>
          <a:bodyPr wrap="none" lIns="0" tIns="0" rIns="0" bIns="0" rtlCol="0" anchor="t"/>
          <a:lstStyle/>
          <a:p>
            <a:pPr algn="l" indent="0" marL="0">
              <a:lnSpc>
                <a:spcPts val="1350"/>
              </a:lnSpc>
              <a:buNone/>
            </a:pPr>
            <a:r>
              <a:rPr lang="en-US" sz="850" dirty="0">
                <a:solidFill>
                  <a:srgbClr val="BFBFBF"/>
                </a:solidFill>
                <a:latin typeface="Open Sans" pitchFamily="34" charset="0"/>
                <a:ea typeface="Open Sans" pitchFamily="34" charset="-122"/>
                <a:cs typeface="Open Sans" pitchFamily="34" charset="-120"/>
              </a:rPr>
              <a:t>Visualizes classification performance across all classes. Shows types of errors made by model.</a:t>
            </a:r>
            <a:endParaRPr lang="en-US" sz="850" dirty="0"/>
          </a:p>
        </p:txBody>
      </p:sp>
      <p:sp>
        <p:nvSpPr>
          <p:cNvPr id="18" name="Text 16"/>
          <p:cNvSpPr/>
          <p:nvPr/>
        </p:nvSpPr>
        <p:spPr>
          <a:xfrm>
            <a:off x="7457837" y="927021"/>
            <a:ext cx="1660803" cy="207526"/>
          </a:xfrm>
          <a:prstGeom prst="rect">
            <a:avLst/>
          </a:prstGeom>
          <a:noFill/>
          <a:ln/>
        </p:spPr>
        <p:txBody>
          <a:bodyPr wrap="none" lIns="0" tIns="0" rIns="0" bIns="0" rtlCol="0" anchor="t"/>
          <a:lstStyle/>
          <a:p>
            <a:pPr algn="l" indent="0" marL="0">
              <a:lnSpc>
                <a:spcPts val="1600"/>
              </a:lnSpc>
              <a:buNone/>
            </a:pPr>
            <a:r>
              <a:rPr lang="en-US" sz="1300" dirty="0">
                <a:solidFill>
                  <a:srgbClr val="FEFEFE"/>
                </a:solidFill>
                <a:latin typeface="Instrument Sans Medium" pitchFamily="34" charset="0"/>
                <a:ea typeface="Instrument Sans Medium" pitchFamily="34" charset="-122"/>
                <a:cs typeface="Instrument Sans Medium" pitchFamily="34" charset="-120"/>
              </a:rPr>
              <a:t>ROC Curve and AUC</a:t>
            </a:r>
            <a:endParaRPr lang="en-US" sz="1300" dirty="0"/>
          </a:p>
        </p:txBody>
      </p:sp>
      <p:sp>
        <p:nvSpPr>
          <p:cNvPr id="19" name="Text 17"/>
          <p:cNvSpPr/>
          <p:nvPr/>
        </p:nvSpPr>
        <p:spPr>
          <a:xfrm>
            <a:off x="7457837" y="1245156"/>
            <a:ext cx="6737390" cy="177165"/>
          </a:xfrm>
          <a:prstGeom prst="rect">
            <a:avLst/>
          </a:prstGeom>
          <a:noFill/>
          <a:ln/>
        </p:spPr>
        <p:txBody>
          <a:bodyPr wrap="none" lIns="0" tIns="0" rIns="0" bIns="0" rtlCol="0" anchor="t"/>
          <a:lstStyle/>
          <a:p>
            <a:pPr algn="l" indent="0" marL="0">
              <a:lnSpc>
                <a:spcPts val="1350"/>
              </a:lnSpc>
              <a:buNone/>
            </a:pPr>
            <a:r>
              <a:rPr lang="en-US" sz="850" b="1" dirty="0">
                <a:solidFill>
                  <a:srgbClr val="BFBFBF"/>
                </a:solidFill>
                <a:latin typeface="Open Sans" pitchFamily="34" charset="0"/>
                <a:ea typeface="Open Sans" pitchFamily="34" charset="-122"/>
                <a:cs typeface="Open Sans" pitchFamily="34" charset="-120"/>
              </a:rPr>
              <a:t>ROC Curve:</a:t>
            </a:r>
            <a:pPr algn="l" indent="0" marL="0">
              <a:lnSpc>
                <a:spcPts val="1350"/>
              </a:lnSpc>
              <a:buNone/>
            </a:pPr>
            <a:r>
              <a:rPr lang="en-US" sz="850" dirty="0">
                <a:solidFill>
                  <a:srgbClr val="BFBFBF"/>
                </a:solidFill>
                <a:latin typeface="Open Sans" pitchFamily="34" charset="0"/>
                <a:ea typeface="Open Sans" pitchFamily="34" charset="-122"/>
                <a:cs typeface="Open Sans" pitchFamily="34" charset="-120"/>
              </a:rPr>
              <a:t> Plots True Positive Rate vs False Positive Rate at various thresholds</a:t>
            </a:r>
            <a:endParaRPr lang="en-US" sz="850" dirty="0"/>
          </a:p>
        </p:txBody>
      </p:sp>
      <p:sp>
        <p:nvSpPr>
          <p:cNvPr id="20" name="Text 18"/>
          <p:cNvSpPr/>
          <p:nvPr/>
        </p:nvSpPr>
        <p:spPr>
          <a:xfrm>
            <a:off x="7457837" y="1521857"/>
            <a:ext cx="6737390" cy="177165"/>
          </a:xfrm>
          <a:prstGeom prst="rect">
            <a:avLst/>
          </a:prstGeom>
          <a:noFill/>
          <a:ln/>
        </p:spPr>
        <p:txBody>
          <a:bodyPr wrap="none" lIns="0" tIns="0" rIns="0" bIns="0" rtlCol="0" anchor="t"/>
          <a:lstStyle/>
          <a:p>
            <a:pPr algn="l" marL="342900" indent="-342900">
              <a:lnSpc>
                <a:spcPts val="1350"/>
              </a:lnSpc>
              <a:buSzPct val="100000"/>
              <a:buChar char="•"/>
            </a:pPr>
            <a:r>
              <a:rPr lang="en-US" sz="850" dirty="0">
                <a:solidFill>
                  <a:srgbClr val="BFBFBF"/>
                </a:solidFill>
                <a:latin typeface="Open Sans" pitchFamily="34" charset="0"/>
                <a:ea typeface="Open Sans" pitchFamily="34" charset="-122"/>
                <a:cs typeface="Open Sans" pitchFamily="34" charset="-120"/>
              </a:rPr>
              <a:t>Diagonal line = random classifier</a:t>
            </a:r>
            <a:endParaRPr lang="en-US" sz="850" dirty="0"/>
          </a:p>
        </p:txBody>
      </p:sp>
      <p:sp>
        <p:nvSpPr>
          <p:cNvPr id="21" name="Text 19"/>
          <p:cNvSpPr/>
          <p:nvPr/>
        </p:nvSpPr>
        <p:spPr>
          <a:xfrm>
            <a:off x="7457837" y="1737717"/>
            <a:ext cx="6737390" cy="177165"/>
          </a:xfrm>
          <a:prstGeom prst="rect">
            <a:avLst/>
          </a:prstGeom>
          <a:noFill/>
          <a:ln/>
        </p:spPr>
        <p:txBody>
          <a:bodyPr wrap="none" lIns="0" tIns="0" rIns="0" bIns="0" rtlCol="0" anchor="t"/>
          <a:lstStyle/>
          <a:p>
            <a:pPr algn="l" marL="342900" indent="-342900">
              <a:lnSpc>
                <a:spcPts val="1350"/>
              </a:lnSpc>
              <a:buSzPct val="100000"/>
              <a:buChar char="•"/>
            </a:pPr>
            <a:r>
              <a:rPr lang="en-US" sz="850" dirty="0">
                <a:solidFill>
                  <a:srgbClr val="BFBFBF"/>
                </a:solidFill>
                <a:latin typeface="Open Sans" pitchFamily="34" charset="0"/>
                <a:ea typeface="Open Sans" pitchFamily="34" charset="-122"/>
                <a:cs typeface="Open Sans" pitchFamily="34" charset="-120"/>
              </a:rPr>
              <a:t>Curve closer to top-left = better</a:t>
            </a:r>
            <a:endParaRPr lang="en-US" sz="850" dirty="0"/>
          </a:p>
        </p:txBody>
      </p:sp>
      <p:sp>
        <p:nvSpPr>
          <p:cNvPr id="22" name="Text 20"/>
          <p:cNvSpPr/>
          <p:nvPr/>
        </p:nvSpPr>
        <p:spPr>
          <a:xfrm>
            <a:off x="7457837" y="2014418"/>
            <a:ext cx="6737390" cy="177165"/>
          </a:xfrm>
          <a:prstGeom prst="rect">
            <a:avLst/>
          </a:prstGeom>
          <a:noFill/>
          <a:ln/>
        </p:spPr>
        <p:txBody>
          <a:bodyPr wrap="none" lIns="0" tIns="0" rIns="0" bIns="0" rtlCol="0" anchor="t"/>
          <a:lstStyle/>
          <a:p>
            <a:pPr algn="l" indent="0" marL="0">
              <a:lnSpc>
                <a:spcPts val="1350"/>
              </a:lnSpc>
              <a:buNone/>
            </a:pPr>
            <a:r>
              <a:rPr lang="en-US" sz="850" b="1" dirty="0">
                <a:solidFill>
                  <a:srgbClr val="BFBFBF"/>
                </a:solidFill>
                <a:latin typeface="Open Sans" pitchFamily="34" charset="0"/>
                <a:ea typeface="Open Sans" pitchFamily="34" charset="-122"/>
                <a:cs typeface="Open Sans" pitchFamily="34" charset="-120"/>
              </a:rPr>
              <a:t>AUC (Area Under Curve):</a:t>
            </a:r>
            <a:endParaRPr lang="en-US" sz="850" dirty="0"/>
          </a:p>
        </p:txBody>
      </p:sp>
      <p:sp>
        <p:nvSpPr>
          <p:cNvPr id="23" name="Text 21"/>
          <p:cNvSpPr/>
          <p:nvPr/>
        </p:nvSpPr>
        <p:spPr>
          <a:xfrm>
            <a:off x="7457837" y="2291120"/>
            <a:ext cx="6737390" cy="177165"/>
          </a:xfrm>
          <a:prstGeom prst="rect">
            <a:avLst/>
          </a:prstGeom>
          <a:noFill/>
          <a:ln/>
        </p:spPr>
        <p:txBody>
          <a:bodyPr wrap="none" lIns="0" tIns="0" rIns="0" bIns="0" rtlCol="0" anchor="t"/>
          <a:lstStyle/>
          <a:p>
            <a:pPr algn="l" marL="342900" indent="-342900">
              <a:lnSpc>
                <a:spcPts val="1350"/>
              </a:lnSpc>
              <a:buSzPct val="100000"/>
              <a:buChar char="•"/>
            </a:pPr>
            <a:r>
              <a:rPr lang="en-US" sz="850" dirty="0">
                <a:solidFill>
                  <a:srgbClr val="BFBFBF"/>
                </a:solidFill>
                <a:latin typeface="Open Sans" pitchFamily="34" charset="0"/>
                <a:ea typeface="Open Sans" pitchFamily="34" charset="-122"/>
                <a:cs typeface="Open Sans" pitchFamily="34" charset="-120"/>
              </a:rPr>
              <a:t>AUC = 1: Perfect classifier</a:t>
            </a:r>
            <a:endParaRPr lang="en-US" sz="850" dirty="0"/>
          </a:p>
        </p:txBody>
      </p:sp>
      <p:sp>
        <p:nvSpPr>
          <p:cNvPr id="24" name="Text 22"/>
          <p:cNvSpPr/>
          <p:nvPr/>
        </p:nvSpPr>
        <p:spPr>
          <a:xfrm>
            <a:off x="7457837" y="2506980"/>
            <a:ext cx="6737390" cy="177165"/>
          </a:xfrm>
          <a:prstGeom prst="rect">
            <a:avLst/>
          </a:prstGeom>
          <a:noFill/>
          <a:ln/>
        </p:spPr>
        <p:txBody>
          <a:bodyPr wrap="none" lIns="0" tIns="0" rIns="0" bIns="0" rtlCol="0" anchor="t"/>
          <a:lstStyle/>
          <a:p>
            <a:pPr algn="l" marL="342900" indent="-342900">
              <a:lnSpc>
                <a:spcPts val="1350"/>
              </a:lnSpc>
              <a:buSzPct val="100000"/>
              <a:buChar char="•"/>
            </a:pPr>
            <a:r>
              <a:rPr lang="en-US" sz="850" dirty="0">
                <a:solidFill>
                  <a:srgbClr val="BFBFBF"/>
                </a:solidFill>
                <a:latin typeface="Open Sans" pitchFamily="34" charset="0"/>
                <a:ea typeface="Open Sans" pitchFamily="34" charset="-122"/>
                <a:cs typeface="Open Sans" pitchFamily="34" charset="-120"/>
              </a:rPr>
              <a:t>AUC = 0.5: Random classifier</a:t>
            </a:r>
            <a:endParaRPr lang="en-US" sz="850" dirty="0"/>
          </a:p>
        </p:txBody>
      </p:sp>
      <p:sp>
        <p:nvSpPr>
          <p:cNvPr id="25" name="Text 23"/>
          <p:cNvSpPr/>
          <p:nvPr/>
        </p:nvSpPr>
        <p:spPr>
          <a:xfrm>
            <a:off x="7457837" y="2722840"/>
            <a:ext cx="6737390" cy="177165"/>
          </a:xfrm>
          <a:prstGeom prst="rect">
            <a:avLst/>
          </a:prstGeom>
          <a:noFill/>
          <a:ln/>
        </p:spPr>
        <p:txBody>
          <a:bodyPr wrap="none" lIns="0" tIns="0" rIns="0" bIns="0" rtlCol="0" anchor="t"/>
          <a:lstStyle/>
          <a:p>
            <a:pPr algn="l" marL="342900" indent="-342900">
              <a:lnSpc>
                <a:spcPts val="1350"/>
              </a:lnSpc>
              <a:buSzPct val="100000"/>
              <a:buChar char="•"/>
            </a:pPr>
            <a:r>
              <a:rPr lang="en-US" sz="850" dirty="0">
                <a:solidFill>
                  <a:srgbClr val="BFBFBF"/>
                </a:solidFill>
                <a:latin typeface="Open Sans" pitchFamily="34" charset="0"/>
                <a:ea typeface="Open Sans" pitchFamily="34" charset="-122"/>
                <a:cs typeface="Open Sans" pitchFamily="34" charset="-120"/>
              </a:rPr>
              <a:t>AUC = 0: Worst classifier</a:t>
            </a:r>
            <a:endParaRPr lang="en-US" sz="850" dirty="0"/>
          </a:p>
        </p:txBody>
      </p:sp>
      <p:pic>
        <p:nvPicPr>
          <p:cNvPr id="26" name="Image 0" descr="preencoded.png">    </p:cNvPr>
          <p:cNvPicPr>
            <a:picLocks noChangeAspect="1"/>
          </p:cNvPicPr>
          <p:nvPr/>
        </p:nvPicPr>
        <p:blipFill>
          <a:blip r:embed="rId1"/>
          <a:stretch>
            <a:fillRect/>
          </a:stretch>
        </p:blipFill>
        <p:spPr>
          <a:xfrm>
            <a:off x="7457837" y="3024545"/>
            <a:ext cx="6737390" cy="673739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793790" y="1092160"/>
            <a:ext cx="5296257" cy="620078"/>
          </a:xfrm>
          <a:prstGeom prst="rect">
            <a:avLst/>
          </a:prstGeom>
          <a:noFill/>
          <a:ln/>
        </p:spPr>
        <p:txBody>
          <a:bodyPr wrap="none" lIns="0" tIns="0" rIns="0" bIns="0" rtlCol="0" anchor="t"/>
          <a:lstStyle/>
          <a:p>
            <a:pPr algn="l" indent="0" marL="0">
              <a:lnSpc>
                <a:spcPts val="4850"/>
              </a:lnSpc>
              <a:buNone/>
            </a:pPr>
            <a:r>
              <a:rPr lang="en-US" sz="3900" dirty="0">
                <a:solidFill>
                  <a:srgbClr val="FEFEFE"/>
                </a:solidFill>
                <a:latin typeface="Instrument Sans Medium" pitchFamily="34" charset="0"/>
                <a:ea typeface="Instrument Sans Medium" pitchFamily="34" charset="-122"/>
                <a:cs typeface="Instrument Sans Medium" pitchFamily="34" charset="-120"/>
              </a:rPr>
              <a:t>Algorithm Comparison</a:t>
            </a:r>
            <a:endParaRPr lang="en-US" sz="3900" dirty="0"/>
          </a:p>
        </p:txBody>
      </p:sp>
      <p:sp>
        <p:nvSpPr>
          <p:cNvPr id="3" name="Shape 1"/>
          <p:cNvSpPr/>
          <p:nvPr/>
        </p:nvSpPr>
        <p:spPr>
          <a:xfrm>
            <a:off x="793790" y="2109073"/>
            <a:ext cx="13042821" cy="5028367"/>
          </a:xfrm>
          <a:prstGeom prst="roundRect">
            <a:avLst>
              <a:gd name="adj" fmla="val 592"/>
            </a:avLst>
          </a:prstGeom>
          <a:noFill/>
          <a:ln w="7620">
            <a:solidFill>
              <a:srgbClr val="FFFFFF">
                <a:alpha val="24000"/>
              </a:srgbClr>
            </a:solidFill>
            <a:prstDash val="solid"/>
          </a:ln>
        </p:spPr>
      </p:sp>
      <p:sp>
        <p:nvSpPr>
          <p:cNvPr id="4" name="Shape 2"/>
          <p:cNvSpPr/>
          <p:nvPr/>
        </p:nvSpPr>
        <p:spPr>
          <a:xfrm>
            <a:off x="801410" y="2116693"/>
            <a:ext cx="13027581" cy="570905"/>
          </a:xfrm>
          <a:prstGeom prst="rect">
            <a:avLst/>
          </a:prstGeom>
          <a:solidFill>
            <a:srgbClr val="FFFFFF">
              <a:alpha val="4000"/>
            </a:srgbClr>
          </a:solidFill>
          <a:ln/>
        </p:spPr>
      </p:sp>
      <p:sp>
        <p:nvSpPr>
          <p:cNvPr id="5" name="Text 3"/>
          <p:cNvSpPr/>
          <p:nvPr/>
        </p:nvSpPr>
        <p:spPr>
          <a:xfrm>
            <a:off x="1000125" y="2243376"/>
            <a:ext cx="2204918" cy="317540"/>
          </a:xfrm>
          <a:prstGeom prst="rect">
            <a:avLst/>
          </a:prstGeom>
          <a:noFill/>
          <a:ln/>
        </p:spPr>
        <p:txBody>
          <a:bodyPr wrap="none" lIns="0" tIns="0" rIns="0" bIns="0" rtlCol="0" anchor="t"/>
          <a:lstStyle/>
          <a:p>
            <a:pPr algn="l" indent="0" marL="0">
              <a:lnSpc>
                <a:spcPts val="2500"/>
              </a:lnSpc>
              <a:buNone/>
            </a:pPr>
            <a:r>
              <a:rPr lang="en-US" sz="1550" b="1" dirty="0">
                <a:solidFill>
                  <a:srgbClr val="BFBFBF"/>
                </a:solidFill>
                <a:latin typeface="Open Sans" pitchFamily="34" charset="0"/>
                <a:ea typeface="Open Sans" pitchFamily="34" charset="-122"/>
                <a:cs typeface="Open Sans" pitchFamily="34" charset="-120"/>
              </a:rPr>
              <a:t>Algorithm</a:t>
            </a:r>
            <a:endParaRPr lang="en-US" sz="1550" dirty="0"/>
          </a:p>
        </p:txBody>
      </p:sp>
      <p:sp>
        <p:nvSpPr>
          <p:cNvPr id="6" name="Text 4"/>
          <p:cNvSpPr/>
          <p:nvPr/>
        </p:nvSpPr>
        <p:spPr>
          <a:xfrm>
            <a:off x="3609380" y="2243376"/>
            <a:ext cx="1549717" cy="317540"/>
          </a:xfrm>
          <a:prstGeom prst="rect">
            <a:avLst/>
          </a:prstGeom>
          <a:noFill/>
          <a:ln/>
        </p:spPr>
        <p:txBody>
          <a:bodyPr wrap="none" lIns="0" tIns="0" rIns="0" bIns="0" rtlCol="0" anchor="t"/>
          <a:lstStyle/>
          <a:p>
            <a:pPr algn="l" indent="0" marL="0">
              <a:lnSpc>
                <a:spcPts val="2500"/>
              </a:lnSpc>
              <a:buNone/>
            </a:pPr>
            <a:r>
              <a:rPr lang="en-US" sz="1550" b="1" dirty="0">
                <a:solidFill>
                  <a:srgbClr val="BFBFBF"/>
                </a:solidFill>
                <a:latin typeface="Open Sans" pitchFamily="34" charset="0"/>
                <a:ea typeface="Open Sans" pitchFamily="34" charset="-122"/>
                <a:cs typeface="Open Sans" pitchFamily="34" charset="-120"/>
              </a:rPr>
              <a:t>Type</a:t>
            </a:r>
            <a:endParaRPr lang="en-US" sz="1550" dirty="0"/>
          </a:p>
        </p:txBody>
      </p:sp>
      <p:sp>
        <p:nvSpPr>
          <p:cNvPr id="7" name="Text 5"/>
          <p:cNvSpPr/>
          <p:nvPr/>
        </p:nvSpPr>
        <p:spPr>
          <a:xfrm>
            <a:off x="5563433" y="2243376"/>
            <a:ext cx="2852499" cy="317540"/>
          </a:xfrm>
          <a:prstGeom prst="rect">
            <a:avLst/>
          </a:prstGeom>
          <a:noFill/>
          <a:ln/>
        </p:spPr>
        <p:txBody>
          <a:bodyPr wrap="none" lIns="0" tIns="0" rIns="0" bIns="0" rtlCol="0" anchor="t"/>
          <a:lstStyle/>
          <a:p>
            <a:pPr algn="l" indent="0" marL="0">
              <a:lnSpc>
                <a:spcPts val="2500"/>
              </a:lnSpc>
              <a:buNone/>
            </a:pPr>
            <a:r>
              <a:rPr lang="en-US" sz="1550" b="1" dirty="0">
                <a:solidFill>
                  <a:srgbClr val="BFBFBF"/>
                </a:solidFill>
                <a:latin typeface="Open Sans" pitchFamily="34" charset="0"/>
                <a:ea typeface="Open Sans" pitchFamily="34" charset="-122"/>
                <a:cs typeface="Open Sans" pitchFamily="34" charset="-120"/>
              </a:rPr>
              <a:t>Advantages</a:t>
            </a:r>
            <a:endParaRPr lang="en-US" sz="1550" dirty="0"/>
          </a:p>
        </p:txBody>
      </p:sp>
      <p:sp>
        <p:nvSpPr>
          <p:cNvPr id="8" name="Text 6"/>
          <p:cNvSpPr/>
          <p:nvPr/>
        </p:nvSpPr>
        <p:spPr>
          <a:xfrm>
            <a:off x="8820269" y="2243376"/>
            <a:ext cx="2852499" cy="317540"/>
          </a:xfrm>
          <a:prstGeom prst="rect">
            <a:avLst/>
          </a:prstGeom>
          <a:noFill/>
          <a:ln/>
        </p:spPr>
        <p:txBody>
          <a:bodyPr wrap="none" lIns="0" tIns="0" rIns="0" bIns="0" rtlCol="0" anchor="t"/>
          <a:lstStyle/>
          <a:p>
            <a:pPr algn="l" indent="0" marL="0">
              <a:lnSpc>
                <a:spcPts val="2500"/>
              </a:lnSpc>
              <a:buNone/>
            </a:pPr>
            <a:r>
              <a:rPr lang="en-US" sz="1550" b="1" dirty="0">
                <a:solidFill>
                  <a:srgbClr val="BFBFBF"/>
                </a:solidFill>
                <a:latin typeface="Open Sans" pitchFamily="34" charset="0"/>
                <a:ea typeface="Open Sans" pitchFamily="34" charset="-122"/>
                <a:cs typeface="Open Sans" pitchFamily="34" charset="-120"/>
              </a:rPr>
              <a:t>Disadvantages</a:t>
            </a:r>
            <a:endParaRPr lang="en-US" sz="1550" dirty="0"/>
          </a:p>
        </p:txBody>
      </p:sp>
      <p:sp>
        <p:nvSpPr>
          <p:cNvPr id="9" name="Text 7"/>
          <p:cNvSpPr/>
          <p:nvPr/>
        </p:nvSpPr>
        <p:spPr>
          <a:xfrm>
            <a:off x="12077105" y="2243376"/>
            <a:ext cx="1553528" cy="317540"/>
          </a:xfrm>
          <a:prstGeom prst="rect">
            <a:avLst/>
          </a:prstGeom>
          <a:noFill/>
          <a:ln/>
        </p:spPr>
        <p:txBody>
          <a:bodyPr wrap="none" lIns="0" tIns="0" rIns="0" bIns="0" rtlCol="0" anchor="t"/>
          <a:lstStyle/>
          <a:p>
            <a:pPr algn="l" indent="0" marL="0">
              <a:lnSpc>
                <a:spcPts val="2500"/>
              </a:lnSpc>
              <a:buNone/>
            </a:pPr>
            <a:r>
              <a:rPr lang="en-US" sz="1550" b="1" dirty="0">
                <a:solidFill>
                  <a:srgbClr val="BFBFBF"/>
                </a:solidFill>
                <a:latin typeface="Open Sans" pitchFamily="34" charset="0"/>
                <a:ea typeface="Open Sans" pitchFamily="34" charset="-122"/>
                <a:cs typeface="Open Sans" pitchFamily="34" charset="-120"/>
              </a:rPr>
              <a:t>Best Use</a:t>
            </a:r>
            <a:endParaRPr lang="en-US" sz="1550" dirty="0"/>
          </a:p>
        </p:txBody>
      </p:sp>
      <p:sp>
        <p:nvSpPr>
          <p:cNvPr id="10" name="Shape 8"/>
          <p:cNvSpPr/>
          <p:nvPr/>
        </p:nvSpPr>
        <p:spPr>
          <a:xfrm>
            <a:off x="801410" y="2687598"/>
            <a:ext cx="13027581" cy="888444"/>
          </a:xfrm>
          <a:prstGeom prst="rect">
            <a:avLst/>
          </a:prstGeom>
          <a:solidFill>
            <a:srgbClr val="000000">
              <a:alpha val="4000"/>
            </a:srgbClr>
          </a:solidFill>
          <a:ln/>
        </p:spPr>
      </p:sp>
      <p:sp>
        <p:nvSpPr>
          <p:cNvPr id="11" name="Text 9"/>
          <p:cNvSpPr/>
          <p:nvPr/>
        </p:nvSpPr>
        <p:spPr>
          <a:xfrm>
            <a:off x="1000125" y="2814280"/>
            <a:ext cx="2204918" cy="317540"/>
          </a:xfrm>
          <a:prstGeom prst="rect">
            <a:avLst/>
          </a:prstGeom>
          <a:noFill/>
          <a:ln/>
        </p:spPr>
        <p:txBody>
          <a:bodyPr wrap="non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Decision Tree</a:t>
            </a:r>
            <a:endParaRPr lang="en-US" sz="1550" dirty="0"/>
          </a:p>
        </p:txBody>
      </p:sp>
      <p:sp>
        <p:nvSpPr>
          <p:cNvPr id="12" name="Text 10"/>
          <p:cNvSpPr/>
          <p:nvPr/>
        </p:nvSpPr>
        <p:spPr>
          <a:xfrm>
            <a:off x="3609380" y="2814280"/>
            <a:ext cx="1549717" cy="317540"/>
          </a:xfrm>
          <a:prstGeom prst="rect">
            <a:avLst/>
          </a:prstGeom>
          <a:noFill/>
          <a:ln/>
        </p:spPr>
        <p:txBody>
          <a:bodyPr wrap="non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Both</a:t>
            </a:r>
            <a:endParaRPr lang="en-US" sz="1550" dirty="0"/>
          </a:p>
        </p:txBody>
      </p:sp>
      <p:sp>
        <p:nvSpPr>
          <p:cNvPr id="13" name="Text 11"/>
          <p:cNvSpPr/>
          <p:nvPr/>
        </p:nvSpPr>
        <p:spPr>
          <a:xfrm>
            <a:off x="5563433" y="2814280"/>
            <a:ext cx="2852499" cy="635079"/>
          </a:xfrm>
          <a:prstGeom prst="rect">
            <a:avLst/>
          </a:prstGeom>
          <a:noFill/>
          <a:ln/>
        </p:spPr>
        <p:txBody>
          <a:bodyPr wrap="squar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Interpretable, handles mixed data, no scaling needed</a:t>
            </a:r>
            <a:endParaRPr lang="en-US" sz="1550" dirty="0"/>
          </a:p>
        </p:txBody>
      </p:sp>
      <p:sp>
        <p:nvSpPr>
          <p:cNvPr id="14" name="Text 12"/>
          <p:cNvSpPr/>
          <p:nvPr/>
        </p:nvSpPr>
        <p:spPr>
          <a:xfrm>
            <a:off x="8820269" y="2814280"/>
            <a:ext cx="2852499" cy="635079"/>
          </a:xfrm>
          <a:prstGeom prst="rect">
            <a:avLst/>
          </a:prstGeom>
          <a:noFill/>
          <a:ln/>
        </p:spPr>
        <p:txBody>
          <a:bodyPr wrap="squar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Prone to overfitting, unstable with small changes</a:t>
            </a:r>
            <a:endParaRPr lang="en-US" sz="1550" dirty="0"/>
          </a:p>
        </p:txBody>
      </p:sp>
      <p:sp>
        <p:nvSpPr>
          <p:cNvPr id="15" name="Text 13"/>
          <p:cNvSpPr/>
          <p:nvPr/>
        </p:nvSpPr>
        <p:spPr>
          <a:xfrm>
            <a:off x="12077105" y="2814280"/>
            <a:ext cx="1553528" cy="635079"/>
          </a:xfrm>
          <a:prstGeom prst="rect">
            <a:avLst/>
          </a:prstGeom>
          <a:noFill/>
          <a:ln/>
        </p:spPr>
        <p:txBody>
          <a:bodyPr wrap="squar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Interpretability needed</a:t>
            </a:r>
            <a:endParaRPr lang="en-US" sz="1550" dirty="0"/>
          </a:p>
        </p:txBody>
      </p:sp>
      <p:sp>
        <p:nvSpPr>
          <p:cNvPr id="16" name="Shape 14"/>
          <p:cNvSpPr/>
          <p:nvPr/>
        </p:nvSpPr>
        <p:spPr>
          <a:xfrm>
            <a:off x="801410" y="3576042"/>
            <a:ext cx="13027581" cy="888444"/>
          </a:xfrm>
          <a:prstGeom prst="rect">
            <a:avLst/>
          </a:prstGeom>
          <a:solidFill>
            <a:srgbClr val="FFFFFF">
              <a:alpha val="4000"/>
            </a:srgbClr>
          </a:solidFill>
          <a:ln/>
        </p:spPr>
      </p:sp>
      <p:sp>
        <p:nvSpPr>
          <p:cNvPr id="17" name="Text 15"/>
          <p:cNvSpPr/>
          <p:nvPr/>
        </p:nvSpPr>
        <p:spPr>
          <a:xfrm>
            <a:off x="1000125" y="3702725"/>
            <a:ext cx="2204918" cy="317540"/>
          </a:xfrm>
          <a:prstGeom prst="rect">
            <a:avLst/>
          </a:prstGeom>
          <a:noFill/>
          <a:ln/>
        </p:spPr>
        <p:txBody>
          <a:bodyPr wrap="non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KNN</a:t>
            </a:r>
            <a:endParaRPr lang="en-US" sz="1550" dirty="0"/>
          </a:p>
        </p:txBody>
      </p:sp>
      <p:sp>
        <p:nvSpPr>
          <p:cNvPr id="18" name="Text 16"/>
          <p:cNvSpPr/>
          <p:nvPr/>
        </p:nvSpPr>
        <p:spPr>
          <a:xfrm>
            <a:off x="3609380" y="3702725"/>
            <a:ext cx="1549717" cy="317540"/>
          </a:xfrm>
          <a:prstGeom prst="rect">
            <a:avLst/>
          </a:prstGeom>
          <a:noFill/>
          <a:ln/>
        </p:spPr>
        <p:txBody>
          <a:bodyPr wrap="non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Both</a:t>
            </a:r>
            <a:endParaRPr lang="en-US" sz="1550" dirty="0"/>
          </a:p>
        </p:txBody>
      </p:sp>
      <p:sp>
        <p:nvSpPr>
          <p:cNvPr id="19" name="Text 17"/>
          <p:cNvSpPr/>
          <p:nvPr/>
        </p:nvSpPr>
        <p:spPr>
          <a:xfrm>
            <a:off x="5563433" y="3702725"/>
            <a:ext cx="2852499" cy="635079"/>
          </a:xfrm>
          <a:prstGeom prst="rect">
            <a:avLst/>
          </a:prstGeom>
          <a:noFill/>
          <a:ln/>
        </p:spPr>
        <p:txBody>
          <a:bodyPr wrap="squar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Simple, no training phase, non-parametric</a:t>
            </a:r>
            <a:endParaRPr lang="en-US" sz="1550" dirty="0"/>
          </a:p>
        </p:txBody>
      </p:sp>
      <p:sp>
        <p:nvSpPr>
          <p:cNvPr id="20" name="Text 18"/>
          <p:cNvSpPr/>
          <p:nvPr/>
        </p:nvSpPr>
        <p:spPr>
          <a:xfrm>
            <a:off x="8820269" y="3702725"/>
            <a:ext cx="2852499" cy="635079"/>
          </a:xfrm>
          <a:prstGeom prst="rect">
            <a:avLst/>
          </a:prstGeom>
          <a:noFill/>
          <a:ln/>
        </p:spPr>
        <p:txBody>
          <a:bodyPr wrap="squar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Slow prediction, memory intensive, sensitive to scale</a:t>
            </a:r>
            <a:endParaRPr lang="en-US" sz="1550" dirty="0"/>
          </a:p>
        </p:txBody>
      </p:sp>
      <p:sp>
        <p:nvSpPr>
          <p:cNvPr id="21" name="Text 19"/>
          <p:cNvSpPr/>
          <p:nvPr/>
        </p:nvSpPr>
        <p:spPr>
          <a:xfrm>
            <a:off x="12077105" y="3702725"/>
            <a:ext cx="1553528" cy="317540"/>
          </a:xfrm>
          <a:prstGeom prst="rect">
            <a:avLst/>
          </a:prstGeom>
          <a:noFill/>
          <a:ln/>
        </p:spPr>
        <p:txBody>
          <a:bodyPr wrap="non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Small datasets</a:t>
            </a:r>
            <a:endParaRPr lang="en-US" sz="1550" dirty="0"/>
          </a:p>
        </p:txBody>
      </p:sp>
      <p:sp>
        <p:nvSpPr>
          <p:cNvPr id="22" name="Shape 20"/>
          <p:cNvSpPr/>
          <p:nvPr/>
        </p:nvSpPr>
        <p:spPr>
          <a:xfrm>
            <a:off x="801410" y="4464487"/>
            <a:ext cx="13027581" cy="888444"/>
          </a:xfrm>
          <a:prstGeom prst="rect">
            <a:avLst/>
          </a:prstGeom>
          <a:solidFill>
            <a:srgbClr val="000000">
              <a:alpha val="4000"/>
            </a:srgbClr>
          </a:solidFill>
          <a:ln/>
        </p:spPr>
      </p:sp>
      <p:sp>
        <p:nvSpPr>
          <p:cNvPr id="23" name="Text 21"/>
          <p:cNvSpPr/>
          <p:nvPr/>
        </p:nvSpPr>
        <p:spPr>
          <a:xfrm>
            <a:off x="1000125" y="4591169"/>
            <a:ext cx="2204918" cy="317540"/>
          </a:xfrm>
          <a:prstGeom prst="rect">
            <a:avLst/>
          </a:prstGeom>
          <a:noFill/>
          <a:ln/>
        </p:spPr>
        <p:txBody>
          <a:bodyPr wrap="non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SVM</a:t>
            </a:r>
            <a:endParaRPr lang="en-US" sz="1550" dirty="0"/>
          </a:p>
        </p:txBody>
      </p:sp>
      <p:sp>
        <p:nvSpPr>
          <p:cNvPr id="24" name="Text 22"/>
          <p:cNvSpPr/>
          <p:nvPr/>
        </p:nvSpPr>
        <p:spPr>
          <a:xfrm>
            <a:off x="3609380" y="4591169"/>
            <a:ext cx="1549717" cy="317540"/>
          </a:xfrm>
          <a:prstGeom prst="rect">
            <a:avLst/>
          </a:prstGeom>
          <a:noFill/>
          <a:ln/>
        </p:spPr>
        <p:txBody>
          <a:bodyPr wrap="non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Both</a:t>
            </a:r>
            <a:endParaRPr lang="en-US" sz="1550" dirty="0"/>
          </a:p>
        </p:txBody>
      </p:sp>
      <p:sp>
        <p:nvSpPr>
          <p:cNvPr id="25" name="Text 23"/>
          <p:cNvSpPr/>
          <p:nvPr/>
        </p:nvSpPr>
        <p:spPr>
          <a:xfrm>
            <a:off x="5563433" y="4591169"/>
            <a:ext cx="2852499" cy="635079"/>
          </a:xfrm>
          <a:prstGeom prst="rect">
            <a:avLst/>
          </a:prstGeom>
          <a:noFill/>
          <a:ln/>
        </p:spPr>
        <p:txBody>
          <a:bodyPr wrap="squar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Effective in high dimensions, memory efficient</a:t>
            </a:r>
            <a:endParaRPr lang="en-US" sz="1550" dirty="0"/>
          </a:p>
        </p:txBody>
      </p:sp>
      <p:sp>
        <p:nvSpPr>
          <p:cNvPr id="26" name="Text 24"/>
          <p:cNvSpPr/>
          <p:nvPr/>
        </p:nvSpPr>
        <p:spPr>
          <a:xfrm>
            <a:off x="8820269" y="4591169"/>
            <a:ext cx="2852499" cy="635079"/>
          </a:xfrm>
          <a:prstGeom prst="rect">
            <a:avLst/>
          </a:prstGeom>
          <a:noFill/>
          <a:ln/>
        </p:spPr>
        <p:txBody>
          <a:bodyPr wrap="squar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Slow training, kernel selection challenging</a:t>
            </a:r>
            <a:endParaRPr lang="en-US" sz="1550" dirty="0"/>
          </a:p>
        </p:txBody>
      </p:sp>
      <p:sp>
        <p:nvSpPr>
          <p:cNvPr id="27" name="Text 25"/>
          <p:cNvSpPr/>
          <p:nvPr/>
        </p:nvSpPr>
        <p:spPr>
          <a:xfrm>
            <a:off x="12077105" y="4591169"/>
            <a:ext cx="1553528" cy="635079"/>
          </a:xfrm>
          <a:prstGeom prst="rect">
            <a:avLst/>
          </a:prstGeom>
          <a:noFill/>
          <a:ln/>
        </p:spPr>
        <p:txBody>
          <a:bodyPr wrap="squar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Text classification</a:t>
            </a:r>
            <a:endParaRPr lang="en-US" sz="1550" dirty="0"/>
          </a:p>
        </p:txBody>
      </p:sp>
      <p:sp>
        <p:nvSpPr>
          <p:cNvPr id="28" name="Shape 26"/>
          <p:cNvSpPr/>
          <p:nvPr/>
        </p:nvSpPr>
        <p:spPr>
          <a:xfrm>
            <a:off x="801410" y="5352931"/>
            <a:ext cx="13027581" cy="888444"/>
          </a:xfrm>
          <a:prstGeom prst="rect">
            <a:avLst/>
          </a:prstGeom>
          <a:solidFill>
            <a:srgbClr val="FFFFFF">
              <a:alpha val="4000"/>
            </a:srgbClr>
          </a:solidFill>
          <a:ln/>
        </p:spPr>
      </p:sp>
      <p:sp>
        <p:nvSpPr>
          <p:cNvPr id="29" name="Text 27"/>
          <p:cNvSpPr/>
          <p:nvPr/>
        </p:nvSpPr>
        <p:spPr>
          <a:xfrm>
            <a:off x="1000125" y="5479613"/>
            <a:ext cx="2204918" cy="317540"/>
          </a:xfrm>
          <a:prstGeom prst="rect">
            <a:avLst/>
          </a:prstGeom>
          <a:noFill/>
          <a:ln/>
        </p:spPr>
        <p:txBody>
          <a:bodyPr wrap="non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Linear Regression</a:t>
            </a:r>
            <a:endParaRPr lang="en-US" sz="1550" dirty="0"/>
          </a:p>
        </p:txBody>
      </p:sp>
      <p:sp>
        <p:nvSpPr>
          <p:cNvPr id="30" name="Text 28"/>
          <p:cNvSpPr/>
          <p:nvPr/>
        </p:nvSpPr>
        <p:spPr>
          <a:xfrm>
            <a:off x="3609380" y="5479613"/>
            <a:ext cx="1549717" cy="317540"/>
          </a:xfrm>
          <a:prstGeom prst="rect">
            <a:avLst/>
          </a:prstGeom>
          <a:noFill/>
          <a:ln/>
        </p:spPr>
        <p:txBody>
          <a:bodyPr wrap="non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Regression</a:t>
            </a:r>
            <a:endParaRPr lang="en-US" sz="1550" dirty="0"/>
          </a:p>
        </p:txBody>
      </p:sp>
      <p:sp>
        <p:nvSpPr>
          <p:cNvPr id="31" name="Text 29"/>
          <p:cNvSpPr/>
          <p:nvPr/>
        </p:nvSpPr>
        <p:spPr>
          <a:xfrm>
            <a:off x="5563433" y="5479613"/>
            <a:ext cx="2852499" cy="317540"/>
          </a:xfrm>
          <a:prstGeom prst="rect">
            <a:avLst/>
          </a:prstGeom>
          <a:noFill/>
          <a:ln/>
        </p:spPr>
        <p:txBody>
          <a:bodyPr wrap="non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Simple, fast, interpretable</a:t>
            </a:r>
            <a:endParaRPr lang="en-US" sz="1550" dirty="0"/>
          </a:p>
        </p:txBody>
      </p:sp>
      <p:sp>
        <p:nvSpPr>
          <p:cNvPr id="32" name="Text 30"/>
          <p:cNvSpPr/>
          <p:nvPr/>
        </p:nvSpPr>
        <p:spPr>
          <a:xfrm>
            <a:off x="8820269" y="5479613"/>
            <a:ext cx="2852499" cy="635079"/>
          </a:xfrm>
          <a:prstGeom prst="rect">
            <a:avLst/>
          </a:prstGeom>
          <a:noFill/>
          <a:ln/>
        </p:spPr>
        <p:txBody>
          <a:bodyPr wrap="squar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Assumes linearity, sensitive to outliers</a:t>
            </a:r>
            <a:endParaRPr lang="en-US" sz="1550" dirty="0"/>
          </a:p>
        </p:txBody>
      </p:sp>
      <p:sp>
        <p:nvSpPr>
          <p:cNvPr id="33" name="Text 31"/>
          <p:cNvSpPr/>
          <p:nvPr/>
        </p:nvSpPr>
        <p:spPr>
          <a:xfrm>
            <a:off x="12077105" y="5479613"/>
            <a:ext cx="1553528" cy="635079"/>
          </a:xfrm>
          <a:prstGeom prst="rect">
            <a:avLst/>
          </a:prstGeom>
          <a:noFill/>
          <a:ln/>
        </p:spPr>
        <p:txBody>
          <a:bodyPr wrap="squar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Linear relationships</a:t>
            </a:r>
            <a:endParaRPr lang="en-US" sz="1550" dirty="0"/>
          </a:p>
        </p:txBody>
      </p:sp>
      <p:sp>
        <p:nvSpPr>
          <p:cNvPr id="34" name="Shape 32"/>
          <p:cNvSpPr/>
          <p:nvPr/>
        </p:nvSpPr>
        <p:spPr>
          <a:xfrm>
            <a:off x="801410" y="6241375"/>
            <a:ext cx="13027581" cy="888444"/>
          </a:xfrm>
          <a:prstGeom prst="rect">
            <a:avLst/>
          </a:prstGeom>
          <a:solidFill>
            <a:srgbClr val="000000">
              <a:alpha val="4000"/>
            </a:srgbClr>
          </a:solidFill>
          <a:ln/>
        </p:spPr>
      </p:sp>
      <p:sp>
        <p:nvSpPr>
          <p:cNvPr id="35" name="Text 33"/>
          <p:cNvSpPr/>
          <p:nvPr/>
        </p:nvSpPr>
        <p:spPr>
          <a:xfrm>
            <a:off x="1000125" y="6368058"/>
            <a:ext cx="2204918" cy="317540"/>
          </a:xfrm>
          <a:prstGeom prst="rect">
            <a:avLst/>
          </a:prstGeom>
          <a:noFill/>
          <a:ln/>
        </p:spPr>
        <p:txBody>
          <a:bodyPr wrap="non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Logistic Regression</a:t>
            </a:r>
            <a:endParaRPr lang="en-US" sz="1550" dirty="0"/>
          </a:p>
        </p:txBody>
      </p:sp>
      <p:sp>
        <p:nvSpPr>
          <p:cNvPr id="36" name="Text 34"/>
          <p:cNvSpPr/>
          <p:nvPr/>
        </p:nvSpPr>
        <p:spPr>
          <a:xfrm>
            <a:off x="3609380" y="6368058"/>
            <a:ext cx="1549717" cy="317540"/>
          </a:xfrm>
          <a:prstGeom prst="rect">
            <a:avLst/>
          </a:prstGeom>
          <a:noFill/>
          <a:ln/>
        </p:spPr>
        <p:txBody>
          <a:bodyPr wrap="non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Classification</a:t>
            </a:r>
            <a:endParaRPr lang="en-US" sz="1550" dirty="0"/>
          </a:p>
        </p:txBody>
      </p:sp>
      <p:sp>
        <p:nvSpPr>
          <p:cNvPr id="37" name="Text 35"/>
          <p:cNvSpPr/>
          <p:nvPr/>
        </p:nvSpPr>
        <p:spPr>
          <a:xfrm>
            <a:off x="5563433" y="6368058"/>
            <a:ext cx="2852499" cy="635079"/>
          </a:xfrm>
          <a:prstGeom prst="rect">
            <a:avLst/>
          </a:prstGeom>
          <a:noFill/>
          <a:ln/>
        </p:spPr>
        <p:txBody>
          <a:bodyPr wrap="squar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Probabilistic output, fast, interpretable</a:t>
            </a:r>
            <a:endParaRPr lang="en-US" sz="1550" dirty="0"/>
          </a:p>
        </p:txBody>
      </p:sp>
      <p:sp>
        <p:nvSpPr>
          <p:cNvPr id="38" name="Text 36"/>
          <p:cNvSpPr/>
          <p:nvPr/>
        </p:nvSpPr>
        <p:spPr>
          <a:xfrm>
            <a:off x="8820269" y="6368058"/>
            <a:ext cx="2852499" cy="635079"/>
          </a:xfrm>
          <a:prstGeom prst="rect">
            <a:avLst/>
          </a:prstGeom>
          <a:noFill/>
          <a:ln/>
        </p:spPr>
        <p:txBody>
          <a:bodyPr wrap="squar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Assumes linear decision boundary</a:t>
            </a:r>
            <a:endParaRPr lang="en-US" sz="1550" dirty="0"/>
          </a:p>
        </p:txBody>
      </p:sp>
      <p:sp>
        <p:nvSpPr>
          <p:cNvPr id="39" name="Text 37"/>
          <p:cNvSpPr/>
          <p:nvPr/>
        </p:nvSpPr>
        <p:spPr>
          <a:xfrm>
            <a:off x="12077105" y="6368058"/>
            <a:ext cx="1553528" cy="635079"/>
          </a:xfrm>
          <a:prstGeom prst="rect">
            <a:avLst/>
          </a:prstGeom>
          <a:noFill/>
          <a:ln/>
        </p:spPr>
        <p:txBody>
          <a:bodyPr wrap="squar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Binary classification</a:t>
            </a:r>
            <a:endParaRPr lang="en-US" sz="15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793790" y="1382316"/>
            <a:ext cx="5602962" cy="620078"/>
          </a:xfrm>
          <a:prstGeom prst="rect">
            <a:avLst/>
          </a:prstGeom>
          <a:noFill/>
          <a:ln/>
        </p:spPr>
        <p:txBody>
          <a:bodyPr wrap="none" lIns="0" tIns="0" rIns="0" bIns="0" rtlCol="0" anchor="t"/>
          <a:lstStyle/>
          <a:p>
            <a:pPr algn="l" indent="0" marL="0">
              <a:lnSpc>
                <a:spcPts val="4850"/>
              </a:lnSpc>
              <a:buNone/>
            </a:pPr>
            <a:r>
              <a:rPr lang="en-US" sz="3900" dirty="0">
                <a:solidFill>
                  <a:srgbClr val="FEFEFE"/>
                </a:solidFill>
                <a:latin typeface="Instrument Sans Medium" pitchFamily="34" charset="0"/>
                <a:ea typeface="Instrument Sans Medium" pitchFamily="34" charset="-122"/>
                <a:cs typeface="Instrument Sans Medium" pitchFamily="34" charset="-120"/>
              </a:rPr>
              <a:t>Real-World Applications</a:t>
            </a:r>
            <a:endParaRPr lang="en-US" sz="3900" dirty="0"/>
          </a:p>
        </p:txBody>
      </p:sp>
      <p:pic>
        <p:nvPicPr>
          <p:cNvPr id="3"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793790" y="2399228"/>
            <a:ext cx="595313" cy="595313"/>
          </a:xfrm>
          <a:prstGeom prst="rect">
            <a:avLst/>
          </a:prstGeom>
        </p:spPr>
      </p:pic>
      <p:sp>
        <p:nvSpPr>
          <p:cNvPr id="4" name="Text 1"/>
          <p:cNvSpPr/>
          <p:nvPr/>
        </p:nvSpPr>
        <p:spPr>
          <a:xfrm>
            <a:off x="1637109" y="2566630"/>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BFBFBF"/>
                </a:solidFill>
                <a:latin typeface="Instrument Sans Medium" pitchFamily="34" charset="0"/>
                <a:ea typeface="Instrument Sans Medium" pitchFamily="34" charset="-122"/>
                <a:cs typeface="Instrument Sans Medium" pitchFamily="34" charset="-120"/>
              </a:rPr>
              <a:t>Decision Trees</a:t>
            </a:r>
            <a:endParaRPr lang="en-US" sz="1950" dirty="0"/>
          </a:p>
        </p:txBody>
      </p:sp>
      <p:sp>
        <p:nvSpPr>
          <p:cNvPr id="5" name="Text 2"/>
          <p:cNvSpPr/>
          <p:nvPr/>
        </p:nvSpPr>
        <p:spPr>
          <a:xfrm>
            <a:off x="1637109" y="2995851"/>
            <a:ext cx="3338870" cy="1587698"/>
          </a:xfrm>
          <a:prstGeom prst="rect">
            <a:avLst/>
          </a:prstGeom>
          <a:noFill/>
          <a:ln/>
        </p:spPr>
        <p:txBody>
          <a:bodyPr wrap="squar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Customer churn prediction in telecom, credit risk assessment in banking, medical diagnosis systems, fraud detection in finance, and loan approval decisions.</a:t>
            </a:r>
            <a:endParaRPr lang="en-US" sz="1550" dirty="0"/>
          </a:p>
        </p:txBody>
      </p:sp>
      <p:pic>
        <p:nvPicPr>
          <p:cNvPr id="6"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23986" y="2399228"/>
            <a:ext cx="595313" cy="595313"/>
          </a:xfrm>
          <a:prstGeom prst="rect">
            <a:avLst/>
          </a:prstGeom>
        </p:spPr>
      </p:pic>
      <p:sp>
        <p:nvSpPr>
          <p:cNvPr id="7" name="Text 3"/>
          <p:cNvSpPr/>
          <p:nvPr/>
        </p:nvSpPr>
        <p:spPr>
          <a:xfrm>
            <a:off x="6067306" y="2566630"/>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BFBFBF"/>
                </a:solidFill>
                <a:latin typeface="Instrument Sans Medium" pitchFamily="34" charset="0"/>
                <a:ea typeface="Instrument Sans Medium" pitchFamily="34" charset="-122"/>
                <a:cs typeface="Instrument Sans Medium" pitchFamily="34" charset="-120"/>
              </a:rPr>
              <a:t>K-Nearest Neighbors</a:t>
            </a:r>
            <a:endParaRPr lang="en-US" sz="1950" dirty="0"/>
          </a:p>
        </p:txBody>
      </p:sp>
      <p:sp>
        <p:nvSpPr>
          <p:cNvPr id="8" name="Text 4"/>
          <p:cNvSpPr/>
          <p:nvPr/>
        </p:nvSpPr>
        <p:spPr>
          <a:xfrm>
            <a:off x="6067306" y="2995851"/>
            <a:ext cx="3338989" cy="1587698"/>
          </a:xfrm>
          <a:prstGeom prst="rect">
            <a:avLst/>
          </a:prstGeom>
          <a:noFill/>
          <a:ln/>
        </p:spPr>
        <p:txBody>
          <a:bodyPr wrap="squar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Recommender systems for e-commerce, image recognition and classification, pattern recognition in biometrics, anomaly detection in cybersecurity.</a:t>
            </a:r>
            <a:endParaRPr lang="en-US" sz="1550" dirty="0"/>
          </a:p>
        </p:txBody>
      </p:sp>
      <p:pic>
        <p:nvPicPr>
          <p:cNvPr id="9"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654302" y="2399228"/>
            <a:ext cx="595313" cy="595313"/>
          </a:xfrm>
          <a:prstGeom prst="rect">
            <a:avLst/>
          </a:prstGeom>
        </p:spPr>
      </p:pic>
      <p:sp>
        <p:nvSpPr>
          <p:cNvPr id="10" name="Text 5"/>
          <p:cNvSpPr/>
          <p:nvPr/>
        </p:nvSpPr>
        <p:spPr>
          <a:xfrm>
            <a:off x="10497622" y="2566630"/>
            <a:ext cx="2815471" cy="310158"/>
          </a:xfrm>
          <a:prstGeom prst="rect">
            <a:avLst/>
          </a:prstGeom>
          <a:noFill/>
          <a:ln/>
        </p:spPr>
        <p:txBody>
          <a:bodyPr wrap="none" lIns="0" tIns="0" rIns="0" bIns="0" rtlCol="0" anchor="t"/>
          <a:lstStyle/>
          <a:p>
            <a:pPr algn="l" indent="0" marL="0">
              <a:lnSpc>
                <a:spcPts val="2400"/>
              </a:lnSpc>
              <a:buNone/>
            </a:pPr>
            <a:r>
              <a:rPr lang="en-US" sz="1950" dirty="0">
                <a:solidFill>
                  <a:srgbClr val="BFBFBF"/>
                </a:solidFill>
                <a:latin typeface="Instrument Sans Medium" pitchFamily="34" charset="0"/>
                <a:ea typeface="Instrument Sans Medium" pitchFamily="34" charset="-122"/>
                <a:cs typeface="Instrument Sans Medium" pitchFamily="34" charset="-120"/>
              </a:rPr>
              <a:t>Support Vector Machine</a:t>
            </a:r>
            <a:endParaRPr lang="en-US" sz="1950" dirty="0"/>
          </a:p>
        </p:txBody>
      </p:sp>
      <p:sp>
        <p:nvSpPr>
          <p:cNvPr id="11" name="Text 6"/>
          <p:cNvSpPr/>
          <p:nvPr/>
        </p:nvSpPr>
        <p:spPr>
          <a:xfrm>
            <a:off x="10497622" y="2995851"/>
            <a:ext cx="3338989" cy="1587698"/>
          </a:xfrm>
          <a:prstGeom prst="rect">
            <a:avLst/>
          </a:prstGeom>
          <a:noFill/>
          <a:ln/>
        </p:spPr>
        <p:txBody>
          <a:bodyPr wrap="squar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Text classification and sentiment analysis, face detection in security systems, bioinformatics for protein classification, handwriting recognition in OCR.</a:t>
            </a:r>
            <a:endParaRPr lang="en-US" sz="1550" dirty="0"/>
          </a:p>
        </p:txBody>
      </p:sp>
      <p:pic>
        <p:nvPicPr>
          <p:cNvPr id="12" name="Image 3"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93790" y="4980384"/>
            <a:ext cx="595313" cy="595313"/>
          </a:xfrm>
          <a:prstGeom prst="rect">
            <a:avLst/>
          </a:prstGeom>
        </p:spPr>
      </p:pic>
      <p:sp>
        <p:nvSpPr>
          <p:cNvPr id="13" name="Text 7"/>
          <p:cNvSpPr/>
          <p:nvPr/>
        </p:nvSpPr>
        <p:spPr>
          <a:xfrm>
            <a:off x="1637109" y="5147786"/>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BFBFBF"/>
                </a:solidFill>
                <a:latin typeface="Instrument Sans Medium" pitchFamily="34" charset="0"/>
                <a:ea typeface="Instrument Sans Medium" pitchFamily="34" charset="-122"/>
                <a:cs typeface="Instrument Sans Medium" pitchFamily="34" charset="-120"/>
              </a:rPr>
              <a:t>Linear Regression</a:t>
            </a:r>
            <a:endParaRPr lang="en-US" sz="1950" dirty="0"/>
          </a:p>
        </p:txBody>
      </p:sp>
      <p:sp>
        <p:nvSpPr>
          <p:cNvPr id="14" name="Text 8"/>
          <p:cNvSpPr/>
          <p:nvPr/>
        </p:nvSpPr>
        <p:spPr>
          <a:xfrm>
            <a:off x="1637109" y="5577007"/>
            <a:ext cx="3338870" cy="1270159"/>
          </a:xfrm>
          <a:prstGeom prst="rect">
            <a:avLst/>
          </a:prstGeom>
          <a:noFill/>
          <a:ln/>
        </p:spPr>
        <p:txBody>
          <a:bodyPr wrap="squar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House price prediction in real estate, sales forecasting for businesses, stock price analysis, weather temperature prediction.</a:t>
            </a:r>
            <a:endParaRPr lang="en-US" sz="1550" dirty="0"/>
          </a:p>
        </p:txBody>
      </p:sp>
      <p:pic>
        <p:nvPicPr>
          <p:cNvPr id="15" name="Image 4" descr="preencoded.png">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223986" y="4980384"/>
            <a:ext cx="595313" cy="595313"/>
          </a:xfrm>
          <a:prstGeom prst="rect">
            <a:avLst/>
          </a:prstGeom>
        </p:spPr>
      </p:pic>
      <p:sp>
        <p:nvSpPr>
          <p:cNvPr id="16" name="Text 9"/>
          <p:cNvSpPr/>
          <p:nvPr/>
        </p:nvSpPr>
        <p:spPr>
          <a:xfrm>
            <a:off x="6067306" y="5147786"/>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BFBFBF"/>
                </a:solidFill>
                <a:latin typeface="Instrument Sans Medium" pitchFamily="34" charset="0"/>
                <a:ea typeface="Instrument Sans Medium" pitchFamily="34" charset="-122"/>
                <a:cs typeface="Instrument Sans Medium" pitchFamily="34" charset="-120"/>
              </a:rPr>
              <a:t>Logistic Regression</a:t>
            </a:r>
            <a:endParaRPr lang="en-US" sz="1950" dirty="0"/>
          </a:p>
        </p:txBody>
      </p:sp>
      <p:sp>
        <p:nvSpPr>
          <p:cNvPr id="17" name="Text 10"/>
          <p:cNvSpPr/>
          <p:nvPr/>
        </p:nvSpPr>
        <p:spPr>
          <a:xfrm>
            <a:off x="6067306" y="5577007"/>
            <a:ext cx="3338989" cy="1270159"/>
          </a:xfrm>
          <a:prstGeom prst="rect">
            <a:avLst/>
          </a:prstGeom>
          <a:noFill/>
          <a:ln/>
        </p:spPr>
        <p:txBody>
          <a:bodyPr wrap="squar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Email spam filtering, disease prediction in healthcare, customer conversion prediction in marketing, credit default prediction in finance.</a:t>
            </a:r>
            <a:endParaRPr lang="en-US" sz="15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684490" y="604718"/>
            <a:ext cx="5659874" cy="534710"/>
          </a:xfrm>
          <a:prstGeom prst="rect">
            <a:avLst/>
          </a:prstGeom>
          <a:noFill/>
          <a:ln/>
        </p:spPr>
        <p:txBody>
          <a:bodyPr wrap="none" lIns="0" tIns="0" rIns="0" bIns="0" rtlCol="0" anchor="t"/>
          <a:lstStyle/>
          <a:p>
            <a:pPr algn="l" indent="0" marL="0">
              <a:lnSpc>
                <a:spcPts val="4200"/>
              </a:lnSpc>
              <a:buNone/>
            </a:pPr>
            <a:r>
              <a:rPr lang="en-US" sz="3350" dirty="0">
                <a:solidFill>
                  <a:srgbClr val="FEFEFE"/>
                </a:solidFill>
                <a:latin typeface="Instrument Sans Medium" pitchFamily="34" charset="0"/>
                <a:ea typeface="Instrument Sans Medium" pitchFamily="34" charset="-122"/>
                <a:cs typeface="Instrument Sans Medium" pitchFamily="34" charset="-120"/>
              </a:rPr>
              <a:t>Python Implementation Tips</a:t>
            </a:r>
            <a:endParaRPr lang="en-US" sz="3350" dirty="0"/>
          </a:p>
        </p:txBody>
      </p:sp>
      <p:sp>
        <p:nvSpPr>
          <p:cNvPr id="3" name="Shape 1"/>
          <p:cNvSpPr/>
          <p:nvPr/>
        </p:nvSpPr>
        <p:spPr>
          <a:xfrm>
            <a:off x="684490" y="1481614"/>
            <a:ext cx="6545104" cy="3259812"/>
          </a:xfrm>
          <a:prstGeom prst="roundRect">
            <a:avLst>
              <a:gd name="adj" fmla="val 787"/>
            </a:avLst>
          </a:prstGeom>
          <a:solidFill>
            <a:srgbClr val="1F1F1F"/>
          </a:solidFill>
          <a:ln w="22860">
            <a:solidFill>
              <a:srgbClr val="575757"/>
            </a:solidFill>
            <a:prstDash val="solid"/>
          </a:ln>
        </p:spPr>
      </p:sp>
      <p:sp>
        <p:nvSpPr>
          <p:cNvPr id="4" name="Shape 2"/>
          <p:cNvSpPr/>
          <p:nvPr/>
        </p:nvSpPr>
        <p:spPr>
          <a:xfrm>
            <a:off x="707350" y="1504474"/>
            <a:ext cx="6499384" cy="513278"/>
          </a:xfrm>
          <a:prstGeom prst="rect">
            <a:avLst/>
          </a:prstGeom>
          <a:solidFill>
            <a:srgbClr val="3E3E3E"/>
          </a:solidFill>
          <a:ln/>
        </p:spPr>
      </p:sp>
      <p:sp>
        <p:nvSpPr>
          <p:cNvPr id="5" name="Text 3"/>
          <p:cNvSpPr/>
          <p:nvPr/>
        </p:nvSpPr>
        <p:spPr>
          <a:xfrm>
            <a:off x="3828693" y="1600676"/>
            <a:ext cx="256580" cy="320754"/>
          </a:xfrm>
          <a:prstGeom prst="rect">
            <a:avLst/>
          </a:prstGeom>
          <a:noFill/>
          <a:ln/>
        </p:spPr>
        <p:txBody>
          <a:bodyPr wrap="none" lIns="0" tIns="0" rIns="0" bIns="0" rtlCol="0" anchor="t"/>
          <a:lstStyle/>
          <a:p>
            <a:pPr algn="l" indent="0" marL="0">
              <a:lnSpc>
                <a:spcPts val="2000"/>
              </a:lnSpc>
              <a:buNone/>
            </a:pPr>
            <a:r>
              <a:rPr lang="en-US" sz="2000" dirty="0">
                <a:solidFill>
                  <a:srgbClr val="BFBFBF"/>
                </a:solidFill>
                <a:latin typeface="Instrument Sans Medium" pitchFamily="34" charset="0"/>
                <a:ea typeface="Instrument Sans Medium" pitchFamily="34" charset="-122"/>
                <a:cs typeface="Instrument Sans Medium" pitchFamily="34" charset="-120"/>
              </a:rPr>
              <a:t>1</a:t>
            </a:r>
            <a:endParaRPr lang="en-US" sz="2000" dirty="0"/>
          </a:p>
        </p:txBody>
      </p:sp>
      <p:sp>
        <p:nvSpPr>
          <p:cNvPr id="6" name="Text 4"/>
          <p:cNvSpPr/>
          <p:nvPr/>
        </p:nvSpPr>
        <p:spPr>
          <a:xfrm>
            <a:off x="878443" y="2188845"/>
            <a:ext cx="2139077" cy="267414"/>
          </a:xfrm>
          <a:prstGeom prst="rect">
            <a:avLst/>
          </a:prstGeom>
          <a:noFill/>
          <a:ln/>
        </p:spPr>
        <p:txBody>
          <a:bodyPr wrap="none" lIns="0" tIns="0" rIns="0" bIns="0" rtlCol="0" anchor="t"/>
          <a:lstStyle/>
          <a:p>
            <a:pPr algn="l" indent="0" marL="0">
              <a:lnSpc>
                <a:spcPts val="2100"/>
              </a:lnSpc>
              <a:buNone/>
            </a:pPr>
            <a:r>
              <a:rPr lang="en-US" sz="1650" dirty="0">
                <a:solidFill>
                  <a:srgbClr val="BFBFBF"/>
                </a:solidFill>
                <a:latin typeface="Instrument Sans Medium" pitchFamily="34" charset="0"/>
                <a:ea typeface="Instrument Sans Medium" pitchFamily="34" charset="-122"/>
                <a:cs typeface="Instrument Sans Medium" pitchFamily="34" charset="-120"/>
              </a:rPr>
              <a:t>Import Libraries</a:t>
            </a:r>
            <a:endParaRPr lang="en-US" sz="1650" dirty="0"/>
          </a:p>
        </p:txBody>
      </p:sp>
      <p:sp>
        <p:nvSpPr>
          <p:cNvPr id="7" name="Shape 5"/>
          <p:cNvSpPr/>
          <p:nvPr/>
        </p:nvSpPr>
        <p:spPr>
          <a:xfrm>
            <a:off x="878443" y="2648664"/>
            <a:ext cx="6157198" cy="1898809"/>
          </a:xfrm>
          <a:prstGeom prst="roundRect">
            <a:avLst>
              <a:gd name="adj" fmla="val 1352"/>
            </a:avLst>
          </a:prstGeom>
          <a:solidFill>
            <a:srgbClr val="2C2C2C"/>
          </a:solidFill>
          <a:ln/>
        </p:spPr>
      </p:sp>
      <p:sp>
        <p:nvSpPr>
          <p:cNvPr id="8" name="Shape 6"/>
          <p:cNvSpPr/>
          <p:nvPr/>
        </p:nvSpPr>
        <p:spPr>
          <a:xfrm>
            <a:off x="869990" y="2648664"/>
            <a:ext cx="6174105" cy="1898809"/>
          </a:xfrm>
          <a:prstGeom prst="roundRect">
            <a:avLst>
              <a:gd name="adj" fmla="val 1352"/>
            </a:avLst>
          </a:prstGeom>
          <a:solidFill>
            <a:srgbClr val="2C2C2C"/>
          </a:solidFill>
          <a:ln/>
        </p:spPr>
      </p:sp>
      <p:sp>
        <p:nvSpPr>
          <p:cNvPr id="9" name="Text 7"/>
          <p:cNvSpPr/>
          <p:nvPr/>
        </p:nvSpPr>
        <p:spPr>
          <a:xfrm>
            <a:off x="1041083" y="2776895"/>
            <a:ext cx="5831919" cy="1642348"/>
          </a:xfrm>
          <a:prstGeom prst="rect">
            <a:avLst/>
          </a:prstGeom>
          <a:noFill/>
          <a:ln/>
        </p:spPr>
        <p:txBody>
          <a:bodyPr wrap="square" lIns="0" tIns="0" rIns="0" bIns="0" rtlCol="0" anchor="t"/>
          <a:lstStyle/>
          <a:p>
            <a:pPr algn="l" indent="0" marL="0">
              <a:lnSpc>
                <a:spcPts val="2150"/>
              </a:lnSpc>
              <a:buNone/>
            </a:pPr>
            <a:r>
              <a:rPr lang="en-US" sz="1300" dirty="0">
                <a:solidFill>
                  <a:srgbClr val="BFBFBF"/>
                </a:solidFill>
                <a:highlight>
                  <a:srgbClr val="2C2C2C"/>
                </a:highlight>
                <a:latin typeface="Consolas" pitchFamily="34" charset="0"/>
                <a:ea typeface="Consolas" pitchFamily="34" charset="-122"/>
                <a:cs typeface="Consolas" pitchFamily="34" charset="-120"/>
              </a:rPr>
              <a:t>from sklearn.tree import DecisionTreeClassifier</a:t>
            </a:r>
            <a:endParaRPr lang="en-US" sz="1300" dirty="0"/>
          </a:p>
          <a:p>
            <a:pPr algn="l" indent="0" marL="0">
              <a:lnSpc>
                <a:spcPts val="2150"/>
              </a:lnSpc>
              <a:buNone/>
            </a:pPr>
            <a:r>
              <a:rPr lang="en-US" sz="1300" dirty="0">
                <a:solidFill>
                  <a:srgbClr val="BFBFBF"/>
                </a:solidFill>
                <a:highlight>
                  <a:srgbClr val="2C2C2C"/>
                </a:highlight>
                <a:latin typeface="Consolas" pitchFamily="34" charset="0"/>
                <a:ea typeface="Consolas" pitchFamily="34" charset="-122"/>
                <a:cs typeface="Consolas" pitchFamily="34" charset="-120"/>
              </a:rPr>
              <a:t>from sklearn.neighbors import KNeighborsClassifier</a:t>
            </a:r>
            <a:endParaRPr lang="en-US" sz="1300" dirty="0"/>
          </a:p>
          <a:p>
            <a:pPr algn="l" indent="0" marL="0">
              <a:lnSpc>
                <a:spcPts val="2150"/>
              </a:lnSpc>
              <a:buNone/>
            </a:pPr>
            <a:r>
              <a:rPr lang="en-US" sz="1300" dirty="0">
                <a:solidFill>
                  <a:srgbClr val="BFBFBF"/>
                </a:solidFill>
                <a:highlight>
                  <a:srgbClr val="2C2C2C"/>
                </a:highlight>
                <a:latin typeface="Consolas" pitchFamily="34" charset="0"/>
                <a:ea typeface="Consolas" pitchFamily="34" charset="-122"/>
                <a:cs typeface="Consolas" pitchFamily="34" charset="-120"/>
              </a:rPr>
              <a:t>from sklearn.svm import SVC</a:t>
            </a:r>
            <a:endParaRPr lang="en-US" sz="1300" dirty="0"/>
          </a:p>
          <a:p>
            <a:pPr algn="l" indent="0" marL="0">
              <a:lnSpc>
                <a:spcPts val="2150"/>
              </a:lnSpc>
              <a:buNone/>
            </a:pPr>
            <a:r>
              <a:rPr lang="en-US" sz="1300" dirty="0">
                <a:solidFill>
                  <a:srgbClr val="BFBFBF"/>
                </a:solidFill>
                <a:highlight>
                  <a:srgbClr val="2C2C2C"/>
                </a:highlight>
                <a:latin typeface="Consolas" pitchFamily="34" charset="0"/>
                <a:ea typeface="Consolas" pitchFamily="34" charset="-122"/>
                <a:cs typeface="Consolas" pitchFamily="34" charset="-120"/>
              </a:rPr>
              <a:t>from sklearn.linear_model import LinearRegression, LogisticRegression</a:t>
            </a:r>
            <a:endParaRPr lang="en-US" sz="1300" dirty="0"/>
          </a:p>
          <a:p>
            <a:pPr algn="l" indent="0" marL="0">
              <a:lnSpc>
                <a:spcPts val="2150"/>
              </a:lnSpc>
              <a:buNone/>
            </a:pPr>
            <a:r>
              <a:rPr lang="en-US" sz="1300" dirty="0">
                <a:solidFill>
                  <a:srgbClr val="BFBFBF"/>
                </a:solidFill>
                <a:highlight>
                  <a:srgbClr val="2C2C2C"/>
                </a:highlight>
                <a:latin typeface="Consolas" pitchFamily="34" charset="0"/>
                <a:ea typeface="Consolas" pitchFamily="34" charset="-122"/>
                <a:cs typeface="Consolas" pitchFamily="34" charset="-120"/>
              </a:rPr>
              <a:t>from sklearn.model_selection import train_test_split</a:t>
            </a:r>
            <a:endParaRPr lang="en-US" sz="1300" dirty="0"/>
          </a:p>
          <a:p>
            <a:pPr algn="l" indent="0" marL="0">
              <a:lnSpc>
                <a:spcPts val="2150"/>
              </a:lnSpc>
              <a:buNone/>
            </a:pPr>
            <a:r>
              <a:rPr lang="en-US" sz="1300" dirty="0">
                <a:solidFill>
                  <a:srgbClr val="BFBFBF"/>
                </a:solidFill>
                <a:highlight>
                  <a:srgbClr val="2C2C2C"/>
                </a:highlight>
                <a:latin typeface="Consolas" pitchFamily="34" charset="0"/>
                <a:ea typeface="Consolas" pitchFamily="34" charset="-122"/>
                <a:cs typeface="Consolas" pitchFamily="34" charset="-120"/>
              </a:rPr>
              <a:t>from sklearn.metrics import accuracy_score, mean_squared_error</a:t>
            </a:r>
            <a:endParaRPr lang="en-US" sz="1300" dirty="0"/>
          </a:p>
        </p:txBody>
      </p:sp>
      <p:sp>
        <p:nvSpPr>
          <p:cNvPr id="10" name="Shape 8"/>
          <p:cNvSpPr/>
          <p:nvPr/>
        </p:nvSpPr>
        <p:spPr>
          <a:xfrm>
            <a:off x="7400687" y="1481614"/>
            <a:ext cx="6545223" cy="3259812"/>
          </a:xfrm>
          <a:prstGeom prst="roundRect">
            <a:avLst>
              <a:gd name="adj" fmla="val 787"/>
            </a:avLst>
          </a:prstGeom>
          <a:solidFill>
            <a:srgbClr val="1F1F1F"/>
          </a:solidFill>
          <a:ln w="22860">
            <a:solidFill>
              <a:srgbClr val="575757"/>
            </a:solidFill>
            <a:prstDash val="solid"/>
          </a:ln>
        </p:spPr>
      </p:sp>
      <p:sp>
        <p:nvSpPr>
          <p:cNvPr id="11" name="Shape 9"/>
          <p:cNvSpPr/>
          <p:nvPr/>
        </p:nvSpPr>
        <p:spPr>
          <a:xfrm>
            <a:off x="7423547" y="1504474"/>
            <a:ext cx="6499503" cy="513278"/>
          </a:xfrm>
          <a:prstGeom prst="rect">
            <a:avLst/>
          </a:prstGeom>
          <a:solidFill>
            <a:srgbClr val="3E3E3E"/>
          </a:solidFill>
          <a:ln/>
        </p:spPr>
      </p:sp>
      <p:sp>
        <p:nvSpPr>
          <p:cNvPr id="12" name="Text 10"/>
          <p:cNvSpPr/>
          <p:nvPr/>
        </p:nvSpPr>
        <p:spPr>
          <a:xfrm>
            <a:off x="10545008" y="1600676"/>
            <a:ext cx="256580" cy="320754"/>
          </a:xfrm>
          <a:prstGeom prst="rect">
            <a:avLst/>
          </a:prstGeom>
          <a:noFill/>
          <a:ln/>
        </p:spPr>
        <p:txBody>
          <a:bodyPr wrap="none" lIns="0" tIns="0" rIns="0" bIns="0" rtlCol="0" anchor="t"/>
          <a:lstStyle/>
          <a:p>
            <a:pPr algn="l" indent="0" marL="0">
              <a:lnSpc>
                <a:spcPts val="2000"/>
              </a:lnSpc>
              <a:buNone/>
            </a:pPr>
            <a:r>
              <a:rPr lang="en-US" sz="2000" dirty="0">
                <a:solidFill>
                  <a:srgbClr val="BFBFBF"/>
                </a:solidFill>
                <a:latin typeface="Instrument Sans Medium" pitchFamily="34" charset="0"/>
                <a:ea typeface="Instrument Sans Medium" pitchFamily="34" charset="-122"/>
                <a:cs typeface="Instrument Sans Medium" pitchFamily="34" charset="-120"/>
              </a:rPr>
              <a:t>2</a:t>
            </a:r>
            <a:endParaRPr lang="en-US" sz="2000" dirty="0"/>
          </a:p>
        </p:txBody>
      </p:sp>
      <p:sp>
        <p:nvSpPr>
          <p:cNvPr id="13" name="Text 11"/>
          <p:cNvSpPr/>
          <p:nvPr/>
        </p:nvSpPr>
        <p:spPr>
          <a:xfrm>
            <a:off x="7594640" y="2188845"/>
            <a:ext cx="2139077" cy="267414"/>
          </a:xfrm>
          <a:prstGeom prst="rect">
            <a:avLst/>
          </a:prstGeom>
          <a:noFill/>
          <a:ln/>
        </p:spPr>
        <p:txBody>
          <a:bodyPr wrap="none" lIns="0" tIns="0" rIns="0" bIns="0" rtlCol="0" anchor="t"/>
          <a:lstStyle/>
          <a:p>
            <a:pPr algn="l" indent="0" marL="0">
              <a:lnSpc>
                <a:spcPts val="2100"/>
              </a:lnSpc>
              <a:buNone/>
            </a:pPr>
            <a:r>
              <a:rPr lang="en-US" sz="1650" dirty="0">
                <a:solidFill>
                  <a:srgbClr val="BFBFBF"/>
                </a:solidFill>
                <a:latin typeface="Instrument Sans Medium" pitchFamily="34" charset="0"/>
                <a:ea typeface="Instrument Sans Medium" pitchFamily="34" charset="-122"/>
                <a:cs typeface="Instrument Sans Medium" pitchFamily="34" charset="-120"/>
              </a:rPr>
              <a:t>Prepare Data</a:t>
            </a:r>
            <a:endParaRPr lang="en-US" sz="1650" dirty="0"/>
          </a:p>
        </p:txBody>
      </p:sp>
      <p:sp>
        <p:nvSpPr>
          <p:cNvPr id="14" name="Shape 12"/>
          <p:cNvSpPr/>
          <p:nvPr/>
        </p:nvSpPr>
        <p:spPr>
          <a:xfrm>
            <a:off x="7594640" y="2648664"/>
            <a:ext cx="6157317" cy="1898809"/>
          </a:xfrm>
          <a:prstGeom prst="roundRect">
            <a:avLst>
              <a:gd name="adj" fmla="val 1352"/>
            </a:avLst>
          </a:prstGeom>
          <a:solidFill>
            <a:srgbClr val="2C2C2C"/>
          </a:solidFill>
          <a:ln/>
        </p:spPr>
      </p:sp>
      <p:sp>
        <p:nvSpPr>
          <p:cNvPr id="15" name="Shape 13"/>
          <p:cNvSpPr/>
          <p:nvPr/>
        </p:nvSpPr>
        <p:spPr>
          <a:xfrm>
            <a:off x="7586186" y="2648664"/>
            <a:ext cx="6174224" cy="1898809"/>
          </a:xfrm>
          <a:prstGeom prst="roundRect">
            <a:avLst>
              <a:gd name="adj" fmla="val 1352"/>
            </a:avLst>
          </a:prstGeom>
          <a:solidFill>
            <a:srgbClr val="2C2C2C"/>
          </a:solidFill>
          <a:ln/>
        </p:spPr>
      </p:sp>
      <p:sp>
        <p:nvSpPr>
          <p:cNvPr id="16" name="Text 14"/>
          <p:cNvSpPr/>
          <p:nvPr/>
        </p:nvSpPr>
        <p:spPr>
          <a:xfrm>
            <a:off x="7757279" y="2776895"/>
            <a:ext cx="5832038" cy="1642348"/>
          </a:xfrm>
          <a:prstGeom prst="rect">
            <a:avLst/>
          </a:prstGeom>
          <a:noFill/>
          <a:ln/>
        </p:spPr>
        <p:txBody>
          <a:bodyPr wrap="square" lIns="0" tIns="0" rIns="0" bIns="0" rtlCol="0" anchor="t"/>
          <a:lstStyle/>
          <a:p>
            <a:pPr algn="l" indent="0" marL="0">
              <a:lnSpc>
                <a:spcPts val="2150"/>
              </a:lnSpc>
              <a:buNone/>
            </a:pPr>
            <a:r>
              <a:rPr lang="en-US" sz="1300" dirty="0">
                <a:solidFill>
                  <a:srgbClr val="BFBFBF"/>
                </a:solidFill>
                <a:highlight>
                  <a:srgbClr val="2C2C2C"/>
                </a:highlight>
                <a:latin typeface="Consolas" pitchFamily="34" charset="0"/>
                <a:ea typeface="Consolas" pitchFamily="34" charset="-122"/>
                <a:cs typeface="Consolas" pitchFamily="34" charset="-120"/>
              </a:rPr>
              <a:t>X_train, X_test, y_train, y_test = train_test_split(</a:t>
            </a:r>
            <a:endParaRPr lang="en-US" sz="1300" dirty="0"/>
          </a:p>
          <a:p>
            <a:pPr algn="l" indent="0" marL="0">
              <a:lnSpc>
                <a:spcPts val="2150"/>
              </a:lnSpc>
              <a:buNone/>
            </a:pPr>
            <a:r>
              <a:rPr lang="en-US" sz="1300" dirty="0">
                <a:solidFill>
                  <a:srgbClr val="BFBFBF"/>
                </a:solidFill>
                <a:highlight>
                  <a:srgbClr val="2C2C2C"/>
                </a:highlight>
                <a:latin typeface="Consolas" pitchFamily="34" charset="0"/>
                <a:ea typeface="Consolas" pitchFamily="34" charset="-122"/>
                <a:cs typeface="Consolas" pitchFamily="34" charset="-120"/>
              </a:rPr>
              <a:t>    X, y, test_size=0.3, random_state=42)</a:t>
            </a:r>
            <a:endParaRPr lang="en-US" sz="1300" dirty="0"/>
          </a:p>
          <a:p>
            <a:pPr algn="l" indent="0" marL="0">
              <a:lnSpc>
                <a:spcPts val="2150"/>
              </a:lnSpc>
              <a:buNone/>
            </a:pPr>
            <a:r>
              <a:rPr lang="en-US" sz="1300" dirty="0">
                <a:solidFill>
                  <a:srgbClr val="BFBFBF"/>
                </a:solidFill>
                <a:highlight>
                  <a:srgbClr val="2C2C2C"/>
                </a:highlight>
                <a:latin typeface="Consolas" pitchFamily="34" charset="0"/>
                <a:ea typeface="Consolas" pitchFamily="34" charset="-122"/>
                <a:cs typeface="Consolas" pitchFamily="34" charset="-120"/>
              </a:rPr>
              <a:t># Scale features if needed</a:t>
            </a:r>
            <a:endParaRPr lang="en-US" sz="1300" dirty="0"/>
          </a:p>
          <a:p>
            <a:pPr algn="l" indent="0" marL="0">
              <a:lnSpc>
                <a:spcPts val="2150"/>
              </a:lnSpc>
              <a:buNone/>
            </a:pPr>
            <a:r>
              <a:rPr lang="en-US" sz="1300" dirty="0">
                <a:solidFill>
                  <a:srgbClr val="BFBFBF"/>
                </a:solidFill>
                <a:highlight>
                  <a:srgbClr val="2C2C2C"/>
                </a:highlight>
                <a:latin typeface="Consolas" pitchFamily="34" charset="0"/>
                <a:ea typeface="Consolas" pitchFamily="34" charset="-122"/>
                <a:cs typeface="Consolas" pitchFamily="34" charset="-120"/>
              </a:rPr>
              <a:t>from sklearn.preprocessing import StandardScaler</a:t>
            </a:r>
            <a:endParaRPr lang="en-US" sz="1300" dirty="0"/>
          </a:p>
          <a:p>
            <a:pPr algn="l" indent="0" marL="0">
              <a:lnSpc>
                <a:spcPts val="2150"/>
              </a:lnSpc>
              <a:buNone/>
            </a:pPr>
            <a:r>
              <a:rPr lang="en-US" sz="1300" dirty="0">
                <a:solidFill>
                  <a:srgbClr val="BFBFBF"/>
                </a:solidFill>
                <a:highlight>
                  <a:srgbClr val="2C2C2C"/>
                </a:highlight>
                <a:latin typeface="Consolas" pitchFamily="34" charset="0"/>
                <a:ea typeface="Consolas" pitchFamily="34" charset="-122"/>
                <a:cs typeface="Consolas" pitchFamily="34" charset="-120"/>
              </a:rPr>
              <a:t>scaler = StandardScaler()</a:t>
            </a:r>
            <a:endParaRPr lang="en-US" sz="1300" dirty="0"/>
          </a:p>
          <a:p>
            <a:pPr algn="l" indent="0" marL="0">
              <a:lnSpc>
                <a:spcPts val="2150"/>
              </a:lnSpc>
              <a:buNone/>
            </a:pPr>
            <a:r>
              <a:rPr lang="en-US" sz="1300" dirty="0">
                <a:solidFill>
                  <a:srgbClr val="BFBFBF"/>
                </a:solidFill>
                <a:highlight>
                  <a:srgbClr val="2C2C2C"/>
                </a:highlight>
                <a:latin typeface="Consolas" pitchFamily="34" charset="0"/>
                <a:ea typeface="Consolas" pitchFamily="34" charset="-122"/>
                <a:cs typeface="Consolas" pitchFamily="34" charset="-120"/>
              </a:rPr>
              <a:t>X_train_scaled = scaler.fit_transform(X_train)</a:t>
            </a:r>
            <a:endParaRPr lang="en-US" sz="1300" dirty="0"/>
          </a:p>
        </p:txBody>
      </p:sp>
      <p:sp>
        <p:nvSpPr>
          <p:cNvPr id="17" name="Shape 15"/>
          <p:cNvSpPr/>
          <p:nvPr/>
        </p:nvSpPr>
        <p:spPr>
          <a:xfrm>
            <a:off x="684490" y="4912519"/>
            <a:ext cx="6545104" cy="2712363"/>
          </a:xfrm>
          <a:prstGeom prst="roundRect">
            <a:avLst>
              <a:gd name="adj" fmla="val 946"/>
            </a:avLst>
          </a:prstGeom>
          <a:solidFill>
            <a:srgbClr val="1F1F1F"/>
          </a:solidFill>
          <a:ln w="22860">
            <a:solidFill>
              <a:srgbClr val="575757"/>
            </a:solidFill>
            <a:prstDash val="solid"/>
          </a:ln>
        </p:spPr>
      </p:sp>
      <p:sp>
        <p:nvSpPr>
          <p:cNvPr id="18" name="Shape 16"/>
          <p:cNvSpPr/>
          <p:nvPr/>
        </p:nvSpPr>
        <p:spPr>
          <a:xfrm>
            <a:off x="707350" y="4935379"/>
            <a:ext cx="6499384" cy="513278"/>
          </a:xfrm>
          <a:prstGeom prst="rect">
            <a:avLst/>
          </a:prstGeom>
          <a:solidFill>
            <a:srgbClr val="3E3E3E"/>
          </a:solidFill>
          <a:ln/>
        </p:spPr>
      </p:sp>
      <p:sp>
        <p:nvSpPr>
          <p:cNvPr id="19" name="Text 17"/>
          <p:cNvSpPr/>
          <p:nvPr/>
        </p:nvSpPr>
        <p:spPr>
          <a:xfrm>
            <a:off x="3828693" y="5031581"/>
            <a:ext cx="256580" cy="320754"/>
          </a:xfrm>
          <a:prstGeom prst="rect">
            <a:avLst/>
          </a:prstGeom>
          <a:noFill/>
          <a:ln/>
        </p:spPr>
        <p:txBody>
          <a:bodyPr wrap="none" lIns="0" tIns="0" rIns="0" bIns="0" rtlCol="0" anchor="t"/>
          <a:lstStyle/>
          <a:p>
            <a:pPr algn="l" indent="0" marL="0">
              <a:lnSpc>
                <a:spcPts val="2000"/>
              </a:lnSpc>
              <a:buNone/>
            </a:pPr>
            <a:r>
              <a:rPr lang="en-US" sz="2000" dirty="0">
                <a:solidFill>
                  <a:srgbClr val="BFBFBF"/>
                </a:solidFill>
                <a:latin typeface="Instrument Sans Medium" pitchFamily="34" charset="0"/>
                <a:ea typeface="Instrument Sans Medium" pitchFamily="34" charset="-122"/>
                <a:cs typeface="Instrument Sans Medium" pitchFamily="34" charset="-120"/>
              </a:rPr>
              <a:t>3</a:t>
            </a:r>
            <a:endParaRPr lang="en-US" sz="2000" dirty="0"/>
          </a:p>
        </p:txBody>
      </p:sp>
      <p:sp>
        <p:nvSpPr>
          <p:cNvPr id="20" name="Text 18"/>
          <p:cNvSpPr/>
          <p:nvPr/>
        </p:nvSpPr>
        <p:spPr>
          <a:xfrm>
            <a:off x="878443" y="5619750"/>
            <a:ext cx="2139077" cy="267414"/>
          </a:xfrm>
          <a:prstGeom prst="rect">
            <a:avLst/>
          </a:prstGeom>
          <a:noFill/>
          <a:ln/>
        </p:spPr>
        <p:txBody>
          <a:bodyPr wrap="none" lIns="0" tIns="0" rIns="0" bIns="0" rtlCol="0" anchor="t"/>
          <a:lstStyle/>
          <a:p>
            <a:pPr algn="l" indent="0" marL="0">
              <a:lnSpc>
                <a:spcPts val="2100"/>
              </a:lnSpc>
              <a:buNone/>
            </a:pPr>
            <a:r>
              <a:rPr lang="en-US" sz="1650" dirty="0">
                <a:solidFill>
                  <a:srgbClr val="BFBFBF"/>
                </a:solidFill>
                <a:latin typeface="Instrument Sans Medium" pitchFamily="34" charset="0"/>
                <a:ea typeface="Instrument Sans Medium" pitchFamily="34" charset="-122"/>
                <a:cs typeface="Instrument Sans Medium" pitchFamily="34" charset="-120"/>
              </a:rPr>
              <a:t>Train Model</a:t>
            </a:r>
            <a:endParaRPr lang="en-US" sz="1650" dirty="0"/>
          </a:p>
        </p:txBody>
      </p:sp>
      <p:sp>
        <p:nvSpPr>
          <p:cNvPr id="21" name="Shape 19"/>
          <p:cNvSpPr/>
          <p:nvPr/>
        </p:nvSpPr>
        <p:spPr>
          <a:xfrm>
            <a:off x="878443" y="6079569"/>
            <a:ext cx="6157198" cy="1351359"/>
          </a:xfrm>
          <a:prstGeom prst="roundRect">
            <a:avLst>
              <a:gd name="adj" fmla="val 1900"/>
            </a:avLst>
          </a:prstGeom>
          <a:solidFill>
            <a:srgbClr val="2C2C2C"/>
          </a:solidFill>
          <a:ln/>
        </p:spPr>
      </p:sp>
      <p:sp>
        <p:nvSpPr>
          <p:cNvPr id="22" name="Shape 20"/>
          <p:cNvSpPr/>
          <p:nvPr/>
        </p:nvSpPr>
        <p:spPr>
          <a:xfrm>
            <a:off x="869990" y="6079569"/>
            <a:ext cx="6174105" cy="1351359"/>
          </a:xfrm>
          <a:prstGeom prst="roundRect">
            <a:avLst>
              <a:gd name="adj" fmla="val 1900"/>
            </a:avLst>
          </a:prstGeom>
          <a:solidFill>
            <a:srgbClr val="2C2C2C"/>
          </a:solidFill>
          <a:ln/>
        </p:spPr>
      </p:sp>
      <p:sp>
        <p:nvSpPr>
          <p:cNvPr id="23" name="Text 21"/>
          <p:cNvSpPr/>
          <p:nvPr/>
        </p:nvSpPr>
        <p:spPr>
          <a:xfrm>
            <a:off x="1041083" y="6207800"/>
            <a:ext cx="5831919" cy="1094899"/>
          </a:xfrm>
          <a:prstGeom prst="rect">
            <a:avLst/>
          </a:prstGeom>
          <a:noFill/>
          <a:ln/>
        </p:spPr>
        <p:txBody>
          <a:bodyPr wrap="square" lIns="0" tIns="0" rIns="0" bIns="0" rtlCol="0" anchor="t"/>
          <a:lstStyle/>
          <a:p>
            <a:pPr algn="l" indent="0" marL="0">
              <a:lnSpc>
                <a:spcPts val="2150"/>
              </a:lnSpc>
              <a:buNone/>
            </a:pPr>
            <a:r>
              <a:rPr lang="en-US" sz="1300" dirty="0">
                <a:solidFill>
                  <a:srgbClr val="BFBFBF"/>
                </a:solidFill>
                <a:highlight>
                  <a:srgbClr val="2C2C2C"/>
                </a:highlight>
                <a:latin typeface="Consolas" pitchFamily="34" charset="0"/>
                <a:ea typeface="Consolas" pitchFamily="34" charset="-122"/>
                <a:cs typeface="Consolas" pitchFamily="34" charset="-120"/>
              </a:rPr>
              <a:t>model = DecisionTreeClassifier(max_depth=5)</a:t>
            </a:r>
            <a:endParaRPr lang="en-US" sz="1300" dirty="0"/>
          </a:p>
          <a:p>
            <a:pPr algn="l" indent="0" marL="0">
              <a:lnSpc>
                <a:spcPts val="2150"/>
              </a:lnSpc>
              <a:buNone/>
            </a:pPr>
            <a:r>
              <a:rPr lang="en-US" sz="1300" dirty="0">
                <a:solidFill>
                  <a:srgbClr val="BFBFBF"/>
                </a:solidFill>
                <a:highlight>
                  <a:srgbClr val="2C2C2C"/>
                </a:highlight>
                <a:latin typeface="Consolas" pitchFamily="34" charset="0"/>
                <a:ea typeface="Consolas" pitchFamily="34" charset="-122"/>
                <a:cs typeface="Consolas" pitchFamily="34" charset="-120"/>
              </a:rPr>
              <a:t># or KNeighborsClassifier(n_neighbors=5)</a:t>
            </a:r>
            <a:endParaRPr lang="en-US" sz="1300" dirty="0"/>
          </a:p>
          <a:p>
            <a:pPr algn="l" indent="0" marL="0">
              <a:lnSpc>
                <a:spcPts val="2150"/>
              </a:lnSpc>
              <a:buNone/>
            </a:pPr>
            <a:r>
              <a:rPr lang="en-US" sz="1300" dirty="0">
                <a:solidFill>
                  <a:srgbClr val="BFBFBF"/>
                </a:solidFill>
                <a:highlight>
                  <a:srgbClr val="2C2C2C"/>
                </a:highlight>
                <a:latin typeface="Consolas" pitchFamily="34" charset="0"/>
                <a:ea typeface="Consolas" pitchFamily="34" charset="-122"/>
                <a:cs typeface="Consolas" pitchFamily="34" charset="-120"/>
              </a:rPr>
              <a:t># or SVC(kernel='rbf', C=1.0)</a:t>
            </a:r>
            <a:endParaRPr lang="en-US" sz="1300" dirty="0"/>
          </a:p>
          <a:p>
            <a:pPr algn="l" indent="0" marL="0">
              <a:lnSpc>
                <a:spcPts val="2150"/>
              </a:lnSpc>
              <a:buNone/>
            </a:pPr>
            <a:r>
              <a:rPr lang="en-US" sz="1300" dirty="0">
                <a:solidFill>
                  <a:srgbClr val="BFBFBF"/>
                </a:solidFill>
                <a:highlight>
                  <a:srgbClr val="2C2C2C"/>
                </a:highlight>
                <a:latin typeface="Consolas" pitchFamily="34" charset="0"/>
                <a:ea typeface="Consolas" pitchFamily="34" charset="-122"/>
                <a:cs typeface="Consolas" pitchFamily="34" charset="-120"/>
              </a:rPr>
              <a:t>model.fit(X_train, y_train)</a:t>
            </a:r>
            <a:endParaRPr lang="en-US" sz="1300" dirty="0"/>
          </a:p>
        </p:txBody>
      </p:sp>
      <p:sp>
        <p:nvSpPr>
          <p:cNvPr id="24" name="Shape 22"/>
          <p:cNvSpPr/>
          <p:nvPr/>
        </p:nvSpPr>
        <p:spPr>
          <a:xfrm>
            <a:off x="7400687" y="4912519"/>
            <a:ext cx="6545223" cy="2712363"/>
          </a:xfrm>
          <a:prstGeom prst="roundRect">
            <a:avLst>
              <a:gd name="adj" fmla="val 946"/>
            </a:avLst>
          </a:prstGeom>
          <a:solidFill>
            <a:srgbClr val="1F1F1F"/>
          </a:solidFill>
          <a:ln w="22860">
            <a:solidFill>
              <a:srgbClr val="575757"/>
            </a:solidFill>
            <a:prstDash val="solid"/>
          </a:ln>
        </p:spPr>
      </p:sp>
      <p:sp>
        <p:nvSpPr>
          <p:cNvPr id="25" name="Shape 23"/>
          <p:cNvSpPr/>
          <p:nvPr/>
        </p:nvSpPr>
        <p:spPr>
          <a:xfrm>
            <a:off x="7423547" y="4935379"/>
            <a:ext cx="6499503" cy="513278"/>
          </a:xfrm>
          <a:prstGeom prst="rect">
            <a:avLst/>
          </a:prstGeom>
          <a:solidFill>
            <a:srgbClr val="3E3E3E"/>
          </a:solidFill>
          <a:ln/>
        </p:spPr>
      </p:sp>
      <p:sp>
        <p:nvSpPr>
          <p:cNvPr id="26" name="Text 24"/>
          <p:cNvSpPr/>
          <p:nvPr/>
        </p:nvSpPr>
        <p:spPr>
          <a:xfrm>
            <a:off x="10545008" y="5031581"/>
            <a:ext cx="256580" cy="320754"/>
          </a:xfrm>
          <a:prstGeom prst="rect">
            <a:avLst/>
          </a:prstGeom>
          <a:noFill/>
          <a:ln/>
        </p:spPr>
        <p:txBody>
          <a:bodyPr wrap="none" lIns="0" tIns="0" rIns="0" bIns="0" rtlCol="0" anchor="t"/>
          <a:lstStyle/>
          <a:p>
            <a:pPr algn="l" indent="0" marL="0">
              <a:lnSpc>
                <a:spcPts val="2000"/>
              </a:lnSpc>
              <a:buNone/>
            </a:pPr>
            <a:r>
              <a:rPr lang="en-US" sz="2000" dirty="0">
                <a:solidFill>
                  <a:srgbClr val="BFBFBF"/>
                </a:solidFill>
                <a:latin typeface="Instrument Sans Medium" pitchFamily="34" charset="0"/>
                <a:ea typeface="Instrument Sans Medium" pitchFamily="34" charset="-122"/>
                <a:cs typeface="Instrument Sans Medium" pitchFamily="34" charset="-120"/>
              </a:rPr>
              <a:t>4</a:t>
            </a:r>
            <a:endParaRPr lang="en-US" sz="2000" dirty="0"/>
          </a:p>
        </p:txBody>
      </p:sp>
      <p:sp>
        <p:nvSpPr>
          <p:cNvPr id="27" name="Text 25"/>
          <p:cNvSpPr/>
          <p:nvPr/>
        </p:nvSpPr>
        <p:spPr>
          <a:xfrm>
            <a:off x="7594640" y="5619750"/>
            <a:ext cx="2191226" cy="267414"/>
          </a:xfrm>
          <a:prstGeom prst="rect">
            <a:avLst/>
          </a:prstGeom>
          <a:noFill/>
          <a:ln/>
        </p:spPr>
        <p:txBody>
          <a:bodyPr wrap="none" lIns="0" tIns="0" rIns="0" bIns="0" rtlCol="0" anchor="t"/>
          <a:lstStyle/>
          <a:p>
            <a:pPr algn="l" indent="0" marL="0">
              <a:lnSpc>
                <a:spcPts val="2100"/>
              </a:lnSpc>
              <a:buNone/>
            </a:pPr>
            <a:r>
              <a:rPr lang="en-US" sz="1650" dirty="0">
                <a:solidFill>
                  <a:srgbClr val="BFBFBF"/>
                </a:solidFill>
                <a:latin typeface="Instrument Sans Medium" pitchFamily="34" charset="0"/>
                <a:ea typeface="Instrument Sans Medium" pitchFamily="34" charset="-122"/>
                <a:cs typeface="Instrument Sans Medium" pitchFamily="34" charset="-120"/>
              </a:rPr>
              <a:t>Evaluate Performance</a:t>
            </a:r>
            <a:endParaRPr lang="en-US" sz="1650" dirty="0"/>
          </a:p>
        </p:txBody>
      </p:sp>
      <p:sp>
        <p:nvSpPr>
          <p:cNvPr id="28" name="Shape 26"/>
          <p:cNvSpPr/>
          <p:nvPr/>
        </p:nvSpPr>
        <p:spPr>
          <a:xfrm>
            <a:off x="7594640" y="6079569"/>
            <a:ext cx="6157317" cy="1351359"/>
          </a:xfrm>
          <a:prstGeom prst="roundRect">
            <a:avLst>
              <a:gd name="adj" fmla="val 1900"/>
            </a:avLst>
          </a:prstGeom>
          <a:solidFill>
            <a:srgbClr val="2C2C2C"/>
          </a:solidFill>
          <a:ln/>
        </p:spPr>
      </p:sp>
      <p:sp>
        <p:nvSpPr>
          <p:cNvPr id="29" name="Shape 27"/>
          <p:cNvSpPr/>
          <p:nvPr/>
        </p:nvSpPr>
        <p:spPr>
          <a:xfrm>
            <a:off x="7586186" y="6079569"/>
            <a:ext cx="6174224" cy="1351359"/>
          </a:xfrm>
          <a:prstGeom prst="roundRect">
            <a:avLst>
              <a:gd name="adj" fmla="val 1900"/>
            </a:avLst>
          </a:prstGeom>
          <a:solidFill>
            <a:srgbClr val="2C2C2C"/>
          </a:solidFill>
          <a:ln/>
        </p:spPr>
      </p:sp>
      <p:sp>
        <p:nvSpPr>
          <p:cNvPr id="30" name="Text 28"/>
          <p:cNvSpPr/>
          <p:nvPr/>
        </p:nvSpPr>
        <p:spPr>
          <a:xfrm>
            <a:off x="7757279" y="6207800"/>
            <a:ext cx="5832038" cy="1094899"/>
          </a:xfrm>
          <a:prstGeom prst="rect">
            <a:avLst/>
          </a:prstGeom>
          <a:noFill/>
          <a:ln/>
        </p:spPr>
        <p:txBody>
          <a:bodyPr wrap="square" lIns="0" tIns="0" rIns="0" bIns="0" rtlCol="0" anchor="t"/>
          <a:lstStyle/>
          <a:p>
            <a:pPr algn="l" indent="0" marL="0">
              <a:lnSpc>
                <a:spcPts val="2150"/>
              </a:lnSpc>
              <a:buNone/>
            </a:pPr>
            <a:r>
              <a:rPr lang="en-US" sz="1300" dirty="0">
                <a:solidFill>
                  <a:srgbClr val="BFBFBF"/>
                </a:solidFill>
                <a:highlight>
                  <a:srgbClr val="2C2C2C"/>
                </a:highlight>
                <a:latin typeface="Consolas" pitchFamily="34" charset="0"/>
                <a:ea typeface="Consolas" pitchFamily="34" charset="-122"/>
                <a:cs typeface="Consolas" pitchFamily="34" charset="-120"/>
              </a:rPr>
              <a:t>y_pred = model.predict(X_test)</a:t>
            </a:r>
            <a:endParaRPr lang="en-US" sz="1300" dirty="0"/>
          </a:p>
          <a:p>
            <a:pPr algn="l" indent="0" marL="0">
              <a:lnSpc>
                <a:spcPts val="2150"/>
              </a:lnSpc>
              <a:buNone/>
            </a:pPr>
            <a:r>
              <a:rPr lang="en-US" sz="1300" dirty="0">
                <a:solidFill>
                  <a:srgbClr val="BFBFBF"/>
                </a:solidFill>
                <a:highlight>
                  <a:srgbClr val="2C2C2C"/>
                </a:highlight>
                <a:latin typeface="Consolas" pitchFamily="34" charset="0"/>
                <a:ea typeface="Consolas" pitchFamily="34" charset="-122"/>
                <a:cs typeface="Consolas" pitchFamily="34" charset="-120"/>
              </a:rPr>
              <a:t>accuracy = accuracy_score(y_test, y_pred)</a:t>
            </a:r>
            <a:endParaRPr lang="en-US" sz="1300" dirty="0"/>
          </a:p>
          <a:p>
            <a:pPr algn="l" indent="0" marL="0">
              <a:lnSpc>
                <a:spcPts val="2150"/>
              </a:lnSpc>
              <a:buNone/>
            </a:pPr>
            <a:r>
              <a:rPr lang="en-US" sz="1300" dirty="0">
                <a:solidFill>
                  <a:srgbClr val="BFBFBF"/>
                </a:solidFill>
                <a:highlight>
                  <a:srgbClr val="2C2C2C"/>
                </a:highlight>
                <a:latin typeface="Consolas" pitchFamily="34" charset="0"/>
                <a:ea typeface="Consolas" pitchFamily="34" charset="-122"/>
                <a:cs typeface="Consolas" pitchFamily="34" charset="-120"/>
              </a:rPr>
              <a:t>print(f"Accuracy: {accuracy:.3f}")</a:t>
            </a:r>
            <a:endParaRPr lang="en-US" sz="1300" dirty="0"/>
          </a:p>
          <a:p>
            <a:pPr algn="l" indent="0" marL="0">
              <a:lnSpc>
                <a:spcPts val="2150"/>
              </a:lnSpc>
              <a:buNone/>
            </a:pPr>
            <a:r>
              <a:rPr lang="en-US" sz="1300" dirty="0">
                <a:solidFill>
                  <a:srgbClr val="BFBFBF"/>
                </a:solidFill>
                <a:highlight>
                  <a:srgbClr val="2C2C2C"/>
                </a:highlight>
                <a:latin typeface="Consolas" pitchFamily="34" charset="0"/>
                <a:ea typeface="Consolas" pitchFamily="34" charset="-122"/>
                <a:cs typeface="Consolas" pitchFamily="34" charset="-120"/>
              </a:rPr>
              <a:t># Use appropriate metrics for your task</a:t>
            </a:r>
            <a:endParaRPr lang="en-US" sz="13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nvSpPr>
        <p:spPr>
          <a:xfrm>
            <a:off x="793790" y="1057632"/>
            <a:ext cx="4961811" cy="620078"/>
          </a:xfrm>
          <a:prstGeom prst="rect">
            <a:avLst/>
          </a:prstGeom>
          <a:noFill/>
          <a:ln/>
        </p:spPr>
        <p:txBody>
          <a:bodyPr wrap="none" lIns="0" tIns="0" rIns="0" bIns="0" rtlCol="0" anchor="t"/>
          <a:lstStyle/>
          <a:p>
            <a:pPr algn="l" indent="0" marL="0">
              <a:lnSpc>
                <a:spcPts val="4850"/>
              </a:lnSpc>
              <a:buNone/>
            </a:pPr>
            <a:r>
              <a:rPr lang="en-US" sz="3900" dirty="0">
                <a:solidFill>
                  <a:srgbClr val="FEFEFE"/>
                </a:solidFill>
                <a:latin typeface="Instrument Sans Medium" pitchFamily="34" charset="0"/>
                <a:ea typeface="Instrument Sans Medium" pitchFamily="34" charset="-122"/>
                <a:cs typeface="Instrument Sans Medium" pitchFamily="34" charset="-120"/>
              </a:rPr>
              <a:t>Key Takeaways</a:t>
            </a:r>
            <a:endParaRPr lang="en-US" sz="3900" dirty="0"/>
          </a:p>
        </p:txBody>
      </p:sp>
      <p:sp>
        <p:nvSpPr>
          <p:cNvPr id="3" name="Shape 1"/>
          <p:cNvSpPr/>
          <p:nvPr/>
        </p:nvSpPr>
        <p:spPr>
          <a:xfrm>
            <a:off x="793790" y="2074545"/>
            <a:ext cx="6422231" cy="1461016"/>
          </a:xfrm>
          <a:prstGeom prst="roundRect">
            <a:avLst>
              <a:gd name="adj" fmla="val 2038"/>
            </a:avLst>
          </a:prstGeom>
          <a:solidFill>
            <a:srgbClr val="3E3E3E"/>
          </a:solidFill>
          <a:ln/>
        </p:spPr>
      </p:sp>
      <p:sp>
        <p:nvSpPr>
          <p:cNvPr id="4" name="Text 2"/>
          <p:cNvSpPr/>
          <p:nvPr/>
        </p:nvSpPr>
        <p:spPr>
          <a:xfrm>
            <a:off x="992148" y="2272903"/>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BFBFBF"/>
                </a:solidFill>
                <a:latin typeface="Instrument Sans Medium" pitchFamily="34" charset="0"/>
                <a:ea typeface="Instrument Sans Medium" pitchFamily="34" charset="-122"/>
                <a:cs typeface="Instrument Sans Medium" pitchFamily="34" charset="-120"/>
              </a:rPr>
              <a:t>Decision Trees</a:t>
            </a:r>
            <a:endParaRPr lang="en-US" sz="1950" dirty="0"/>
          </a:p>
        </p:txBody>
      </p:sp>
      <p:sp>
        <p:nvSpPr>
          <p:cNvPr id="5" name="Text 3"/>
          <p:cNvSpPr/>
          <p:nvPr/>
        </p:nvSpPr>
        <p:spPr>
          <a:xfrm>
            <a:off x="992148" y="2702123"/>
            <a:ext cx="6025515" cy="635079"/>
          </a:xfrm>
          <a:prstGeom prst="rect">
            <a:avLst/>
          </a:prstGeom>
          <a:noFill/>
          <a:ln/>
        </p:spPr>
        <p:txBody>
          <a:bodyPr wrap="squar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Intuitive and interpretable but prone to overfitting. Use pruning techniques and ensemble methods for better performance.</a:t>
            </a:r>
            <a:endParaRPr lang="en-US" sz="1550" dirty="0"/>
          </a:p>
        </p:txBody>
      </p:sp>
      <p:sp>
        <p:nvSpPr>
          <p:cNvPr id="6" name="Shape 4"/>
          <p:cNvSpPr/>
          <p:nvPr/>
        </p:nvSpPr>
        <p:spPr>
          <a:xfrm>
            <a:off x="7414379" y="2074545"/>
            <a:ext cx="6422231" cy="1461016"/>
          </a:xfrm>
          <a:prstGeom prst="roundRect">
            <a:avLst>
              <a:gd name="adj" fmla="val 2038"/>
            </a:avLst>
          </a:prstGeom>
          <a:solidFill>
            <a:srgbClr val="3E3E3E"/>
          </a:solidFill>
          <a:ln/>
        </p:spPr>
      </p:sp>
      <p:sp>
        <p:nvSpPr>
          <p:cNvPr id="7" name="Text 5"/>
          <p:cNvSpPr/>
          <p:nvPr/>
        </p:nvSpPr>
        <p:spPr>
          <a:xfrm>
            <a:off x="7612737" y="2272903"/>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BFBFBF"/>
                </a:solidFill>
                <a:latin typeface="Instrument Sans Medium" pitchFamily="34" charset="0"/>
                <a:ea typeface="Instrument Sans Medium" pitchFamily="34" charset="-122"/>
                <a:cs typeface="Instrument Sans Medium" pitchFamily="34" charset="-120"/>
              </a:rPr>
              <a:t>KNN</a:t>
            </a:r>
            <a:endParaRPr lang="en-US" sz="1950" dirty="0"/>
          </a:p>
        </p:txBody>
      </p:sp>
      <p:sp>
        <p:nvSpPr>
          <p:cNvPr id="8" name="Text 6"/>
          <p:cNvSpPr/>
          <p:nvPr/>
        </p:nvSpPr>
        <p:spPr>
          <a:xfrm>
            <a:off x="7612737" y="2702123"/>
            <a:ext cx="6025515" cy="635079"/>
          </a:xfrm>
          <a:prstGeom prst="rect">
            <a:avLst/>
          </a:prstGeom>
          <a:noFill/>
          <a:ln/>
        </p:spPr>
        <p:txBody>
          <a:bodyPr wrap="squar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Simple lazy learner sensitive to K value and feature scaling. Best for small datasets with clear patterns.</a:t>
            </a:r>
            <a:endParaRPr lang="en-US" sz="1550" dirty="0"/>
          </a:p>
        </p:txBody>
      </p:sp>
      <p:sp>
        <p:nvSpPr>
          <p:cNvPr id="9" name="Shape 7"/>
          <p:cNvSpPr/>
          <p:nvPr/>
        </p:nvSpPr>
        <p:spPr>
          <a:xfrm>
            <a:off x="793790" y="3733919"/>
            <a:ext cx="6422231" cy="1461016"/>
          </a:xfrm>
          <a:prstGeom prst="roundRect">
            <a:avLst>
              <a:gd name="adj" fmla="val 2038"/>
            </a:avLst>
          </a:prstGeom>
          <a:solidFill>
            <a:srgbClr val="3E3E3E"/>
          </a:solidFill>
          <a:ln/>
        </p:spPr>
      </p:sp>
      <p:sp>
        <p:nvSpPr>
          <p:cNvPr id="10" name="Text 8"/>
          <p:cNvSpPr/>
          <p:nvPr/>
        </p:nvSpPr>
        <p:spPr>
          <a:xfrm>
            <a:off x="992148" y="3932277"/>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BFBFBF"/>
                </a:solidFill>
                <a:latin typeface="Instrument Sans Medium" pitchFamily="34" charset="0"/>
                <a:ea typeface="Instrument Sans Medium" pitchFamily="34" charset="-122"/>
                <a:cs typeface="Instrument Sans Medium" pitchFamily="34" charset="-120"/>
              </a:rPr>
              <a:t>SVM</a:t>
            </a:r>
            <a:endParaRPr lang="en-US" sz="1950" dirty="0"/>
          </a:p>
        </p:txBody>
      </p:sp>
      <p:sp>
        <p:nvSpPr>
          <p:cNvPr id="11" name="Text 9"/>
          <p:cNvSpPr/>
          <p:nvPr/>
        </p:nvSpPr>
        <p:spPr>
          <a:xfrm>
            <a:off x="992148" y="4361498"/>
            <a:ext cx="6025515" cy="635079"/>
          </a:xfrm>
          <a:prstGeom prst="rect">
            <a:avLst/>
          </a:prstGeom>
          <a:noFill/>
          <a:ln/>
        </p:spPr>
        <p:txBody>
          <a:bodyPr wrap="squar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Powerful for complex boundaries using kernel trick. Requires careful hyperparameter tuning for optimal results.</a:t>
            </a:r>
            <a:endParaRPr lang="en-US" sz="1550" dirty="0"/>
          </a:p>
        </p:txBody>
      </p:sp>
      <p:sp>
        <p:nvSpPr>
          <p:cNvPr id="12" name="Shape 10"/>
          <p:cNvSpPr/>
          <p:nvPr/>
        </p:nvSpPr>
        <p:spPr>
          <a:xfrm>
            <a:off x="7414379" y="3733919"/>
            <a:ext cx="6422231" cy="1461016"/>
          </a:xfrm>
          <a:prstGeom prst="roundRect">
            <a:avLst>
              <a:gd name="adj" fmla="val 2038"/>
            </a:avLst>
          </a:prstGeom>
          <a:solidFill>
            <a:srgbClr val="3E3E3E"/>
          </a:solidFill>
          <a:ln/>
        </p:spPr>
      </p:sp>
      <p:sp>
        <p:nvSpPr>
          <p:cNvPr id="13" name="Text 11"/>
          <p:cNvSpPr/>
          <p:nvPr/>
        </p:nvSpPr>
        <p:spPr>
          <a:xfrm>
            <a:off x="7612737" y="3932277"/>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BFBFBF"/>
                </a:solidFill>
                <a:latin typeface="Instrument Sans Medium" pitchFamily="34" charset="0"/>
                <a:ea typeface="Instrument Sans Medium" pitchFamily="34" charset="-122"/>
                <a:cs typeface="Instrument Sans Medium" pitchFamily="34" charset="-120"/>
              </a:rPr>
              <a:t>Linear Regression</a:t>
            </a:r>
            <a:endParaRPr lang="en-US" sz="1950" dirty="0"/>
          </a:p>
        </p:txBody>
      </p:sp>
      <p:sp>
        <p:nvSpPr>
          <p:cNvPr id="14" name="Text 12"/>
          <p:cNvSpPr/>
          <p:nvPr/>
        </p:nvSpPr>
        <p:spPr>
          <a:xfrm>
            <a:off x="7612737" y="4361498"/>
            <a:ext cx="6025515" cy="635079"/>
          </a:xfrm>
          <a:prstGeom prst="rect">
            <a:avLst/>
          </a:prstGeom>
          <a:noFill/>
          <a:ln/>
        </p:spPr>
        <p:txBody>
          <a:bodyPr wrap="squar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Foundation for regression tasks assuming linear relationships. Fast and interpretable for continuous predictions.</a:t>
            </a:r>
            <a:endParaRPr lang="en-US" sz="1550" dirty="0"/>
          </a:p>
        </p:txBody>
      </p:sp>
      <p:sp>
        <p:nvSpPr>
          <p:cNvPr id="15" name="Shape 13"/>
          <p:cNvSpPr/>
          <p:nvPr/>
        </p:nvSpPr>
        <p:spPr>
          <a:xfrm>
            <a:off x="793790" y="5393293"/>
            <a:ext cx="6422231" cy="1778556"/>
          </a:xfrm>
          <a:prstGeom prst="roundRect">
            <a:avLst>
              <a:gd name="adj" fmla="val 1674"/>
            </a:avLst>
          </a:prstGeom>
          <a:solidFill>
            <a:srgbClr val="3E3E3E"/>
          </a:solidFill>
          <a:ln/>
        </p:spPr>
      </p:sp>
      <p:sp>
        <p:nvSpPr>
          <p:cNvPr id="16" name="Text 14"/>
          <p:cNvSpPr/>
          <p:nvPr/>
        </p:nvSpPr>
        <p:spPr>
          <a:xfrm>
            <a:off x="992148" y="5591651"/>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BFBFBF"/>
                </a:solidFill>
                <a:latin typeface="Instrument Sans Medium" pitchFamily="34" charset="0"/>
                <a:ea typeface="Instrument Sans Medium" pitchFamily="34" charset="-122"/>
                <a:cs typeface="Instrument Sans Medium" pitchFamily="34" charset="-120"/>
              </a:rPr>
              <a:t>Logistic Regression</a:t>
            </a:r>
            <a:endParaRPr lang="en-US" sz="1950" dirty="0"/>
          </a:p>
        </p:txBody>
      </p:sp>
      <p:sp>
        <p:nvSpPr>
          <p:cNvPr id="17" name="Text 15"/>
          <p:cNvSpPr/>
          <p:nvPr/>
        </p:nvSpPr>
        <p:spPr>
          <a:xfrm>
            <a:off x="992148" y="6020872"/>
            <a:ext cx="6025515" cy="635079"/>
          </a:xfrm>
          <a:prstGeom prst="rect">
            <a:avLst/>
          </a:prstGeom>
          <a:noFill/>
          <a:ln/>
        </p:spPr>
        <p:txBody>
          <a:bodyPr wrap="squar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Go-to algorithm for binary classification providing probability outputs. Simple yet effective for many tasks.</a:t>
            </a:r>
            <a:endParaRPr lang="en-US" sz="1550" dirty="0"/>
          </a:p>
        </p:txBody>
      </p:sp>
      <p:sp>
        <p:nvSpPr>
          <p:cNvPr id="18" name="Shape 16"/>
          <p:cNvSpPr/>
          <p:nvPr/>
        </p:nvSpPr>
        <p:spPr>
          <a:xfrm>
            <a:off x="7414379" y="5393293"/>
            <a:ext cx="6422231" cy="1778556"/>
          </a:xfrm>
          <a:prstGeom prst="roundRect">
            <a:avLst>
              <a:gd name="adj" fmla="val 1674"/>
            </a:avLst>
          </a:prstGeom>
          <a:solidFill>
            <a:srgbClr val="3E3E3E"/>
          </a:solidFill>
          <a:ln/>
        </p:spPr>
      </p:sp>
      <p:sp>
        <p:nvSpPr>
          <p:cNvPr id="19" name="Text 17"/>
          <p:cNvSpPr/>
          <p:nvPr/>
        </p:nvSpPr>
        <p:spPr>
          <a:xfrm>
            <a:off x="7612737" y="5591651"/>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BFBFBF"/>
                </a:solidFill>
                <a:latin typeface="Instrument Sans Medium" pitchFamily="34" charset="0"/>
                <a:ea typeface="Instrument Sans Medium" pitchFamily="34" charset="-122"/>
                <a:cs typeface="Instrument Sans Medium" pitchFamily="34" charset="-120"/>
              </a:rPr>
              <a:t>Evaluation</a:t>
            </a:r>
            <a:endParaRPr lang="en-US" sz="1950" dirty="0"/>
          </a:p>
        </p:txBody>
      </p:sp>
      <p:sp>
        <p:nvSpPr>
          <p:cNvPr id="20" name="Text 18"/>
          <p:cNvSpPr/>
          <p:nvPr/>
        </p:nvSpPr>
        <p:spPr>
          <a:xfrm>
            <a:off x="7612737" y="6020872"/>
            <a:ext cx="6025515" cy="952619"/>
          </a:xfrm>
          <a:prstGeom prst="rect">
            <a:avLst/>
          </a:prstGeom>
          <a:noFill/>
          <a:ln/>
        </p:spPr>
        <p:txBody>
          <a:bodyPr wrap="square" lIns="0" tIns="0" rIns="0" bIns="0" rtlCol="0" anchor="t"/>
          <a:lstStyle/>
          <a:p>
            <a:pPr algn="l" indent="0" marL="0">
              <a:lnSpc>
                <a:spcPts val="2500"/>
              </a:lnSpc>
              <a:buNone/>
            </a:pPr>
            <a:r>
              <a:rPr lang="en-US" sz="1550" dirty="0">
                <a:solidFill>
                  <a:srgbClr val="BFBFBF"/>
                </a:solidFill>
                <a:latin typeface="Open Sans" pitchFamily="34" charset="0"/>
                <a:ea typeface="Open Sans" pitchFamily="34" charset="-122"/>
                <a:cs typeface="Open Sans" pitchFamily="34" charset="-120"/>
              </a:rPr>
              <a:t>Choose metrics based on problem type and business requirements. Balance multiple metrics for comprehensive assessment.</a:t>
            </a:r>
            <a:endParaRPr lang="en-US" sz="15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30</Slides>
  <Notes>30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
  <cp:revision>1</cp:revision>
  <dcterms:created xsi:type="dcterms:W3CDTF">2025-12-25T17:22:56Z</dcterms:created>
  <dcterms:modified xsi:type="dcterms:W3CDTF">2025-12-25T17:22:56Z</dcterms:modified>
</cp:coreProperties>
</file>