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notesMasterIdLst>
    <p:notesMasterId r:id="rId37"/>
  </p:notesMasterIdLst>
  <p:sldSz cx="14630400" cy="8229600"/>
  <p:notesSz cx="8229600" cy="14630400"/>
  <p:embeddedFontLst>
    <p:embeddedFont>
      <p:font typeface="Montserrat"/>
      <p:regular r:id="rId42"/>
    </p:embeddedFont>
    <p:embeddedFont>
      <p:font typeface="Montserrat"/>
      <p:regular r:id="rId43"/>
    </p:embeddedFont>
    <p:embeddedFont>
      <p:font typeface="Montserrat"/>
      <p:regular r:id="rId44"/>
    </p:embeddedFont>
    <p:embeddedFont>
      <p:font typeface="Montserrat"/>
      <p:regular r:id="rId45"/>
    </p:embeddedFont>
    <p:embeddedFont>
      <p:font typeface="Source Sans 3"/>
      <p:regular r:id="rId46"/>
    </p:embeddedFont>
    <p:embeddedFont>
      <p:font typeface="Source Sans 3"/>
      <p:regular r:id="rId47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notesMaster" Target="notesMasters/notesMaster1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Relationship Id="rId42" Type="http://schemas.openxmlformats.org/officeDocument/2006/relationships/font" Target="fonts/font1.fntdata"/><Relationship Id="rId43" Type="http://schemas.openxmlformats.org/officeDocument/2006/relationships/font" Target="fonts/font2.fntdata"/><Relationship Id="rId44" Type="http://schemas.openxmlformats.org/officeDocument/2006/relationships/font" Target="fonts/font3.fntdata"/><Relationship Id="rId45" Type="http://schemas.openxmlformats.org/officeDocument/2006/relationships/font" Target="fonts/font4.fntdata"/><Relationship Id="rId46" Type="http://schemas.openxmlformats.org/officeDocument/2006/relationships/font" Target="fonts/font5.fntdata"/><Relationship Id="rId47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81A1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1213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slideLayout" Target="../slideLayouts/slideLayout36.xml"/><Relationship Id="rId3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svg"/><Relationship Id="rId4" Type="http://schemas.openxmlformats.org/officeDocument/2006/relationships/image" Target="../media/image-3-4.png"/><Relationship Id="rId5" Type="http://schemas.openxmlformats.org/officeDocument/2006/relationships/image" Target="../media/image-3-5.svg"/><Relationship Id="rId6" Type="http://schemas.openxmlformats.org/officeDocument/2006/relationships/image" Target="../media/image-3-6.png"/><Relationship Id="rId7" Type="http://schemas.openxmlformats.org/officeDocument/2006/relationships/image" Target="../media/image-3-7.svg"/><Relationship Id="rId8" Type="http://schemas.openxmlformats.org/officeDocument/2006/relationships/slideLayout" Target="../slideLayouts/slideLayout4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8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9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4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6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7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8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2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image" Target="../media/image-21-5.png"/><Relationship Id="rId6" Type="http://schemas.openxmlformats.org/officeDocument/2006/relationships/image" Target="../media/image-21-6.png"/><Relationship Id="rId7" Type="http://schemas.openxmlformats.org/officeDocument/2006/relationships/slideLayout" Target="../slideLayouts/slideLayout22.xml"/><Relationship Id="rId8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25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slideLayout" Target="../slideLayouts/slideLayout26.xml"/><Relationship Id="rId5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27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slideLayout" Target="../slideLayouts/slideLayout29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png"/><Relationship Id="rId3" Type="http://schemas.openxmlformats.org/officeDocument/2006/relationships/image" Target="../media/image-29-3.svg"/><Relationship Id="rId4" Type="http://schemas.openxmlformats.org/officeDocument/2006/relationships/image" Target="../media/image-29-4.png"/><Relationship Id="rId5" Type="http://schemas.openxmlformats.org/officeDocument/2006/relationships/image" Target="../media/image-29-5.png"/><Relationship Id="rId6" Type="http://schemas.openxmlformats.org/officeDocument/2006/relationships/image" Target="../media/image-29-6.svg"/><Relationship Id="rId7" Type="http://schemas.openxmlformats.org/officeDocument/2006/relationships/image" Target="../media/image-29-7.png"/><Relationship Id="rId8" Type="http://schemas.openxmlformats.org/officeDocument/2006/relationships/image" Target="../media/image-29-8.png"/><Relationship Id="rId9" Type="http://schemas.openxmlformats.org/officeDocument/2006/relationships/image" Target="../media/image-29-9.svg"/><Relationship Id="rId10" Type="http://schemas.openxmlformats.org/officeDocument/2006/relationships/image" Target="../media/image-29-10.png"/><Relationship Id="rId11" Type="http://schemas.openxmlformats.org/officeDocument/2006/relationships/image" Target="../media/image-29-11.png"/><Relationship Id="rId12" Type="http://schemas.openxmlformats.org/officeDocument/2006/relationships/image" Target="../media/image-29-12.svg"/><Relationship Id="rId13" Type="http://schemas.openxmlformats.org/officeDocument/2006/relationships/slideLayout" Target="../slideLayouts/slideLayout30.xml"/><Relationship Id="rId14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slideLayout" Target="../slideLayouts/slideLayout3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slideLayout" Target="../slideLayouts/slideLayout34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slideLayout" Target="../slideLayouts/slideLayout36.xml"/><Relationship Id="rId3" Type="http://schemas.openxmlformats.org/officeDocument/2006/relationships/notesSlide" Target="../notesSlides/notesSlide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50198" y="2813090"/>
            <a:ext cx="7416403" cy="1227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385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Unsupervised Learning Algorithms</a:t>
            </a:r>
            <a:endParaRPr lang="en-US" sz="3850" dirty="0"/>
          </a:p>
        </p:txBody>
      </p:sp>
      <p:sp>
        <p:nvSpPr>
          <p:cNvPr id="4" name="Text 1"/>
          <p:cNvSpPr/>
          <p:nvPr/>
        </p:nvSpPr>
        <p:spPr>
          <a:xfrm>
            <a:off x="6350198" y="4363998"/>
            <a:ext cx="7416403" cy="4048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1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Complete Diploma Notes for Machine Learning</a:t>
            </a:r>
            <a:endParaRPr lang="en-US" sz="2100" dirty="0"/>
          </a:p>
        </p:txBody>
      </p:sp>
      <p:sp>
        <p:nvSpPr>
          <p:cNvPr id="5" name="Text 2"/>
          <p:cNvSpPr/>
          <p:nvPr/>
        </p:nvSpPr>
        <p:spPr>
          <a:xfrm>
            <a:off x="6350198" y="5011698"/>
            <a:ext cx="7416403" cy="4048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1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MSBTE K-Scheme | Course Code: 316316 | Semester 6</a:t>
            </a:r>
            <a:endParaRPr lang="en-US" sz="2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3798" y="1148715"/>
            <a:ext cx="8373189" cy="613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385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What is Unsupervised Learning?</a:t>
            </a:r>
            <a:endParaRPr lang="en-US" sz="3850" dirty="0"/>
          </a:p>
        </p:txBody>
      </p:sp>
      <p:sp>
        <p:nvSpPr>
          <p:cNvPr id="3" name="Text 1"/>
          <p:cNvSpPr/>
          <p:nvPr/>
        </p:nvSpPr>
        <p:spPr>
          <a:xfrm>
            <a:off x="863798" y="2280404"/>
            <a:ext cx="7530822" cy="1619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1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Unsupervised learning is a type of machine learning where algorithms learn patterns from unlabeled data without human supervision. Unlike supervised learning, there's no target variable to predict—the algorithm discovers hidden structures on its own.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863798" y="4093964"/>
            <a:ext cx="7530822" cy="1619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1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This approach is particularly valuable for exploratory data analysis, customer segmentation, anomaly detection, and dimensionality reduction tasks where labeled data is unavailable or expensive to obtain.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929211" y="2328982"/>
            <a:ext cx="4844891" cy="1359098"/>
          </a:xfrm>
          <a:prstGeom prst="roundRect">
            <a:avLst>
              <a:gd name="adj" fmla="val 2384"/>
            </a:avLst>
          </a:prstGeom>
          <a:solidFill>
            <a:srgbClr val="303132"/>
          </a:solidFill>
          <a:ln/>
        </p:spPr>
      </p:sp>
      <p:sp>
        <p:nvSpPr>
          <p:cNvPr id="6" name="Text 4"/>
          <p:cNvSpPr/>
          <p:nvPr/>
        </p:nvSpPr>
        <p:spPr>
          <a:xfrm>
            <a:off x="9145072" y="2544842"/>
            <a:ext cx="2454235" cy="3067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No Labels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9145072" y="3067407"/>
            <a:ext cx="4413171" cy="4048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1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Works with unlabeled data</a:t>
            </a:r>
            <a:endParaRPr lang="en-US" sz="2100" dirty="0"/>
          </a:p>
        </p:txBody>
      </p:sp>
      <p:sp>
        <p:nvSpPr>
          <p:cNvPr id="8" name="Shape 6"/>
          <p:cNvSpPr/>
          <p:nvPr/>
        </p:nvSpPr>
        <p:spPr>
          <a:xfrm>
            <a:off x="8929211" y="3903940"/>
            <a:ext cx="4844891" cy="1359098"/>
          </a:xfrm>
          <a:prstGeom prst="roundRect">
            <a:avLst>
              <a:gd name="adj" fmla="val 2384"/>
            </a:avLst>
          </a:prstGeom>
          <a:solidFill>
            <a:srgbClr val="303132"/>
          </a:solidFill>
          <a:ln/>
        </p:spPr>
      </p:sp>
      <p:sp>
        <p:nvSpPr>
          <p:cNvPr id="9" name="Text 7"/>
          <p:cNvSpPr/>
          <p:nvPr/>
        </p:nvSpPr>
        <p:spPr>
          <a:xfrm>
            <a:off x="9145072" y="4119801"/>
            <a:ext cx="2454235" cy="3067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Pattern Discovery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9145072" y="4642366"/>
            <a:ext cx="4413171" cy="4048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1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Finds hidden structures</a:t>
            </a:r>
            <a:endParaRPr lang="en-US" sz="2100" dirty="0"/>
          </a:p>
        </p:txBody>
      </p:sp>
      <p:sp>
        <p:nvSpPr>
          <p:cNvPr id="11" name="Shape 9"/>
          <p:cNvSpPr/>
          <p:nvPr/>
        </p:nvSpPr>
        <p:spPr>
          <a:xfrm>
            <a:off x="8929211" y="5478899"/>
            <a:ext cx="4844891" cy="1359098"/>
          </a:xfrm>
          <a:prstGeom prst="roundRect">
            <a:avLst>
              <a:gd name="adj" fmla="val 2384"/>
            </a:avLst>
          </a:prstGeom>
          <a:solidFill>
            <a:srgbClr val="303132"/>
          </a:solidFill>
          <a:ln/>
        </p:spPr>
      </p:sp>
      <p:sp>
        <p:nvSpPr>
          <p:cNvPr id="12" name="Text 10"/>
          <p:cNvSpPr/>
          <p:nvPr/>
        </p:nvSpPr>
        <p:spPr>
          <a:xfrm>
            <a:off x="9145072" y="5694759"/>
            <a:ext cx="2454235" cy="3067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Exploratory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9145072" y="6217325"/>
            <a:ext cx="4413171" cy="4048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1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Understands data distribution</a:t>
            </a:r>
            <a:endParaRPr lang="en-US" sz="2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17920" y="525542"/>
            <a:ext cx="6992541" cy="519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050"/>
              </a:lnSpc>
              <a:buNone/>
            </a:pPr>
            <a:r>
              <a:rPr lang="en-US" sz="325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Types of Unsupervised Learning</a:t>
            </a:r>
            <a:endParaRPr lang="en-US" sz="32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17920" y="1319332"/>
            <a:ext cx="548640" cy="54864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217920" y="2096572"/>
            <a:ext cx="2494121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Clustering</a:t>
            </a:r>
            <a:endParaRPr lang="en-US" sz="1950" dirty="0"/>
          </a:p>
        </p:txBody>
      </p:sp>
      <p:sp>
        <p:nvSpPr>
          <p:cNvPr id="6" name="Text 2"/>
          <p:cNvSpPr/>
          <p:nvPr/>
        </p:nvSpPr>
        <p:spPr>
          <a:xfrm>
            <a:off x="6217920" y="2517934"/>
            <a:ext cx="7680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8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Groups similar data points together based on their characteristics. Common algorithms include K-Means, Hierarchical Clustering, and DBSCAN.</a:t>
            </a:r>
            <a:endParaRPr lang="en-US" sz="18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17920" y="3569494"/>
            <a:ext cx="548640" cy="54864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217920" y="4346734"/>
            <a:ext cx="3394948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Dimensionality Reduction</a:t>
            </a:r>
            <a:endParaRPr lang="en-US" sz="1950" dirty="0"/>
          </a:p>
        </p:txBody>
      </p:sp>
      <p:sp>
        <p:nvSpPr>
          <p:cNvPr id="9" name="Text 4"/>
          <p:cNvSpPr/>
          <p:nvPr/>
        </p:nvSpPr>
        <p:spPr>
          <a:xfrm>
            <a:off x="6217920" y="4768096"/>
            <a:ext cx="7680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8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Reduces the number of features while preserving important information. Techniques include PCA, t-SNE, and Autoencoders.</a:t>
            </a:r>
            <a:endParaRPr lang="en-US" sz="18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17920" y="5819656"/>
            <a:ext cx="548640" cy="54864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217920" y="6596896"/>
            <a:ext cx="2494121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Association Rules</a:t>
            </a:r>
            <a:endParaRPr lang="en-US" sz="1950" dirty="0"/>
          </a:p>
        </p:txBody>
      </p:sp>
      <p:sp>
        <p:nvSpPr>
          <p:cNvPr id="12" name="Text 6"/>
          <p:cNvSpPr/>
          <p:nvPr/>
        </p:nvSpPr>
        <p:spPr>
          <a:xfrm>
            <a:off x="6217920" y="7018258"/>
            <a:ext cx="7680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8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Discovers relationships between variables in large datasets. Used in market basket analysis with algorithms like Apriori.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3798" y="1623536"/>
            <a:ext cx="6215182" cy="613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385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Real-World Applications</a:t>
            </a:r>
            <a:endParaRPr lang="en-US" sz="3850" dirty="0"/>
          </a:p>
        </p:txBody>
      </p:sp>
      <p:sp>
        <p:nvSpPr>
          <p:cNvPr id="3" name="Shape 1"/>
          <p:cNvSpPr/>
          <p:nvPr/>
        </p:nvSpPr>
        <p:spPr>
          <a:xfrm>
            <a:off x="863798" y="2668905"/>
            <a:ext cx="485894" cy="485894"/>
          </a:xfrm>
          <a:prstGeom prst="roundRect">
            <a:avLst>
              <a:gd name="adj" fmla="val 6667"/>
            </a:avLst>
          </a:prstGeom>
          <a:solidFill>
            <a:srgbClr val="303132"/>
          </a:solidFill>
          <a:ln/>
        </p:spPr>
      </p:sp>
      <p:sp>
        <p:nvSpPr>
          <p:cNvPr id="4" name="Text 2"/>
          <p:cNvSpPr/>
          <p:nvPr/>
        </p:nvSpPr>
        <p:spPr>
          <a:xfrm>
            <a:off x="959465" y="2727722"/>
            <a:ext cx="294442" cy="368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1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1565553" y="2709386"/>
            <a:ext cx="3786307" cy="368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23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Customer Segmentation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1565553" y="3207068"/>
            <a:ext cx="5614630" cy="12144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1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Businesses use clustering to group customers by purchasing behavior, demographics, and preferences for targeted marketing campaigns.</a:t>
            </a:r>
            <a:endParaRPr lang="en-US" sz="2100" dirty="0"/>
          </a:p>
        </p:txBody>
      </p:sp>
      <p:sp>
        <p:nvSpPr>
          <p:cNvPr id="7" name="Shape 5"/>
          <p:cNvSpPr/>
          <p:nvPr/>
        </p:nvSpPr>
        <p:spPr>
          <a:xfrm>
            <a:off x="7450098" y="2668905"/>
            <a:ext cx="485894" cy="485894"/>
          </a:xfrm>
          <a:prstGeom prst="roundRect">
            <a:avLst>
              <a:gd name="adj" fmla="val 6667"/>
            </a:avLst>
          </a:prstGeom>
          <a:solidFill>
            <a:srgbClr val="303132"/>
          </a:solidFill>
          <a:ln/>
        </p:spPr>
      </p:sp>
      <p:sp>
        <p:nvSpPr>
          <p:cNvPr id="8" name="Text 6"/>
          <p:cNvSpPr/>
          <p:nvPr/>
        </p:nvSpPr>
        <p:spPr>
          <a:xfrm>
            <a:off x="7545765" y="2727722"/>
            <a:ext cx="294442" cy="368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2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8151852" y="2709386"/>
            <a:ext cx="2988945" cy="368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23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Anomaly Detection</a:t>
            </a:r>
            <a:endParaRPr lang="en-US" sz="2300" dirty="0"/>
          </a:p>
        </p:txBody>
      </p:sp>
      <p:sp>
        <p:nvSpPr>
          <p:cNvPr id="10" name="Text 8"/>
          <p:cNvSpPr/>
          <p:nvPr/>
        </p:nvSpPr>
        <p:spPr>
          <a:xfrm>
            <a:off x="8151852" y="3207068"/>
            <a:ext cx="5614749" cy="12144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1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Identify unusual patterns in network traffic, financial transactions, or manufacturing processes to detect fraud or defects.</a:t>
            </a:r>
            <a:endParaRPr lang="en-US" sz="2100" dirty="0"/>
          </a:p>
        </p:txBody>
      </p:sp>
      <p:sp>
        <p:nvSpPr>
          <p:cNvPr id="11" name="Shape 9"/>
          <p:cNvSpPr/>
          <p:nvPr/>
        </p:nvSpPr>
        <p:spPr>
          <a:xfrm>
            <a:off x="863798" y="4853345"/>
            <a:ext cx="485894" cy="485894"/>
          </a:xfrm>
          <a:prstGeom prst="roundRect">
            <a:avLst>
              <a:gd name="adj" fmla="val 6667"/>
            </a:avLst>
          </a:prstGeom>
          <a:solidFill>
            <a:srgbClr val="303132"/>
          </a:solidFill>
          <a:ln/>
        </p:spPr>
      </p:sp>
      <p:sp>
        <p:nvSpPr>
          <p:cNvPr id="12" name="Text 10"/>
          <p:cNvSpPr/>
          <p:nvPr/>
        </p:nvSpPr>
        <p:spPr>
          <a:xfrm>
            <a:off x="959465" y="4912162"/>
            <a:ext cx="294442" cy="368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3</a:t>
            </a:r>
            <a:endParaRPr lang="en-US" sz="2300" dirty="0"/>
          </a:p>
        </p:txBody>
      </p:sp>
      <p:sp>
        <p:nvSpPr>
          <p:cNvPr id="13" name="Text 11"/>
          <p:cNvSpPr/>
          <p:nvPr/>
        </p:nvSpPr>
        <p:spPr>
          <a:xfrm>
            <a:off x="1565553" y="4893826"/>
            <a:ext cx="4150281" cy="368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23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Recommendation Systems</a:t>
            </a:r>
            <a:endParaRPr lang="en-US" sz="2300" dirty="0"/>
          </a:p>
        </p:txBody>
      </p:sp>
      <p:sp>
        <p:nvSpPr>
          <p:cNvPr id="14" name="Text 12"/>
          <p:cNvSpPr/>
          <p:nvPr/>
        </p:nvSpPr>
        <p:spPr>
          <a:xfrm>
            <a:off x="1565553" y="5391507"/>
            <a:ext cx="5614630" cy="12144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1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Platforms like Netflix and Amazon use unsupervised learning to discover user preferences and suggest relevant content.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7450098" y="4853345"/>
            <a:ext cx="485894" cy="485894"/>
          </a:xfrm>
          <a:prstGeom prst="roundRect">
            <a:avLst>
              <a:gd name="adj" fmla="val 6667"/>
            </a:avLst>
          </a:prstGeom>
          <a:solidFill>
            <a:srgbClr val="303132"/>
          </a:solidFill>
          <a:ln/>
        </p:spPr>
      </p:sp>
      <p:sp>
        <p:nvSpPr>
          <p:cNvPr id="16" name="Text 14"/>
          <p:cNvSpPr/>
          <p:nvPr/>
        </p:nvSpPr>
        <p:spPr>
          <a:xfrm>
            <a:off x="7545765" y="4912162"/>
            <a:ext cx="294442" cy="368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4</a:t>
            </a:r>
            <a:endParaRPr lang="en-US" sz="2300" dirty="0"/>
          </a:p>
        </p:txBody>
      </p:sp>
      <p:sp>
        <p:nvSpPr>
          <p:cNvPr id="17" name="Text 15"/>
          <p:cNvSpPr/>
          <p:nvPr/>
        </p:nvSpPr>
        <p:spPr>
          <a:xfrm>
            <a:off x="8151852" y="4893826"/>
            <a:ext cx="3083719" cy="368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23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Image Compression</a:t>
            </a:r>
            <a:endParaRPr lang="en-US" sz="2300" dirty="0"/>
          </a:p>
        </p:txBody>
      </p:sp>
      <p:sp>
        <p:nvSpPr>
          <p:cNvPr id="18" name="Text 16"/>
          <p:cNvSpPr/>
          <p:nvPr/>
        </p:nvSpPr>
        <p:spPr>
          <a:xfrm>
            <a:off x="8151852" y="5391507"/>
            <a:ext cx="5614749" cy="12144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1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Reduce image file sizes while maintaining visual quality using dimensionality reduction techniques like PCA.</a:t>
            </a:r>
            <a:endParaRPr lang="en-US" sz="2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50198" y="2107763"/>
            <a:ext cx="5005030" cy="613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385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K-Means Clustering</a:t>
            </a:r>
            <a:endParaRPr lang="en-US" sz="3850" dirty="0"/>
          </a:p>
        </p:txBody>
      </p:sp>
      <p:sp>
        <p:nvSpPr>
          <p:cNvPr id="4" name="Text 1"/>
          <p:cNvSpPr/>
          <p:nvPr/>
        </p:nvSpPr>
        <p:spPr>
          <a:xfrm>
            <a:off x="6350198" y="3045143"/>
            <a:ext cx="7416403" cy="1619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1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K-Means is one of the most popular clustering algorithms that partitions data into K clusters based on similarity. It aims to minimize the within-cluster sum of squares (WCSS), also known as inertia.</a:t>
            </a:r>
            <a:endParaRPr lang="en-US" sz="2100" dirty="0"/>
          </a:p>
        </p:txBody>
      </p:sp>
      <p:sp>
        <p:nvSpPr>
          <p:cNvPr id="5" name="Text 2"/>
          <p:cNvSpPr/>
          <p:nvPr/>
        </p:nvSpPr>
        <p:spPr>
          <a:xfrm>
            <a:off x="6350198" y="4907280"/>
            <a:ext cx="7416403" cy="12144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1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The algorithm works iteratively by assigning points to the nearest centroid and updating centroids based on cluster means until convergence is reached.</a:t>
            </a:r>
            <a:endParaRPr lang="en-US" sz="2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07006" y="742474"/>
            <a:ext cx="4956096" cy="5732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How K-Means Works</a:t>
            </a:r>
            <a:endParaRPr lang="en-US" sz="3600" dirty="0"/>
          </a:p>
        </p:txBody>
      </p:sp>
      <p:sp>
        <p:nvSpPr>
          <p:cNvPr id="4" name="Shape 1"/>
          <p:cNvSpPr/>
          <p:nvPr/>
        </p:nvSpPr>
        <p:spPr>
          <a:xfrm>
            <a:off x="807006" y="1618417"/>
            <a:ext cx="453985" cy="453985"/>
          </a:xfrm>
          <a:prstGeom prst="roundRect">
            <a:avLst>
              <a:gd name="adj" fmla="val 6667"/>
            </a:avLst>
          </a:prstGeom>
          <a:solidFill>
            <a:srgbClr val="303132"/>
          </a:solidFill>
          <a:ln/>
        </p:spPr>
      </p:sp>
      <p:sp>
        <p:nvSpPr>
          <p:cNvPr id="5" name="Text 2"/>
          <p:cNvSpPr/>
          <p:nvPr/>
        </p:nvSpPr>
        <p:spPr>
          <a:xfrm>
            <a:off x="896422" y="1673423"/>
            <a:ext cx="275034" cy="3438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150"/>
              </a:lnSpc>
              <a:buNone/>
            </a:pPr>
            <a:r>
              <a:rPr lang="en-US" sz="215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1</a:t>
            </a:r>
            <a:endParaRPr lang="en-US" sz="2150" dirty="0"/>
          </a:p>
        </p:txBody>
      </p:sp>
      <p:sp>
        <p:nvSpPr>
          <p:cNvPr id="6" name="Text 3"/>
          <p:cNvSpPr/>
          <p:nvPr/>
        </p:nvSpPr>
        <p:spPr>
          <a:xfrm>
            <a:off x="1462683" y="1656159"/>
            <a:ext cx="2751415" cy="3438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Initialize Centroids</a:t>
            </a:r>
            <a:endParaRPr lang="en-US" sz="2150" dirty="0"/>
          </a:p>
        </p:txBody>
      </p:sp>
      <p:sp>
        <p:nvSpPr>
          <p:cNvPr id="7" name="Text 4"/>
          <p:cNvSpPr/>
          <p:nvPr/>
        </p:nvSpPr>
        <p:spPr>
          <a:xfrm>
            <a:off x="1462683" y="2120979"/>
            <a:ext cx="6874312" cy="756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50"/>
              </a:lnSpc>
              <a:buNone/>
            </a:pPr>
            <a:r>
              <a:rPr lang="en-US" sz="195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Choose K random points from the dataset as initial cluster centroids</a:t>
            </a:r>
            <a:endParaRPr lang="en-US" sz="1950" dirty="0"/>
          </a:p>
        </p:txBody>
      </p:sp>
      <p:sp>
        <p:nvSpPr>
          <p:cNvPr id="8" name="Shape 5"/>
          <p:cNvSpPr/>
          <p:nvPr/>
        </p:nvSpPr>
        <p:spPr>
          <a:xfrm>
            <a:off x="807006" y="3281005"/>
            <a:ext cx="453985" cy="453985"/>
          </a:xfrm>
          <a:prstGeom prst="roundRect">
            <a:avLst>
              <a:gd name="adj" fmla="val 6667"/>
            </a:avLst>
          </a:prstGeom>
          <a:solidFill>
            <a:srgbClr val="303132"/>
          </a:solidFill>
          <a:ln/>
        </p:spPr>
      </p:sp>
      <p:sp>
        <p:nvSpPr>
          <p:cNvPr id="9" name="Text 6"/>
          <p:cNvSpPr/>
          <p:nvPr/>
        </p:nvSpPr>
        <p:spPr>
          <a:xfrm>
            <a:off x="896422" y="3336012"/>
            <a:ext cx="275034" cy="3438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150"/>
              </a:lnSpc>
              <a:buNone/>
            </a:pPr>
            <a:r>
              <a:rPr lang="en-US" sz="215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2</a:t>
            </a:r>
            <a:endParaRPr lang="en-US" sz="2150" dirty="0"/>
          </a:p>
        </p:txBody>
      </p:sp>
      <p:sp>
        <p:nvSpPr>
          <p:cNvPr id="10" name="Text 7"/>
          <p:cNvSpPr/>
          <p:nvPr/>
        </p:nvSpPr>
        <p:spPr>
          <a:xfrm>
            <a:off x="1462683" y="3318748"/>
            <a:ext cx="2751415" cy="3438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Assign Clusters</a:t>
            </a:r>
            <a:endParaRPr lang="en-US" sz="2150" dirty="0"/>
          </a:p>
        </p:txBody>
      </p:sp>
      <p:sp>
        <p:nvSpPr>
          <p:cNvPr id="11" name="Text 8"/>
          <p:cNvSpPr/>
          <p:nvPr/>
        </p:nvSpPr>
        <p:spPr>
          <a:xfrm>
            <a:off x="1462683" y="3783568"/>
            <a:ext cx="6874312" cy="756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50"/>
              </a:lnSpc>
              <a:buNone/>
            </a:pPr>
            <a:r>
              <a:rPr lang="en-US" sz="195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Assign each data point to the nearest centroid based on Euclidean distance</a:t>
            </a:r>
            <a:endParaRPr lang="en-US" sz="1950" dirty="0"/>
          </a:p>
        </p:txBody>
      </p:sp>
      <p:sp>
        <p:nvSpPr>
          <p:cNvPr id="12" name="Shape 9"/>
          <p:cNvSpPr/>
          <p:nvPr/>
        </p:nvSpPr>
        <p:spPr>
          <a:xfrm>
            <a:off x="807006" y="4943594"/>
            <a:ext cx="453985" cy="453985"/>
          </a:xfrm>
          <a:prstGeom prst="roundRect">
            <a:avLst>
              <a:gd name="adj" fmla="val 6667"/>
            </a:avLst>
          </a:prstGeom>
          <a:solidFill>
            <a:srgbClr val="303132"/>
          </a:solidFill>
          <a:ln/>
        </p:spPr>
      </p:sp>
      <p:sp>
        <p:nvSpPr>
          <p:cNvPr id="13" name="Text 10"/>
          <p:cNvSpPr/>
          <p:nvPr/>
        </p:nvSpPr>
        <p:spPr>
          <a:xfrm>
            <a:off x="896422" y="4998601"/>
            <a:ext cx="275034" cy="3438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150"/>
              </a:lnSpc>
              <a:buNone/>
            </a:pPr>
            <a:r>
              <a:rPr lang="en-US" sz="215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3</a:t>
            </a:r>
            <a:endParaRPr lang="en-US" sz="2150" dirty="0"/>
          </a:p>
        </p:txBody>
      </p:sp>
      <p:sp>
        <p:nvSpPr>
          <p:cNvPr id="14" name="Text 11"/>
          <p:cNvSpPr/>
          <p:nvPr/>
        </p:nvSpPr>
        <p:spPr>
          <a:xfrm>
            <a:off x="1462683" y="4981337"/>
            <a:ext cx="2751415" cy="3438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Update Centroids</a:t>
            </a:r>
            <a:endParaRPr lang="en-US" sz="2150" dirty="0"/>
          </a:p>
        </p:txBody>
      </p:sp>
      <p:sp>
        <p:nvSpPr>
          <p:cNvPr id="15" name="Text 12"/>
          <p:cNvSpPr/>
          <p:nvPr/>
        </p:nvSpPr>
        <p:spPr>
          <a:xfrm>
            <a:off x="1462683" y="5446157"/>
            <a:ext cx="6874312" cy="3782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50"/>
              </a:lnSpc>
              <a:buNone/>
            </a:pPr>
            <a:r>
              <a:rPr lang="en-US" sz="195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Calculate new centroids as the mean of all points in each cluster</a:t>
            </a:r>
            <a:endParaRPr lang="en-US" sz="1950" dirty="0"/>
          </a:p>
        </p:txBody>
      </p:sp>
      <p:sp>
        <p:nvSpPr>
          <p:cNvPr id="16" name="Shape 13"/>
          <p:cNvSpPr/>
          <p:nvPr/>
        </p:nvSpPr>
        <p:spPr>
          <a:xfrm>
            <a:off x="807006" y="6227921"/>
            <a:ext cx="453985" cy="453985"/>
          </a:xfrm>
          <a:prstGeom prst="roundRect">
            <a:avLst>
              <a:gd name="adj" fmla="val 6667"/>
            </a:avLst>
          </a:prstGeom>
          <a:solidFill>
            <a:srgbClr val="303132"/>
          </a:solidFill>
          <a:ln/>
        </p:spPr>
      </p:sp>
      <p:sp>
        <p:nvSpPr>
          <p:cNvPr id="17" name="Text 14"/>
          <p:cNvSpPr/>
          <p:nvPr/>
        </p:nvSpPr>
        <p:spPr>
          <a:xfrm>
            <a:off x="896422" y="6282928"/>
            <a:ext cx="275034" cy="3438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150"/>
              </a:lnSpc>
              <a:buNone/>
            </a:pPr>
            <a:r>
              <a:rPr lang="en-US" sz="215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4</a:t>
            </a:r>
            <a:endParaRPr lang="en-US" sz="2150" dirty="0"/>
          </a:p>
        </p:txBody>
      </p:sp>
      <p:sp>
        <p:nvSpPr>
          <p:cNvPr id="18" name="Text 15"/>
          <p:cNvSpPr/>
          <p:nvPr/>
        </p:nvSpPr>
        <p:spPr>
          <a:xfrm>
            <a:off x="1462683" y="6265664"/>
            <a:ext cx="3774638" cy="3438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Repeat Until Convergence</a:t>
            </a:r>
            <a:endParaRPr lang="en-US" sz="2150" dirty="0"/>
          </a:p>
        </p:txBody>
      </p:sp>
      <p:sp>
        <p:nvSpPr>
          <p:cNvPr id="19" name="Text 16"/>
          <p:cNvSpPr/>
          <p:nvPr/>
        </p:nvSpPr>
        <p:spPr>
          <a:xfrm>
            <a:off x="1462683" y="6730484"/>
            <a:ext cx="6874312" cy="756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50"/>
              </a:lnSpc>
              <a:buNone/>
            </a:pPr>
            <a:r>
              <a:rPr lang="en-US" sz="195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Continue steps 2-3 until centroids stabilize or maximum iterations reached</a:t>
            </a:r>
            <a:endParaRPr lang="en-US" sz="1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07720" y="555308"/>
            <a:ext cx="6776561" cy="5736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K-Means Objective Function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807720" y="1613535"/>
            <a:ext cx="6261140" cy="757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50"/>
              </a:lnSpc>
              <a:buNone/>
            </a:pPr>
            <a:r>
              <a:rPr lang="en-US" sz="195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K-Means minimizes the Within-Cluster Sum of Squares (WCSS):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807720" y="2626281"/>
            <a:ext cx="6261140" cy="9126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endParaRPr lang="en-US" sz="17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7720" y="2626281"/>
            <a:ext cx="6261140" cy="91261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07720" y="3794403"/>
            <a:ext cx="6261140" cy="3786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50"/>
              </a:lnSpc>
              <a:buNone/>
            </a:pPr>
            <a:r>
              <a:rPr lang="en-US" sz="195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Where: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807720" y="4354711"/>
            <a:ext cx="6261140" cy="3786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350"/>
              </a:lnSpc>
              <a:buSzPct val="100000"/>
              <a:buChar char="•"/>
            </a:pPr>
            <a:r>
              <a:rPr lang="en-US" sz="1550" b="1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xi</a:t>
            </a:r>
            <a:pPr algn="l" indent="0" marL="0">
              <a:lnSpc>
                <a:spcPts val="2350"/>
              </a:lnSpc>
              <a:buNone/>
            </a:pPr>
            <a:r>
              <a:rPr lang="en-US" sz="155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: Individual data points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807720" y="4803934"/>
            <a:ext cx="6261140" cy="3786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350"/>
              </a:lnSpc>
              <a:buSzPct val="100000"/>
              <a:buChar char="•"/>
            </a:pPr>
            <a:r>
              <a:rPr lang="en-US" sz="1550" b="1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μj</a:t>
            </a:r>
            <a:pPr algn="l" indent="0" marL="0">
              <a:lnSpc>
                <a:spcPts val="2350"/>
              </a:lnSpc>
              <a:buNone/>
            </a:pPr>
            <a:r>
              <a:rPr lang="en-US" sz="155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: Cluster centroids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807720" y="5253157"/>
            <a:ext cx="6261140" cy="3786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350"/>
              </a:lnSpc>
              <a:buSzPct val="100000"/>
              <a:buChar char="•"/>
            </a:pPr>
            <a:r>
              <a:rPr lang="en-US" sz="1550" b="1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K</a:t>
            </a:r>
            <a:pPr algn="l" indent="0" marL="0">
              <a:lnSpc>
                <a:spcPts val="2350"/>
              </a:lnSpc>
              <a:buNone/>
            </a:pPr>
            <a:r>
              <a:rPr lang="en-US" sz="155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: Number of clusters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807720" y="5702379"/>
            <a:ext cx="6261140" cy="3786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350"/>
              </a:lnSpc>
              <a:buSzPct val="100000"/>
              <a:buChar char="•"/>
            </a:pPr>
            <a:r>
              <a:rPr lang="en-US" sz="1550" b="1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Cj</a:t>
            </a:r>
            <a:pPr algn="l" indent="0" marL="0">
              <a:lnSpc>
                <a:spcPts val="2350"/>
              </a:lnSpc>
              <a:buNone/>
            </a:pPr>
            <a:r>
              <a:rPr lang="en-US" sz="155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: Set of points in cluster j</a:t>
            </a:r>
            <a:endParaRPr lang="en-US" sz="15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9160" y="1659017"/>
            <a:ext cx="6261140" cy="62611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26862" y="579120"/>
            <a:ext cx="7463076" cy="1193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700"/>
              </a:lnSpc>
              <a:buNone/>
            </a:pPr>
            <a:r>
              <a:rPr lang="en-US" sz="375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Choosing the Optimal K Value</a:t>
            </a:r>
            <a:endParaRPr lang="en-US" sz="3750" dirty="0"/>
          </a:p>
        </p:txBody>
      </p:sp>
      <p:sp>
        <p:nvSpPr>
          <p:cNvPr id="4" name="Shape 1"/>
          <p:cNvSpPr/>
          <p:nvPr/>
        </p:nvSpPr>
        <p:spPr>
          <a:xfrm>
            <a:off x="6326862" y="2087999"/>
            <a:ext cx="472797" cy="472797"/>
          </a:xfrm>
          <a:prstGeom prst="roundRect">
            <a:avLst>
              <a:gd name="adj" fmla="val 6667"/>
            </a:avLst>
          </a:prstGeom>
          <a:solidFill>
            <a:srgbClr val="303132"/>
          </a:solidFill>
          <a:ln/>
        </p:spPr>
      </p:sp>
      <p:sp>
        <p:nvSpPr>
          <p:cNvPr id="5" name="Text 2"/>
          <p:cNvSpPr/>
          <p:nvPr/>
        </p:nvSpPr>
        <p:spPr>
          <a:xfrm>
            <a:off x="6419969" y="2145268"/>
            <a:ext cx="286464" cy="3581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250"/>
              </a:lnSpc>
              <a:buNone/>
            </a:pPr>
            <a:r>
              <a:rPr lang="en-US" sz="225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1</a:t>
            </a:r>
            <a:endParaRPr lang="en-US" sz="2250" dirty="0"/>
          </a:p>
        </p:txBody>
      </p:sp>
      <p:sp>
        <p:nvSpPr>
          <p:cNvPr id="6" name="Text 3"/>
          <p:cNvSpPr/>
          <p:nvPr/>
        </p:nvSpPr>
        <p:spPr>
          <a:xfrm>
            <a:off x="7009686" y="2127290"/>
            <a:ext cx="2865477" cy="3581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5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Elbow Method</a:t>
            </a:r>
            <a:endParaRPr lang="en-US" sz="2250" dirty="0"/>
          </a:p>
        </p:txBody>
      </p:sp>
      <p:sp>
        <p:nvSpPr>
          <p:cNvPr id="7" name="Text 4"/>
          <p:cNvSpPr/>
          <p:nvPr/>
        </p:nvSpPr>
        <p:spPr>
          <a:xfrm>
            <a:off x="7009686" y="2611398"/>
            <a:ext cx="6780252" cy="1181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05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Plot WCSS versus K and look for the "elbow" point where WCSS decreases slowly. This indicates the optimal number of clusters.</a:t>
            </a:r>
            <a:endParaRPr lang="en-US" sz="2050" dirty="0"/>
          </a:p>
        </p:txBody>
      </p:sp>
      <p:sp>
        <p:nvSpPr>
          <p:cNvPr id="8" name="Shape 5"/>
          <p:cNvSpPr/>
          <p:nvPr/>
        </p:nvSpPr>
        <p:spPr>
          <a:xfrm>
            <a:off x="6326862" y="4213503"/>
            <a:ext cx="472797" cy="472797"/>
          </a:xfrm>
          <a:prstGeom prst="roundRect">
            <a:avLst>
              <a:gd name="adj" fmla="val 6667"/>
            </a:avLst>
          </a:prstGeom>
          <a:solidFill>
            <a:srgbClr val="303132"/>
          </a:solidFill>
          <a:ln/>
        </p:spPr>
      </p:sp>
      <p:sp>
        <p:nvSpPr>
          <p:cNvPr id="9" name="Text 6"/>
          <p:cNvSpPr/>
          <p:nvPr/>
        </p:nvSpPr>
        <p:spPr>
          <a:xfrm>
            <a:off x="6419969" y="4270772"/>
            <a:ext cx="286464" cy="3581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250"/>
              </a:lnSpc>
              <a:buNone/>
            </a:pPr>
            <a:r>
              <a:rPr lang="en-US" sz="225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2</a:t>
            </a:r>
            <a:endParaRPr lang="en-US" sz="2250" dirty="0"/>
          </a:p>
        </p:txBody>
      </p:sp>
      <p:sp>
        <p:nvSpPr>
          <p:cNvPr id="10" name="Text 7"/>
          <p:cNvSpPr/>
          <p:nvPr/>
        </p:nvSpPr>
        <p:spPr>
          <a:xfrm>
            <a:off x="7009686" y="4252793"/>
            <a:ext cx="2865477" cy="3581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5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Silhouette Analysis</a:t>
            </a:r>
            <a:endParaRPr lang="en-US" sz="2250" dirty="0"/>
          </a:p>
        </p:txBody>
      </p:sp>
      <p:sp>
        <p:nvSpPr>
          <p:cNvPr id="11" name="Text 8"/>
          <p:cNvSpPr/>
          <p:nvPr/>
        </p:nvSpPr>
        <p:spPr>
          <a:xfrm>
            <a:off x="7009686" y="4736902"/>
            <a:ext cx="6780252" cy="1181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05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Measures how similar points are to their own cluster versus other clusters. Values range from -1 to +1, with higher values indicating better clustering.</a:t>
            </a:r>
            <a:endParaRPr lang="en-US" sz="2050" dirty="0"/>
          </a:p>
        </p:txBody>
      </p:sp>
      <p:sp>
        <p:nvSpPr>
          <p:cNvPr id="12" name="Shape 9"/>
          <p:cNvSpPr/>
          <p:nvPr/>
        </p:nvSpPr>
        <p:spPr>
          <a:xfrm>
            <a:off x="6326862" y="6339007"/>
            <a:ext cx="472797" cy="472797"/>
          </a:xfrm>
          <a:prstGeom prst="roundRect">
            <a:avLst>
              <a:gd name="adj" fmla="val 6667"/>
            </a:avLst>
          </a:prstGeom>
          <a:solidFill>
            <a:srgbClr val="303132"/>
          </a:solidFill>
          <a:ln/>
        </p:spPr>
      </p:sp>
      <p:sp>
        <p:nvSpPr>
          <p:cNvPr id="13" name="Text 10"/>
          <p:cNvSpPr/>
          <p:nvPr/>
        </p:nvSpPr>
        <p:spPr>
          <a:xfrm>
            <a:off x="6419969" y="6396276"/>
            <a:ext cx="286464" cy="3581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250"/>
              </a:lnSpc>
              <a:buNone/>
            </a:pPr>
            <a:r>
              <a:rPr lang="en-US" sz="225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3</a:t>
            </a:r>
            <a:endParaRPr lang="en-US" sz="2250" dirty="0"/>
          </a:p>
        </p:txBody>
      </p:sp>
      <p:sp>
        <p:nvSpPr>
          <p:cNvPr id="14" name="Text 11"/>
          <p:cNvSpPr/>
          <p:nvPr/>
        </p:nvSpPr>
        <p:spPr>
          <a:xfrm>
            <a:off x="7009686" y="6378297"/>
            <a:ext cx="2865477" cy="3581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5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Gap Statistics</a:t>
            </a:r>
            <a:endParaRPr lang="en-US" sz="2250" dirty="0"/>
          </a:p>
        </p:txBody>
      </p:sp>
      <p:sp>
        <p:nvSpPr>
          <p:cNvPr id="15" name="Text 12"/>
          <p:cNvSpPr/>
          <p:nvPr/>
        </p:nvSpPr>
        <p:spPr>
          <a:xfrm>
            <a:off x="7009686" y="6862405"/>
            <a:ext cx="6780252" cy="7879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05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Compares within-cluster dispersion to a reference distribution. Choose K where the gap statistic is maximum.</a:t>
            </a:r>
            <a:endParaRPr lang="en-US" sz="2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0327" y="488394"/>
            <a:ext cx="7010162" cy="504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950"/>
              </a:lnSpc>
              <a:buNone/>
            </a:pPr>
            <a:r>
              <a:rPr lang="en-US" sz="315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K-Means Python Implementation</a:t>
            </a:r>
            <a:endParaRPr lang="en-US" sz="3150" dirty="0"/>
          </a:p>
        </p:txBody>
      </p:sp>
      <p:sp>
        <p:nvSpPr>
          <p:cNvPr id="3" name="Text 1"/>
          <p:cNvSpPr/>
          <p:nvPr/>
        </p:nvSpPr>
        <p:spPr>
          <a:xfrm>
            <a:off x="710327" y="1348026"/>
            <a:ext cx="13209746" cy="3330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7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Here's a complete example of implementing K-Means clustering using scikit-learn: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710327" y="1880830"/>
            <a:ext cx="13209746" cy="5861923"/>
          </a:xfrm>
          <a:prstGeom prst="roundRect">
            <a:avLst>
              <a:gd name="adj" fmla="val 454"/>
            </a:avLst>
          </a:prstGeom>
          <a:solidFill>
            <a:srgbClr val="1E1F20"/>
          </a:solidFill>
          <a:ln/>
        </p:spPr>
      </p:sp>
      <p:sp>
        <p:nvSpPr>
          <p:cNvPr id="5" name="Shape 3"/>
          <p:cNvSpPr/>
          <p:nvPr/>
        </p:nvSpPr>
        <p:spPr>
          <a:xfrm>
            <a:off x="701516" y="1880830"/>
            <a:ext cx="13227368" cy="5861923"/>
          </a:xfrm>
          <a:prstGeom prst="roundRect">
            <a:avLst>
              <a:gd name="adj" fmla="val 454"/>
            </a:avLst>
          </a:prstGeom>
          <a:solidFill>
            <a:srgbClr val="1E1F20"/>
          </a:solidFill>
          <a:ln/>
        </p:spPr>
      </p:sp>
      <p:sp>
        <p:nvSpPr>
          <p:cNvPr id="6" name="Text 4"/>
          <p:cNvSpPr/>
          <p:nvPr/>
        </p:nvSpPr>
        <p:spPr>
          <a:xfrm>
            <a:off x="879038" y="2013942"/>
            <a:ext cx="12872323" cy="5595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3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from sklearn.cluster import KMeans</a:t>
            </a: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r>
              <a:rPr lang="en-US" sz="13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from sklearn.datasets import make_blobs</a:t>
            </a: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r>
              <a:rPr lang="en-US" sz="13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import matplotlib.pyplot as plt</a:t>
            </a: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r>
              <a:rPr lang="en-US" sz="13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# Generate sample data</a:t>
            </a: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r>
              <a:rPr lang="en-US" sz="13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X, y_true = make_blobs(n_samples=300, centers=4, </a:t>
            </a: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r>
              <a:rPr lang="en-US" sz="13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cluster_std=0.60, random_state=42)</a:t>
            </a: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r>
              <a:rPr lang="en-US" sz="13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# Apply K-Means</a:t>
            </a: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r>
              <a:rPr lang="en-US" sz="13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kmeans = KMeans(n_clusters=4, random_state=42, n_init=10)</a:t>
            </a: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r>
              <a:rPr lang="en-US" sz="13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y_kmeans = kmeans.fit_predict(X)</a:t>
            </a: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r>
              <a:rPr lang="en-US" sz="13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# Plot results</a:t>
            </a: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r>
              <a:rPr lang="en-US" sz="13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plt.scatter(X[:, 0], X[:, 1], c=y_kmeans, cmap='viridis')</a:t>
            </a: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r>
              <a:rPr lang="en-US" sz="13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plt.scatter(kmeans.cluster_centers_[:, 0], </a:t>
            </a: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r>
              <a:rPr lang="en-US" sz="13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kmeans.cluster_centers_[:, 1],</a:t>
            </a: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r>
              <a:rPr lang="en-US" sz="13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s=300, c='red', marker='X', label='Centroids')</a:t>
            </a: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r>
              <a:rPr lang="en-US" sz="13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plt.legend()</a:t>
            </a: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r>
              <a:rPr lang="en-US" sz="13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plt.show()</a:t>
            </a: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r>
              <a:rPr lang="en-US" sz="13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print("Inertia (WCSS):", kmeans.inertia_)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50198" y="2107763"/>
            <a:ext cx="5868233" cy="613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385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Hierarchical Clustering</a:t>
            </a:r>
            <a:endParaRPr lang="en-US" sz="3850" dirty="0"/>
          </a:p>
        </p:txBody>
      </p:sp>
      <p:sp>
        <p:nvSpPr>
          <p:cNvPr id="4" name="Text 1"/>
          <p:cNvSpPr/>
          <p:nvPr/>
        </p:nvSpPr>
        <p:spPr>
          <a:xfrm>
            <a:off x="6350198" y="3045143"/>
            <a:ext cx="7416403" cy="1619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1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Hierarchical clustering builds a hierarchy of clusters by either merging smaller clusters (agglomerative) or splitting larger ones (divisive). Unlike K-Means, it doesn't require specifying the number of clusters beforehand.</a:t>
            </a:r>
            <a:endParaRPr lang="en-US" sz="2100" dirty="0"/>
          </a:p>
        </p:txBody>
      </p:sp>
      <p:sp>
        <p:nvSpPr>
          <p:cNvPr id="5" name="Text 2"/>
          <p:cNvSpPr/>
          <p:nvPr/>
        </p:nvSpPr>
        <p:spPr>
          <a:xfrm>
            <a:off x="6350198" y="4907280"/>
            <a:ext cx="7416403" cy="12144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1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The result is a tree-like structure called a dendrogram that shows the relationships between clusters at different levels of granularity.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7956" y="541734"/>
            <a:ext cx="8602980" cy="5597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4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Agglomerative vs Divisive Clustering</a:t>
            </a:r>
            <a:endParaRPr lang="en-US" sz="3500" dirty="0"/>
          </a:p>
        </p:txBody>
      </p:sp>
      <p:sp>
        <p:nvSpPr>
          <p:cNvPr id="3" name="Text 1"/>
          <p:cNvSpPr/>
          <p:nvPr/>
        </p:nvSpPr>
        <p:spPr>
          <a:xfrm>
            <a:off x="787956" y="1593771"/>
            <a:ext cx="3918228" cy="3357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Agglomerative (Bottom-Up)</a:t>
            </a:r>
            <a:endParaRPr lang="en-US" sz="2100" dirty="0"/>
          </a:p>
        </p:txBody>
      </p:sp>
      <p:sp>
        <p:nvSpPr>
          <p:cNvPr id="4" name="Shape 2"/>
          <p:cNvSpPr/>
          <p:nvPr/>
        </p:nvSpPr>
        <p:spPr>
          <a:xfrm>
            <a:off x="787956" y="2151102"/>
            <a:ext cx="196929" cy="1181933"/>
          </a:xfrm>
          <a:prstGeom prst="roundRect">
            <a:avLst>
              <a:gd name="adj" fmla="val 15006"/>
            </a:avLst>
          </a:prstGeom>
          <a:solidFill>
            <a:srgbClr val="303132"/>
          </a:solidFill>
          <a:ln/>
        </p:spPr>
      </p:sp>
      <p:sp>
        <p:nvSpPr>
          <p:cNvPr id="5" name="Text 3"/>
          <p:cNvSpPr/>
          <p:nvPr/>
        </p:nvSpPr>
        <p:spPr>
          <a:xfrm>
            <a:off x="1181814" y="2348032"/>
            <a:ext cx="5893118" cy="3693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Start with each point as a single cluster</a:t>
            </a:r>
            <a:endParaRPr lang="en-US" sz="1900" dirty="0"/>
          </a:p>
        </p:txBody>
      </p:sp>
      <p:sp>
        <p:nvSpPr>
          <p:cNvPr id="6" name="Shape 4"/>
          <p:cNvSpPr/>
          <p:nvPr/>
        </p:nvSpPr>
        <p:spPr>
          <a:xfrm>
            <a:off x="1083350" y="3529965"/>
            <a:ext cx="196929" cy="1181933"/>
          </a:xfrm>
          <a:prstGeom prst="roundRect">
            <a:avLst>
              <a:gd name="adj" fmla="val 15006"/>
            </a:avLst>
          </a:prstGeom>
          <a:solidFill>
            <a:srgbClr val="303132"/>
          </a:solidFill>
          <a:ln/>
        </p:spPr>
      </p:sp>
      <p:sp>
        <p:nvSpPr>
          <p:cNvPr id="7" name="Text 5"/>
          <p:cNvSpPr/>
          <p:nvPr/>
        </p:nvSpPr>
        <p:spPr>
          <a:xfrm>
            <a:off x="1477208" y="3726894"/>
            <a:ext cx="5597723" cy="3693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Find the closest pair of clusters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1378863" y="4908828"/>
            <a:ext cx="196929" cy="1181933"/>
          </a:xfrm>
          <a:prstGeom prst="roundRect">
            <a:avLst>
              <a:gd name="adj" fmla="val 15006"/>
            </a:avLst>
          </a:prstGeom>
          <a:solidFill>
            <a:srgbClr val="303132"/>
          </a:solidFill>
          <a:ln/>
        </p:spPr>
      </p:sp>
      <p:sp>
        <p:nvSpPr>
          <p:cNvPr id="9" name="Text 7"/>
          <p:cNvSpPr/>
          <p:nvPr/>
        </p:nvSpPr>
        <p:spPr>
          <a:xfrm>
            <a:off x="1772722" y="5105757"/>
            <a:ext cx="5302210" cy="3693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Merge them into one cluster</a:t>
            </a:r>
            <a:endParaRPr lang="en-US" sz="1900" dirty="0"/>
          </a:p>
        </p:txBody>
      </p:sp>
      <p:sp>
        <p:nvSpPr>
          <p:cNvPr id="10" name="Shape 8"/>
          <p:cNvSpPr/>
          <p:nvPr/>
        </p:nvSpPr>
        <p:spPr>
          <a:xfrm>
            <a:off x="1674376" y="6287691"/>
            <a:ext cx="196929" cy="1181933"/>
          </a:xfrm>
          <a:prstGeom prst="roundRect">
            <a:avLst>
              <a:gd name="adj" fmla="val 15006"/>
            </a:avLst>
          </a:prstGeom>
          <a:solidFill>
            <a:srgbClr val="303132"/>
          </a:solidFill>
          <a:ln/>
        </p:spPr>
      </p:sp>
      <p:sp>
        <p:nvSpPr>
          <p:cNvPr id="11" name="Text 9"/>
          <p:cNvSpPr/>
          <p:nvPr/>
        </p:nvSpPr>
        <p:spPr>
          <a:xfrm>
            <a:off x="2068235" y="6484620"/>
            <a:ext cx="5006697" cy="3693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Repeat until desired number of clusters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7563088" y="1593771"/>
            <a:ext cx="2809875" cy="3357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Divisive (Top-Down)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7563088" y="2151102"/>
            <a:ext cx="196929" cy="1181933"/>
          </a:xfrm>
          <a:prstGeom prst="roundRect">
            <a:avLst>
              <a:gd name="adj" fmla="val 15006"/>
            </a:avLst>
          </a:prstGeom>
          <a:solidFill>
            <a:srgbClr val="303132"/>
          </a:solidFill>
          <a:ln/>
        </p:spPr>
      </p:sp>
      <p:sp>
        <p:nvSpPr>
          <p:cNvPr id="14" name="Text 12"/>
          <p:cNvSpPr/>
          <p:nvPr/>
        </p:nvSpPr>
        <p:spPr>
          <a:xfrm>
            <a:off x="7956947" y="2348032"/>
            <a:ext cx="5893118" cy="3693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Start with all points in one cluster</a:t>
            </a:r>
            <a:endParaRPr lang="en-US" sz="1900" dirty="0"/>
          </a:p>
        </p:txBody>
      </p:sp>
      <p:sp>
        <p:nvSpPr>
          <p:cNvPr id="15" name="Shape 13"/>
          <p:cNvSpPr/>
          <p:nvPr/>
        </p:nvSpPr>
        <p:spPr>
          <a:xfrm>
            <a:off x="7858482" y="3529965"/>
            <a:ext cx="196929" cy="1181933"/>
          </a:xfrm>
          <a:prstGeom prst="roundRect">
            <a:avLst>
              <a:gd name="adj" fmla="val 15006"/>
            </a:avLst>
          </a:prstGeom>
          <a:solidFill>
            <a:srgbClr val="303132"/>
          </a:solidFill>
          <a:ln/>
        </p:spPr>
      </p:sp>
      <p:sp>
        <p:nvSpPr>
          <p:cNvPr id="16" name="Text 14"/>
          <p:cNvSpPr/>
          <p:nvPr/>
        </p:nvSpPr>
        <p:spPr>
          <a:xfrm>
            <a:off x="8252341" y="3726894"/>
            <a:ext cx="5597723" cy="3693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Find the cluster to split</a:t>
            </a:r>
            <a:endParaRPr lang="en-US" sz="1900" dirty="0"/>
          </a:p>
        </p:txBody>
      </p:sp>
      <p:sp>
        <p:nvSpPr>
          <p:cNvPr id="17" name="Shape 15"/>
          <p:cNvSpPr/>
          <p:nvPr/>
        </p:nvSpPr>
        <p:spPr>
          <a:xfrm>
            <a:off x="8153995" y="4908828"/>
            <a:ext cx="196929" cy="1181933"/>
          </a:xfrm>
          <a:prstGeom prst="roundRect">
            <a:avLst>
              <a:gd name="adj" fmla="val 15006"/>
            </a:avLst>
          </a:prstGeom>
          <a:solidFill>
            <a:srgbClr val="303132"/>
          </a:solidFill>
          <a:ln/>
        </p:spPr>
      </p:sp>
      <p:sp>
        <p:nvSpPr>
          <p:cNvPr id="18" name="Text 16"/>
          <p:cNvSpPr/>
          <p:nvPr/>
        </p:nvSpPr>
        <p:spPr>
          <a:xfrm>
            <a:off x="8547854" y="5105757"/>
            <a:ext cx="5302210" cy="3693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Split it into two clusters</a:t>
            </a:r>
            <a:endParaRPr lang="en-US" sz="1900" dirty="0"/>
          </a:p>
        </p:txBody>
      </p:sp>
      <p:sp>
        <p:nvSpPr>
          <p:cNvPr id="19" name="Shape 17"/>
          <p:cNvSpPr/>
          <p:nvPr/>
        </p:nvSpPr>
        <p:spPr>
          <a:xfrm>
            <a:off x="8449508" y="6287691"/>
            <a:ext cx="196929" cy="1181933"/>
          </a:xfrm>
          <a:prstGeom prst="roundRect">
            <a:avLst>
              <a:gd name="adj" fmla="val 15006"/>
            </a:avLst>
          </a:prstGeom>
          <a:solidFill>
            <a:srgbClr val="303132"/>
          </a:solidFill>
          <a:ln/>
        </p:spPr>
      </p:sp>
      <p:sp>
        <p:nvSpPr>
          <p:cNvPr id="20" name="Text 18"/>
          <p:cNvSpPr/>
          <p:nvPr/>
        </p:nvSpPr>
        <p:spPr>
          <a:xfrm>
            <a:off x="8843367" y="6484620"/>
            <a:ext cx="5006697" cy="3693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Repeat until desired number of clusters</a:t>
            </a:r>
            <a:endParaRPr lang="en-US" sz="1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625" y="771406"/>
            <a:ext cx="5015032" cy="668678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240423" y="519708"/>
            <a:ext cx="7635954" cy="10710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200"/>
              </a:lnSpc>
              <a:buNone/>
            </a:pPr>
            <a:r>
              <a:rPr lang="en-US" sz="335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Linkage Methods in Hierarchical Clustering</a:t>
            </a:r>
            <a:endParaRPr lang="en-US" sz="3350" dirty="0"/>
          </a:p>
        </p:txBody>
      </p:sp>
      <p:sp>
        <p:nvSpPr>
          <p:cNvPr id="5" name="Shape 1"/>
          <p:cNvSpPr/>
          <p:nvPr/>
        </p:nvSpPr>
        <p:spPr>
          <a:xfrm>
            <a:off x="6240423" y="1873568"/>
            <a:ext cx="424101" cy="424101"/>
          </a:xfrm>
          <a:prstGeom prst="roundRect">
            <a:avLst>
              <a:gd name="adj" fmla="val 6668"/>
            </a:avLst>
          </a:prstGeom>
          <a:solidFill>
            <a:srgbClr val="303132"/>
          </a:solidFill>
          <a:ln/>
        </p:spPr>
      </p:sp>
      <p:sp>
        <p:nvSpPr>
          <p:cNvPr id="6" name="Text 2"/>
          <p:cNvSpPr/>
          <p:nvPr/>
        </p:nvSpPr>
        <p:spPr>
          <a:xfrm>
            <a:off x="6323945" y="1925003"/>
            <a:ext cx="257056" cy="321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000"/>
              </a:lnSpc>
              <a:buNone/>
            </a:pPr>
            <a:r>
              <a:rPr lang="en-US" sz="20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3"/>
          <p:cNvSpPr/>
          <p:nvPr/>
        </p:nvSpPr>
        <p:spPr>
          <a:xfrm>
            <a:off x="6852999" y="1908810"/>
            <a:ext cx="2570678" cy="321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Single Linkage</a:t>
            </a:r>
            <a:endParaRPr lang="en-US" sz="2000" dirty="0"/>
          </a:p>
        </p:txBody>
      </p:sp>
      <p:sp>
        <p:nvSpPr>
          <p:cNvPr id="8" name="Text 4"/>
          <p:cNvSpPr/>
          <p:nvPr/>
        </p:nvSpPr>
        <p:spPr>
          <a:xfrm>
            <a:off x="6852999" y="2343150"/>
            <a:ext cx="7023378" cy="706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85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Distance between closest points of clusters. Tends to create long, chain-like clusters. Good for elongated shapes but sensitive to noise.</a:t>
            </a:r>
            <a:endParaRPr lang="en-US" sz="1850" dirty="0"/>
          </a:p>
        </p:txBody>
      </p:sp>
      <p:sp>
        <p:nvSpPr>
          <p:cNvPr id="9" name="Shape 5"/>
          <p:cNvSpPr/>
          <p:nvPr/>
        </p:nvSpPr>
        <p:spPr>
          <a:xfrm>
            <a:off x="6240423" y="3426857"/>
            <a:ext cx="424101" cy="424101"/>
          </a:xfrm>
          <a:prstGeom prst="roundRect">
            <a:avLst>
              <a:gd name="adj" fmla="val 6668"/>
            </a:avLst>
          </a:prstGeom>
          <a:solidFill>
            <a:srgbClr val="303132"/>
          </a:solidFill>
          <a:ln/>
        </p:spPr>
      </p:sp>
      <p:sp>
        <p:nvSpPr>
          <p:cNvPr id="10" name="Text 6"/>
          <p:cNvSpPr/>
          <p:nvPr/>
        </p:nvSpPr>
        <p:spPr>
          <a:xfrm>
            <a:off x="6323945" y="3478292"/>
            <a:ext cx="257056" cy="321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000"/>
              </a:lnSpc>
              <a:buNone/>
            </a:pPr>
            <a:r>
              <a:rPr lang="en-US" sz="20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2</a:t>
            </a:r>
            <a:endParaRPr lang="en-US" sz="2000" dirty="0"/>
          </a:p>
        </p:txBody>
      </p:sp>
      <p:sp>
        <p:nvSpPr>
          <p:cNvPr id="11" name="Text 7"/>
          <p:cNvSpPr/>
          <p:nvPr/>
        </p:nvSpPr>
        <p:spPr>
          <a:xfrm>
            <a:off x="6852999" y="3462099"/>
            <a:ext cx="2570678" cy="321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Complete Linkage</a:t>
            </a:r>
            <a:endParaRPr lang="en-US" sz="2000" dirty="0"/>
          </a:p>
        </p:txBody>
      </p:sp>
      <p:sp>
        <p:nvSpPr>
          <p:cNvPr id="12" name="Text 8"/>
          <p:cNvSpPr/>
          <p:nvPr/>
        </p:nvSpPr>
        <p:spPr>
          <a:xfrm>
            <a:off x="6852999" y="3896439"/>
            <a:ext cx="7023378" cy="706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85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Distance between farthest points of clusters. Creates compact, spherical clusters but sensitive to outliers.</a:t>
            </a:r>
            <a:endParaRPr lang="en-US" sz="1850" dirty="0"/>
          </a:p>
        </p:txBody>
      </p:sp>
      <p:sp>
        <p:nvSpPr>
          <p:cNvPr id="13" name="Shape 9"/>
          <p:cNvSpPr/>
          <p:nvPr/>
        </p:nvSpPr>
        <p:spPr>
          <a:xfrm>
            <a:off x="6240423" y="4980146"/>
            <a:ext cx="424101" cy="424101"/>
          </a:xfrm>
          <a:prstGeom prst="roundRect">
            <a:avLst>
              <a:gd name="adj" fmla="val 6668"/>
            </a:avLst>
          </a:prstGeom>
          <a:solidFill>
            <a:srgbClr val="303132"/>
          </a:solidFill>
          <a:ln/>
        </p:spPr>
      </p:sp>
      <p:sp>
        <p:nvSpPr>
          <p:cNvPr id="14" name="Text 10"/>
          <p:cNvSpPr/>
          <p:nvPr/>
        </p:nvSpPr>
        <p:spPr>
          <a:xfrm>
            <a:off x="6323945" y="5031581"/>
            <a:ext cx="257056" cy="321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000"/>
              </a:lnSpc>
              <a:buNone/>
            </a:pPr>
            <a:r>
              <a:rPr lang="en-US" sz="20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3</a:t>
            </a:r>
            <a:endParaRPr lang="en-US" sz="2000" dirty="0"/>
          </a:p>
        </p:txBody>
      </p:sp>
      <p:sp>
        <p:nvSpPr>
          <p:cNvPr id="15" name="Text 11"/>
          <p:cNvSpPr/>
          <p:nvPr/>
        </p:nvSpPr>
        <p:spPr>
          <a:xfrm>
            <a:off x="6852999" y="5015389"/>
            <a:ext cx="2570678" cy="321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Average Linkage</a:t>
            </a:r>
            <a:endParaRPr lang="en-US" sz="2000" dirty="0"/>
          </a:p>
        </p:txBody>
      </p:sp>
      <p:sp>
        <p:nvSpPr>
          <p:cNvPr id="16" name="Text 12"/>
          <p:cNvSpPr/>
          <p:nvPr/>
        </p:nvSpPr>
        <p:spPr>
          <a:xfrm>
            <a:off x="6852999" y="5449729"/>
            <a:ext cx="7023378" cy="706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85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Average distance between all pairs of points. Balanced approach between single and complete linkage methods.</a:t>
            </a:r>
            <a:endParaRPr lang="en-US" sz="1850" dirty="0"/>
          </a:p>
        </p:txBody>
      </p:sp>
      <p:sp>
        <p:nvSpPr>
          <p:cNvPr id="17" name="Shape 13"/>
          <p:cNvSpPr/>
          <p:nvPr/>
        </p:nvSpPr>
        <p:spPr>
          <a:xfrm>
            <a:off x="6240423" y="6533436"/>
            <a:ext cx="424101" cy="424101"/>
          </a:xfrm>
          <a:prstGeom prst="roundRect">
            <a:avLst>
              <a:gd name="adj" fmla="val 6668"/>
            </a:avLst>
          </a:prstGeom>
          <a:solidFill>
            <a:srgbClr val="303132"/>
          </a:solidFill>
          <a:ln/>
        </p:spPr>
      </p:sp>
      <p:sp>
        <p:nvSpPr>
          <p:cNvPr id="18" name="Text 14"/>
          <p:cNvSpPr/>
          <p:nvPr/>
        </p:nvSpPr>
        <p:spPr>
          <a:xfrm>
            <a:off x="6323945" y="6584871"/>
            <a:ext cx="257056" cy="321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000"/>
              </a:lnSpc>
              <a:buNone/>
            </a:pPr>
            <a:r>
              <a:rPr lang="en-US" sz="20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4</a:t>
            </a:r>
            <a:endParaRPr lang="en-US" sz="2000" dirty="0"/>
          </a:p>
        </p:txBody>
      </p:sp>
      <p:sp>
        <p:nvSpPr>
          <p:cNvPr id="19" name="Text 15"/>
          <p:cNvSpPr/>
          <p:nvPr/>
        </p:nvSpPr>
        <p:spPr>
          <a:xfrm>
            <a:off x="6852999" y="6568678"/>
            <a:ext cx="2570678" cy="321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Ward's Method</a:t>
            </a:r>
            <a:endParaRPr lang="en-US" sz="2000" dirty="0"/>
          </a:p>
        </p:txBody>
      </p:sp>
      <p:sp>
        <p:nvSpPr>
          <p:cNvPr id="20" name="Text 16"/>
          <p:cNvSpPr/>
          <p:nvPr/>
        </p:nvSpPr>
        <p:spPr>
          <a:xfrm>
            <a:off x="6852999" y="7003018"/>
            <a:ext cx="7023378" cy="706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185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Minimizes within-cluster variance. Similar to K-Means objective, produces compact clusters.</a:t>
            </a:r>
            <a:endParaRPr lang="en-US" sz="18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3896" y="476964"/>
            <a:ext cx="6062305" cy="4929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85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Understanding Dendrograms</a:t>
            </a:r>
            <a:endParaRPr lang="en-US" sz="3100" dirty="0"/>
          </a:p>
        </p:txBody>
      </p:sp>
      <p:sp>
        <p:nvSpPr>
          <p:cNvPr id="3" name="Text 1"/>
          <p:cNvSpPr/>
          <p:nvPr/>
        </p:nvSpPr>
        <p:spPr>
          <a:xfrm>
            <a:off x="693896" y="1386126"/>
            <a:ext cx="5726430" cy="9754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7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 dendrogram is a tree-like diagram that shows the hierarchical relationships between clusters. It's a powerful visualization tool for understanding cluster structure.</a:t>
            </a:r>
            <a:endParaRPr lang="en-US" sz="1700" dirty="0"/>
          </a:p>
        </p:txBody>
      </p:sp>
      <p:sp>
        <p:nvSpPr>
          <p:cNvPr id="4" name="Text 2"/>
          <p:cNvSpPr/>
          <p:nvPr/>
        </p:nvSpPr>
        <p:spPr>
          <a:xfrm>
            <a:off x="693896" y="2535079"/>
            <a:ext cx="2459950" cy="2464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Reading a Dendrogram: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693896" y="2955012"/>
            <a:ext cx="5726430" cy="325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000"/>
              </a:lnSpc>
              <a:buSzPct val="100000"/>
              <a:buChar char="•"/>
            </a:pPr>
            <a:r>
              <a:rPr lang="en-US" sz="135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Height of merge indicates similarity/distance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693896" y="3340775"/>
            <a:ext cx="5726430" cy="325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000"/>
              </a:lnSpc>
              <a:buSzPct val="100000"/>
              <a:buChar char="•"/>
            </a:pPr>
            <a:r>
              <a:rPr lang="en-US" sz="135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Cutting a horizontal line gives clusters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93896" y="3726537"/>
            <a:ext cx="5726430" cy="325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000"/>
              </a:lnSpc>
              <a:buSzPct val="100000"/>
              <a:buChar char="•"/>
            </a:pPr>
            <a:r>
              <a:rPr lang="en-US" sz="135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Y-axis shows distance or similarity measure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693896" y="4112300"/>
            <a:ext cx="5726430" cy="325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000"/>
              </a:lnSpc>
              <a:buSzPct val="100000"/>
              <a:buChar char="•"/>
            </a:pPr>
            <a:r>
              <a:rPr lang="en-US" sz="135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Branches show cluster relationships</a:t>
            </a:r>
            <a:endParaRPr lang="en-US" sz="1350" dirty="0"/>
          </a:p>
        </p:txBody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1094" y="1425178"/>
            <a:ext cx="7092910" cy="709291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0327" y="488394"/>
            <a:ext cx="8367117" cy="504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950"/>
              </a:lnSpc>
              <a:buNone/>
            </a:pPr>
            <a:r>
              <a:rPr lang="en-US" sz="315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Hierarchical Clustering Implementation</a:t>
            </a:r>
            <a:endParaRPr lang="en-US" sz="3150" dirty="0"/>
          </a:p>
        </p:txBody>
      </p:sp>
      <p:sp>
        <p:nvSpPr>
          <p:cNvPr id="3" name="Text 1"/>
          <p:cNvSpPr/>
          <p:nvPr/>
        </p:nvSpPr>
        <p:spPr>
          <a:xfrm>
            <a:off x="710327" y="1348026"/>
            <a:ext cx="13209746" cy="3330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17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Python code for agglomerative clustering with dendrogram visualization: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710327" y="1880830"/>
            <a:ext cx="13209746" cy="5861923"/>
          </a:xfrm>
          <a:prstGeom prst="roundRect">
            <a:avLst>
              <a:gd name="adj" fmla="val 454"/>
            </a:avLst>
          </a:prstGeom>
          <a:solidFill>
            <a:srgbClr val="1E1F20"/>
          </a:solidFill>
          <a:ln/>
        </p:spPr>
      </p:sp>
      <p:sp>
        <p:nvSpPr>
          <p:cNvPr id="5" name="Shape 3"/>
          <p:cNvSpPr/>
          <p:nvPr/>
        </p:nvSpPr>
        <p:spPr>
          <a:xfrm>
            <a:off x="701516" y="1880830"/>
            <a:ext cx="13227368" cy="5861923"/>
          </a:xfrm>
          <a:prstGeom prst="roundRect">
            <a:avLst>
              <a:gd name="adj" fmla="val 454"/>
            </a:avLst>
          </a:prstGeom>
          <a:solidFill>
            <a:srgbClr val="1E1F20"/>
          </a:solidFill>
          <a:ln/>
        </p:spPr>
      </p:sp>
      <p:sp>
        <p:nvSpPr>
          <p:cNvPr id="6" name="Text 4"/>
          <p:cNvSpPr/>
          <p:nvPr/>
        </p:nvSpPr>
        <p:spPr>
          <a:xfrm>
            <a:off x="879038" y="2013942"/>
            <a:ext cx="12872323" cy="5595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3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from sklearn.cluster import AgglomerativeClustering</a:t>
            </a: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r>
              <a:rPr lang="en-US" sz="13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from scipy.cluster.hierarchy import dendrogram, linkage</a:t>
            </a: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r>
              <a:rPr lang="en-US" sz="13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import matplotlib.pyplot as plt</a:t>
            </a: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r>
              <a:rPr lang="en-US" sz="13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# Generate sample data</a:t>
            </a: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r>
              <a:rPr lang="en-US" sz="13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X, y_true = make_blobs(n_samples=150, centers=3, </a:t>
            </a: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r>
              <a:rPr lang="en-US" sz="13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cluster_std=0.60, random_state=42)</a:t>
            </a: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r>
              <a:rPr lang="en-US" sz="13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# Apply hierarchical clustering</a:t>
            </a: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r>
              <a:rPr lang="en-US" sz="13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hierarchical = AgglomerativeClustering(n_clusters=3, </a:t>
            </a: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r>
              <a:rPr lang="en-US" sz="13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linkage='ward')</a:t>
            </a: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r>
              <a:rPr lang="en-US" sz="13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y_hierarchical = hierarchical.fit_predict(X)</a:t>
            </a: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r>
              <a:rPr lang="en-US" sz="13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# Create and plot dendrogram</a:t>
            </a: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r>
              <a:rPr lang="en-US" sz="13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linkage_matrix = linkage(X, method='ward')</a:t>
            </a: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r>
              <a:rPr lang="en-US" sz="13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plt.figure(figsize=(12, 8))</a:t>
            </a: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r>
              <a:rPr lang="en-US" sz="13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dendrogram(linkage_matrix, truncate_mode='level', p=5)</a:t>
            </a: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r>
              <a:rPr lang="en-US" sz="13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plt.xlabel('Sample index')</a:t>
            </a: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r>
              <a:rPr lang="en-US" sz="13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plt.ylabel('Distance')</a:t>
            </a: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r>
              <a:rPr lang="en-US" sz="13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plt.title('Hierarchical Clustering Dendrogram')</a:t>
            </a: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r>
              <a:rPr lang="en-US" sz="13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plt.show()</a:t>
            </a:r>
            <a:endParaRPr lang="en-US" sz="13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69962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3798" y="4591050"/>
            <a:ext cx="7557016" cy="613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385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Clustering Evaluation Metrics</a:t>
            </a:r>
            <a:endParaRPr lang="en-US" sz="3850" dirty="0"/>
          </a:p>
        </p:txBody>
      </p:sp>
      <p:sp>
        <p:nvSpPr>
          <p:cNvPr id="4" name="Text 1"/>
          <p:cNvSpPr/>
          <p:nvPr/>
        </p:nvSpPr>
        <p:spPr>
          <a:xfrm>
            <a:off x="863798" y="5528429"/>
            <a:ext cx="12902803" cy="809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1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Evaluating clustering quality is crucial for understanding algorithm performance. We use two types of metrics: internal metrics (when true labels are unknown) and external metrics (when true labels are available).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3798" y="1845350"/>
            <a:ext cx="6913602" cy="613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385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Internal Evaluation Metrics</a:t>
            </a:r>
            <a:endParaRPr lang="en-US" sz="3850" dirty="0"/>
          </a:p>
        </p:txBody>
      </p:sp>
      <p:sp>
        <p:nvSpPr>
          <p:cNvPr id="3" name="Shape 1"/>
          <p:cNvSpPr/>
          <p:nvPr/>
        </p:nvSpPr>
        <p:spPr>
          <a:xfrm>
            <a:off x="863798" y="2890718"/>
            <a:ext cx="485894" cy="485894"/>
          </a:xfrm>
          <a:prstGeom prst="roundRect">
            <a:avLst>
              <a:gd name="adj" fmla="val 6667"/>
            </a:avLst>
          </a:prstGeom>
          <a:solidFill>
            <a:srgbClr val="303132"/>
          </a:solidFill>
          <a:ln/>
        </p:spPr>
      </p:sp>
      <p:sp>
        <p:nvSpPr>
          <p:cNvPr id="4" name="Text 2"/>
          <p:cNvSpPr/>
          <p:nvPr/>
        </p:nvSpPr>
        <p:spPr>
          <a:xfrm>
            <a:off x="959465" y="2949535"/>
            <a:ext cx="294442" cy="368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1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1565553" y="2931200"/>
            <a:ext cx="2945130" cy="368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23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WCSS (Inertia)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1565553" y="3428881"/>
            <a:ext cx="3419237" cy="1619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1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Measures cluster compactness. Lower values indicate tighter, more cohesive clusters.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1565553" y="5321379"/>
            <a:ext cx="3419237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endParaRPr lang="en-US" sz="1900" dirty="0"/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65553" y="5321379"/>
            <a:ext cx="3419237" cy="8382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5254704" y="2890718"/>
            <a:ext cx="485894" cy="485894"/>
          </a:xfrm>
          <a:prstGeom prst="roundRect">
            <a:avLst>
              <a:gd name="adj" fmla="val 6667"/>
            </a:avLst>
          </a:prstGeom>
          <a:solidFill>
            <a:srgbClr val="303132"/>
          </a:solidFill>
          <a:ln/>
        </p:spPr>
      </p:sp>
      <p:sp>
        <p:nvSpPr>
          <p:cNvPr id="10" name="Text 7"/>
          <p:cNvSpPr/>
          <p:nvPr/>
        </p:nvSpPr>
        <p:spPr>
          <a:xfrm>
            <a:off x="5350371" y="2949535"/>
            <a:ext cx="294442" cy="368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2</a:t>
            </a:r>
            <a:endParaRPr lang="en-US" sz="2300" dirty="0"/>
          </a:p>
        </p:txBody>
      </p:sp>
      <p:sp>
        <p:nvSpPr>
          <p:cNvPr id="11" name="Text 8"/>
          <p:cNvSpPr/>
          <p:nvPr/>
        </p:nvSpPr>
        <p:spPr>
          <a:xfrm>
            <a:off x="5956459" y="2931200"/>
            <a:ext cx="3419237" cy="736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23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Calinski-Harabasz Index</a:t>
            </a:r>
            <a:endParaRPr lang="en-US" sz="2300" dirty="0"/>
          </a:p>
        </p:txBody>
      </p:sp>
      <p:sp>
        <p:nvSpPr>
          <p:cNvPr id="12" name="Text 9"/>
          <p:cNvSpPr/>
          <p:nvPr/>
        </p:nvSpPr>
        <p:spPr>
          <a:xfrm>
            <a:off x="5956459" y="3797022"/>
            <a:ext cx="3419237" cy="1619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1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Ratio of between-cluster to within-cluster dispersion. Higher values indicate better clustering.</a:t>
            </a:r>
            <a:endParaRPr lang="en-US" sz="2100" dirty="0"/>
          </a:p>
        </p:txBody>
      </p:sp>
      <p:sp>
        <p:nvSpPr>
          <p:cNvPr id="13" name="Text 10"/>
          <p:cNvSpPr/>
          <p:nvPr/>
        </p:nvSpPr>
        <p:spPr>
          <a:xfrm>
            <a:off x="5956459" y="5689521"/>
            <a:ext cx="3419237" cy="6946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endParaRPr lang="en-US" sz="1900" dirty="0"/>
          </a:p>
        </p:txBody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6459" y="5689521"/>
            <a:ext cx="3419237" cy="694611"/>
          </a:xfrm>
          <a:prstGeom prst="rect">
            <a:avLst/>
          </a:prstGeom>
        </p:spPr>
      </p:pic>
      <p:sp>
        <p:nvSpPr>
          <p:cNvPr id="15" name="Shape 11"/>
          <p:cNvSpPr/>
          <p:nvPr/>
        </p:nvSpPr>
        <p:spPr>
          <a:xfrm>
            <a:off x="9645610" y="2890718"/>
            <a:ext cx="485894" cy="485894"/>
          </a:xfrm>
          <a:prstGeom prst="roundRect">
            <a:avLst>
              <a:gd name="adj" fmla="val 6667"/>
            </a:avLst>
          </a:prstGeom>
          <a:solidFill>
            <a:srgbClr val="303132"/>
          </a:solidFill>
          <a:ln/>
        </p:spPr>
      </p:sp>
      <p:sp>
        <p:nvSpPr>
          <p:cNvPr id="16" name="Text 12"/>
          <p:cNvSpPr/>
          <p:nvPr/>
        </p:nvSpPr>
        <p:spPr>
          <a:xfrm>
            <a:off x="9741277" y="2949535"/>
            <a:ext cx="294442" cy="368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3</a:t>
            </a:r>
            <a:endParaRPr lang="en-US" sz="2300" dirty="0"/>
          </a:p>
        </p:txBody>
      </p:sp>
      <p:sp>
        <p:nvSpPr>
          <p:cNvPr id="17" name="Text 13"/>
          <p:cNvSpPr/>
          <p:nvPr/>
        </p:nvSpPr>
        <p:spPr>
          <a:xfrm>
            <a:off x="10347365" y="2931200"/>
            <a:ext cx="3292197" cy="368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23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Davies-Bouldin Index</a:t>
            </a:r>
            <a:endParaRPr lang="en-US" sz="2300" dirty="0"/>
          </a:p>
        </p:txBody>
      </p:sp>
      <p:sp>
        <p:nvSpPr>
          <p:cNvPr id="18" name="Text 14"/>
          <p:cNvSpPr/>
          <p:nvPr/>
        </p:nvSpPr>
        <p:spPr>
          <a:xfrm>
            <a:off x="10347365" y="3428881"/>
            <a:ext cx="3419237" cy="1619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1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Average similarity between clusters. Lower values indicate better separation between clusters.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07720" y="555308"/>
            <a:ext cx="4589740" cy="5736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Silhouette Analysis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807720" y="1613535"/>
            <a:ext cx="6261140" cy="757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50"/>
              </a:lnSpc>
              <a:buNone/>
            </a:pPr>
            <a:r>
              <a:rPr lang="en-US" sz="195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The silhouette coefficient measures how similar a point is to its own cluster compared to other clusters: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807720" y="2626281"/>
            <a:ext cx="6261140" cy="649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endParaRPr lang="en-US" sz="17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7720" y="2626281"/>
            <a:ext cx="6261140" cy="64960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07720" y="3531394"/>
            <a:ext cx="6261140" cy="3786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50"/>
              </a:lnSpc>
              <a:buNone/>
            </a:pPr>
            <a:r>
              <a:rPr lang="en-US" sz="195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Where: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807720" y="4091702"/>
            <a:ext cx="6261140" cy="3786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350"/>
              </a:lnSpc>
              <a:buSzPct val="100000"/>
              <a:buChar char="•"/>
            </a:pPr>
            <a:r>
              <a:rPr lang="en-US" sz="1550" b="1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a(i)</a:t>
            </a:r>
            <a:pPr algn="l" indent="0" marL="0">
              <a:lnSpc>
                <a:spcPts val="2350"/>
              </a:lnSpc>
              <a:buNone/>
            </a:pPr>
            <a:r>
              <a:rPr lang="en-US" sz="155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: Average distance to points in same cluster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807720" y="4540925"/>
            <a:ext cx="6261140" cy="3786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350"/>
              </a:lnSpc>
              <a:buSzPct val="100000"/>
              <a:buChar char="•"/>
            </a:pPr>
            <a:r>
              <a:rPr lang="en-US" sz="1550" b="1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b(i)</a:t>
            </a:r>
            <a:pPr algn="l" indent="0" marL="0">
              <a:lnSpc>
                <a:spcPts val="2350"/>
              </a:lnSpc>
              <a:buNone/>
            </a:pPr>
            <a:r>
              <a:rPr lang="en-US" sz="155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: Average distance to points in nearest cluster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807720" y="5121473"/>
            <a:ext cx="2294811" cy="2867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Interpretation: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807720" y="5610106"/>
            <a:ext cx="6261140" cy="3786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350"/>
              </a:lnSpc>
              <a:buSzPct val="100000"/>
              <a:buChar char="•"/>
            </a:pPr>
            <a:r>
              <a:rPr lang="en-US" sz="155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s(i) ≈ 1: Well-clustered point</a:t>
            </a:r>
            <a:endParaRPr lang="en-US" sz="1550" dirty="0"/>
          </a:p>
        </p:txBody>
      </p:sp>
      <p:sp>
        <p:nvSpPr>
          <p:cNvPr id="11" name="Text 8"/>
          <p:cNvSpPr/>
          <p:nvPr/>
        </p:nvSpPr>
        <p:spPr>
          <a:xfrm>
            <a:off x="807720" y="6059329"/>
            <a:ext cx="6261140" cy="3786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350"/>
              </a:lnSpc>
              <a:buSzPct val="100000"/>
              <a:buChar char="•"/>
            </a:pPr>
            <a:r>
              <a:rPr lang="en-US" sz="155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s(i) ≈ 0: On cluster boundary</a:t>
            </a:r>
            <a:endParaRPr lang="en-US" sz="1550" dirty="0"/>
          </a:p>
        </p:txBody>
      </p:sp>
      <p:sp>
        <p:nvSpPr>
          <p:cNvPr id="12" name="Text 9"/>
          <p:cNvSpPr/>
          <p:nvPr/>
        </p:nvSpPr>
        <p:spPr>
          <a:xfrm>
            <a:off x="807720" y="6508552"/>
            <a:ext cx="6261140" cy="3786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350"/>
              </a:lnSpc>
              <a:buSzPct val="100000"/>
              <a:buChar char="•"/>
            </a:pPr>
            <a:r>
              <a:rPr lang="en-US" sz="155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s(i) ≈ -1: Possibly wrong cluster</a:t>
            </a:r>
            <a:endParaRPr lang="en-US" sz="1550" dirty="0"/>
          </a:p>
        </p:txBody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9160" y="1659017"/>
            <a:ext cx="6261140" cy="626114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3798" y="2203371"/>
            <a:ext cx="7031355" cy="613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385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External Evaluation Metrics</a:t>
            </a:r>
            <a:endParaRPr lang="en-US" sz="3850" dirty="0"/>
          </a:p>
        </p:txBody>
      </p:sp>
      <p:sp>
        <p:nvSpPr>
          <p:cNvPr id="3" name="Shape 1"/>
          <p:cNvSpPr/>
          <p:nvPr/>
        </p:nvSpPr>
        <p:spPr>
          <a:xfrm>
            <a:off x="863798" y="3248739"/>
            <a:ext cx="485894" cy="485894"/>
          </a:xfrm>
          <a:prstGeom prst="roundRect">
            <a:avLst>
              <a:gd name="adj" fmla="val 6667"/>
            </a:avLst>
          </a:prstGeom>
          <a:solidFill>
            <a:srgbClr val="303132"/>
          </a:solidFill>
          <a:ln/>
        </p:spPr>
      </p:sp>
      <p:sp>
        <p:nvSpPr>
          <p:cNvPr id="4" name="Text 2"/>
          <p:cNvSpPr/>
          <p:nvPr/>
        </p:nvSpPr>
        <p:spPr>
          <a:xfrm>
            <a:off x="959465" y="3307556"/>
            <a:ext cx="294442" cy="368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1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1565553" y="3322915"/>
            <a:ext cx="2454235" cy="3067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Perfect Score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1565553" y="3759160"/>
            <a:ext cx="3419237" cy="809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1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Adjusted Rand Index at maximum</a:t>
            </a:r>
            <a:endParaRPr lang="en-US" sz="2100" dirty="0"/>
          </a:p>
        </p:txBody>
      </p:sp>
      <p:sp>
        <p:nvSpPr>
          <p:cNvPr id="7" name="Shape 5"/>
          <p:cNvSpPr/>
          <p:nvPr/>
        </p:nvSpPr>
        <p:spPr>
          <a:xfrm>
            <a:off x="5254704" y="3248739"/>
            <a:ext cx="485894" cy="485894"/>
          </a:xfrm>
          <a:prstGeom prst="roundRect">
            <a:avLst>
              <a:gd name="adj" fmla="val 6667"/>
            </a:avLst>
          </a:prstGeom>
          <a:solidFill>
            <a:srgbClr val="303132"/>
          </a:solidFill>
          <a:ln/>
        </p:spPr>
      </p:sp>
      <p:sp>
        <p:nvSpPr>
          <p:cNvPr id="8" name="Text 6"/>
          <p:cNvSpPr/>
          <p:nvPr/>
        </p:nvSpPr>
        <p:spPr>
          <a:xfrm>
            <a:off x="5350371" y="3307556"/>
            <a:ext cx="294442" cy="368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2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5956459" y="3322915"/>
            <a:ext cx="2454235" cy="3067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Good Score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5956459" y="3759160"/>
            <a:ext cx="3419237" cy="809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1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Adjusted Mutual Information threshold</a:t>
            </a:r>
            <a:endParaRPr lang="en-US" sz="2100" dirty="0"/>
          </a:p>
        </p:txBody>
      </p:sp>
      <p:sp>
        <p:nvSpPr>
          <p:cNvPr id="11" name="Shape 9"/>
          <p:cNvSpPr/>
          <p:nvPr/>
        </p:nvSpPr>
        <p:spPr>
          <a:xfrm>
            <a:off x="9645610" y="3248739"/>
            <a:ext cx="485894" cy="485894"/>
          </a:xfrm>
          <a:prstGeom prst="roundRect">
            <a:avLst>
              <a:gd name="adj" fmla="val 6667"/>
            </a:avLst>
          </a:prstGeom>
          <a:solidFill>
            <a:srgbClr val="303132"/>
          </a:solidFill>
          <a:ln/>
        </p:spPr>
      </p:sp>
      <p:sp>
        <p:nvSpPr>
          <p:cNvPr id="12" name="Text 10"/>
          <p:cNvSpPr/>
          <p:nvPr/>
        </p:nvSpPr>
        <p:spPr>
          <a:xfrm>
            <a:off x="9741277" y="3307556"/>
            <a:ext cx="294442" cy="368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3</a:t>
            </a:r>
            <a:endParaRPr lang="en-US" sz="2300" dirty="0"/>
          </a:p>
        </p:txBody>
      </p:sp>
      <p:sp>
        <p:nvSpPr>
          <p:cNvPr id="13" name="Text 11"/>
          <p:cNvSpPr/>
          <p:nvPr/>
        </p:nvSpPr>
        <p:spPr>
          <a:xfrm>
            <a:off x="10347365" y="3322915"/>
            <a:ext cx="2454235" cy="3067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Excellent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10347365" y="3759160"/>
            <a:ext cx="3419237" cy="4048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1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V-Measure for homogeneity</a:t>
            </a:r>
            <a:endParaRPr lang="en-US" sz="2100" dirty="0"/>
          </a:p>
        </p:txBody>
      </p:sp>
      <p:sp>
        <p:nvSpPr>
          <p:cNvPr id="15" name="Text 13"/>
          <p:cNvSpPr/>
          <p:nvPr/>
        </p:nvSpPr>
        <p:spPr>
          <a:xfrm>
            <a:off x="863798" y="4811673"/>
            <a:ext cx="12902803" cy="12144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1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External metrics compare predicted clusters to true labels. Adjusted Rand Index (ARI) measures similarity between clusterings, while Adjusted Mutual Information (AMI) measures agreement. V-Measure combines homogeneity and completeness scores.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0327" y="488394"/>
            <a:ext cx="7456170" cy="504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950"/>
              </a:lnSpc>
              <a:buNone/>
            </a:pPr>
            <a:r>
              <a:rPr lang="en-US" sz="315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Evaluation Metrics Implementation</a:t>
            </a:r>
            <a:endParaRPr lang="en-US" sz="3150" dirty="0"/>
          </a:p>
        </p:txBody>
      </p:sp>
      <p:sp>
        <p:nvSpPr>
          <p:cNvPr id="3" name="Shape 1"/>
          <p:cNvSpPr/>
          <p:nvPr/>
        </p:nvSpPr>
        <p:spPr>
          <a:xfrm>
            <a:off x="710327" y="1348026"/>
            <a:ext cx="13209746" cy="6394847"/>
          </a:xfrm>
          <a:prstGeom prst="roundRect">
            <a:avLst>
              <a:gd name="adj" fmla="val 417"/>
            </a:avLst>
          </a:prstGeom>
          <a:solidFill>
            <a:srgbClr val="1E1F20"/>
          </a:solidFill>
          <a:ln/>
        </p:spPr>
      </p:sp>
      <p:sp>
        <p:nvSpPr>
          <p:cNvPr id="4" name="Shape 2"/>
          <p:cNvSpPr/>
          <p:nvPr/>
        </p:nvSpPr>
        <p:spPr>
          <a:xfrm>
            <a:off x="701516" y="1348026"/>
            <a:ext cx="13227368" cy="6394847"/>
          </a:xfrm>
          <a:prstGeom prst="roundRect">
            <a:avLst>
              <a:gd name="adj" fmla="val 417"/>
            </a:avLst>
          </a:prstGeom>
          <a:solidFill>
            <a:srgbClr val="1E1F20"/>
          </a:solidFill>
          <a:ln/>
        </p:spPr>
      </p:sp>
      <p:sp>
        <p:nvSpPr>
          <p:cNvPr id="5" name="Text 3"/>
          <p:cNvSpPr/>
          <p:nvPr/>
        </p:nvSpPr>
        <p:spPr>
          <a:xfrm>
            <a:off x="879038" y="1481138"/>
            <a:ext cx="12872323" cy="6128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3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from sklearn.metrics import (silhouette_score, </a:t>
            </a: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r>
              <a:rPr lang="en-US" sz="13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calinski_harabasz_score, adjusted_rand_score,</a:t>
            </a: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r>
              <a:rPr lang="en-US" sz="13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adjusted_mutual_info_score, v_measure_score)</a:t>
            </a: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r>
              <a:rPr lang="en-US" sz="13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# Internal metrics (no true labels needed)</a:t>
            </a: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r>
              <a:rPr lang="en-US" sz="13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silhouette = silhouette_score(X, y_pred)</a:t>
            </a: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r>
              <a:rPr lang="en-US" sz="13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ch_score = calinski_harabasz_score(X, y_pred)</a:t>
            </a: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r>
              <a:rPr lang="en-US" sz="13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inertia = kmeans.inertia_</a:t>
            </a: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r>
              <a:rPr lang="en-US" sz="13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print("=== Internal Metrics ===")</a:t>
            </a: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r>
              <a:rPr lang="en-US" sz="13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print(f"Silhouette Score: {silhouette:.3f}")</a:t>
            </a: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r>
              <a:rPr lang="en-US" sz="13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print(f"Calinski-Harabasz: {ch_score:.3f}")</a:t>
            </a: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r>
              <a:rPr lang="en-US" sz="13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print(f"Inertia (WCSS): {inertia:.3f}")</a:t>
            </a: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r>
              <a:rPr lang="en-US" sz="13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# External metrics (when true labels available)</a:t>
            </a: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r>
              <a:rPr lang="en-US" sz="13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ari = adjusted_rand_score(y_true, y_pred)</a:t>
            </a: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r>
              <a:rPr lang="en-US" sz="13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ami = adjusted_mutual_info_score(y_true, y_pred)</a:t>
            </a: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r>
              <a:rPr lang="en-US" sz="13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v_measure = v_measure_score(y_true, y_pred)</a:t>
            </a: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r>
              <a:rPr lang="en-US" sz="13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print("\n=== External Metrics ===")</a:t>
            </a: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r>
              <a:rPr lang="en-US" sz="13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print(f"Adjusted Rand Index: {ari:.3f}")</a:t>
            </a: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r>
              <a:rPr lang="en-US" sz="13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print(f"Adjusted Mutual Info: {ami:.3f}")</a:t>
            </a:r>
            <a:endParaRPr lang="en-US" sz="1350" dirty="0"/>
          </a:p>
          <a:p>
            <a:pPr algn="l" indent="0" marL="0">
              <a:lnSpc>
                <a:spcPts val="2050"/>
              </a:lnSpc>
              <a:buNone/>
            </a:pPr>
            <a:r>
              <a:rPr lang="en-US" sz="13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print(f"V-Measure: {v_measure:.3f}")</a:t>
            </a:r>
            <a:endParaRPr lang="en-US" sz="13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3798" y="1801058"/>
            <a:ext cx="7416403" cy="1227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385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Principal Component Analysis (PCA)</a:t>
            </a:r>
            <a:endParaRPr lang="en-US" sz="3850" dirty="0"/>
          </a:p>
        </p:txBody>
      </p:sp>
      <p:sp>
        <p:nvSpPr>
          <p:cNvPr id="4" name="Text 1"/>
          <p:cNvSpPr/>
          <p:nvPr/>
        </p:nvSpPr>
        <p:spPr>
          <a:xfrm>
            <a:off x="863798" y="3351967"/>
            <a:ext cx="7416403" cy="1619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1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Principal Component Analysis (PCA) is a powerful dimensionality reduction technique that transforms high-dimensional data into a lower-dimensional space while preserving as much variance as possible.</a:t>
            </a:r>
            <a:endParaRPr lang="en-US" sz="2100" dirty="0"/>
          </a:p>
        </p:txBody>
      </p:sp>
      <p:sp>
        <p:nvSpPr>
          <p:cNvPr id="5" name="Text 2"/>
          <p:cNvSpPr/>
          <p:nvPr/>
        </p:nvSpPr>
        <p:spPr>
          <a:xfrm>
            <a:off x="863798" y="5214104"/>
            <a:ext cx="7416403" cy="12144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1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PCA identifies principal components—directions of maximum variance in the data—and projects the data onto these components.</a:t>
            </a:r>
            <a:endParaRPr lang="en-US" sz="2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3798" y="1889760"/>
            <a:ext cx="8537615" cy="613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385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Mathematical Foundation of PCA</a:t>
            </a:r>
            <a:endParaRPr lang="en-US" sz="38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3798" y="2935129"/>
            <a:ext cx="4300895" cy="86379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79659" y="4014788"/>
            <a:ext cx="2454235" cy="3067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Covariance Matrix</a:t>
            </a:r>
            <a:endParaRPr lang="en-US" sz="1900" dirty="0"/>
          </a:p>
        </p:txBody>
      </p:sp>
      <p:sp>
        <p:nvSpPr>
          <p:cNvPr id="5" name="Text 2"/>
          <p:cNvSpPr/>
          <p:nvPr/>
        </p:nvSpPr>
        <p:spPr>
          <a:xfrm>
            <a:off x="1079659" y="4451033"/>
            <a:ext cx="3869174" cy="809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1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Calculate covariance between features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1079659" y="5533906"/>
            <a:ext cx="3869174" cy="590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endParaRPr lang="en-US" sz="19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659" y="5533906"/>
            <a:ext cx="3869174" cy="590074"/>
          </a:xfrm>
          <a:prstGeom prst="rect">
            <a:avLst/>
          </a:prstGeom>
        </p:spPr>
      </p:pic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4693" y="2935129"/>
            <a:ext cx="4300895" cy="863798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5380553" y="4014788"/>
            <a:ext cx="3454122" cy="3067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Eigenvalue Decomposition</a:t>
            </a:r>
            <a:endParaRPr lang="en-US" sz="1900" dirty="0"/>
          </a:p>
        </p:txBody>
      </p:sp>
      <p:sp>
        <p:nvSpPr>
          <p:cNvPr id="10" name="Text 5"/>
          <p:cNvSpPr/>
          <p:nvPr/>
        </p:nvSpPr>
        <p:spPr>
          <a:xfrm>
            <a:off x="5380553" y="4451033"/>
            <a:ext cx="3869174" cy="4048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1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Find eigenvalues and eigenvectors</a:t>
            </a:r>
            <a:endParaRPr lang="en-US" sz="2100" dirty="0"/>
          </a:p>
        </p:txBody>
      </p:sp>
      <p:sp>
        <p:nvSpPr>
          <p:cNvPr id="11" name="Text 6"/>
          <p:cNvSpPr/>
          <p:nvPr/>
        </p:nvSpPr>
        <p:spPr>
          <a:xfrm>
            <a:off x="5380553" y="5129093"/>
            <a:ext cx="3869174" cy="367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endParaRPr lang="en-US" sz="190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0553" y="5129093"/>
            <a:ext cx="3869174" cy="367903"/>
          </a:xfrm>
          <a:prstGeom prst="rect">
            <a:avLst/>
          </a:prstGeom>
        </p:spPr>
      </p:pic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65588" y="2935129"/>
            <a:ext cx="4301014" cy="863798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9681448" y="4014788"/>
            <a:ext cx="2460546" cy="3067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Explained Variance</a:t>
            </a:r>
            <a:endParaRPr lang="en-US" sz="1900" dirty="0"/>
          </a:p>
        </p:txBody>
      </p:sp>
      <p:sp>
        <p:nvSpPr>
          <p:cNvPr id="15" name="Text 8"/>
          <p:cNvSpPr/>
          <p:nvPr/>
        </p:nvSpPr>
        <p:spPr>
          <a:xfrm>
            <a:off x="9681448" y="4451033"/>
            <a:ext cx="3869293" cy="4048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1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Proportion of variance captured</a:t>
            </a:r>
            <a:endParaRPr lang="en-US" sz="2100" dirty="0"/>
          </a:p>
        </p:txBody>
      </p:sp>
      <p:sp>
        <p:nvSpPr>
          <p:cNvPr id="16" name="Text 9"/>
          <p:cNvSpPr/>
          <p:nvPr/>
        </p:nvSpPr>
        <p:spPr>
          <a:xfrm>
            <a:off x="9681448" y="5129093"/>
            <a:ext cx="3869293" cy="688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endParaRPr lang="en-US" sz="1900" dirty="0"/>
          </a:p>
        </p:txBody>
      </p:sp>
      <p:pic>
        <p:nvPicPr>
          <p:cNvPr id="1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81448" y="5129093"/>
            <a:ext cx="3869293" cy="68889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8899" y="496610"/>
            <a:ext cx="5787628" cy="510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PCA Implementation Steps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718899" y="1366599"/>
            <a:ext cx="404336" cy="404336"/>
          </a:xfrm>
          <a:prstGeom prst="roundRect">
            <a:avLst>
              <a:gd name="adj" fmla="val 6668"/>
            </a:avLst>
          </a:prstGeom>
          <a:solidFill>
            <a:srgbClr val="303132"/>
          </a:solidFill>
          <a:ln/>
        </p:spPr>
      </p:sp>
      <p:sp>
        <p:nvSpPr>
          <p:cNvPr id="4" name="Text 2"/>
          <p:cNvSpPr/>
          <p:nvPr/>
        </p:nvSpPr>
        <p:spPr>
          <a:xfrm>
            <a:off x="798552" y="1415594"/>
            <a:ext cx="245031" cy="3063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9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1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1302901" y="1428274"/>
            <a:ext cx="2042398" cy="2551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6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Standardize Data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302901" y="1791176"/>
            <a:ext cx="12608600" cy="3369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75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Scale features to mean=0, variance=1 to ensure equal contribution</a:t>
            </a:r>
            <a:endParaRPr lang="en-US" sz="1750" dirty="0"/>
          </a:p>
        </p:txBody>
      </p:sp>
      <p:sp>
        <p:nvSpPr>
          <p:cNvPr id="7" name="Shape 5"/>
          <p:cNvSpPr/>
          <p:nvPr/>
        </p:nvSpPr>
        <p:spPr>
          <a:xfrm>
            <a:off x="718899" y="2487573"/>
            <a:ext cx="404336" cy="404336"/>
          </a:xfrm>
          <a:prstGeom prst="roundRect">
            <a:avLst>
              <a:gd name="adj" fmla="val 6668"/>
            </a:avLst>
          </a:prstGeom>
          <a:solidFill>
            <a:srgbClr val="303132"/>
          </a:solidFill>
          <a:ln/>
        </p:spPr>
      </p:sp>
      <p:sp>
        <p:nvSpPr>
          <p:cNvPr id="8" name="Text 6"/>
          <p:cNvSpPr/>
          <p:nvPr/>
        </p:nvSpPr>
        <p:spPr>
          <a:xfrm>
            <a:off x="798552" y="2536567"/>
            <a:ext cx="245031" cy="3063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9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2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1302901" y="2549247"/>
            <a:ext cx="2965728" cy="2551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6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Compute Covariance Matrix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302901" y="2912150"/>
            <a:ext cx="12608600" cy="3369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75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Calculate relationships between features</a:t>
            </a:r>
            <a:endParaRPr lang="en-US" sz="1750" dirty="0"/>
          </a:p>
        </p:txBody>
      </p:sp>
      <p:sp>
        <p:nvSpPr>
          <p:cNvPr id="11" name="Shape 9"/>
          <p:cNvSpPr/>
          <p:nvPr/>
        </p:nvSpPr>
        <p:spPr>
          <a:xfrm>
            <a:off x="718899" y="3608546"/>
            <a:ext cx="404336" cy="404336"/>
          </a:xfrm>
          <a:prstGeom prst="roundRect">
            <a:avLst>
              <a:gd name="adj" fmla="val 6668"/>
            </a:avLst>
          </a:prstGeom>
          <a:solidFill>
            <a:srgbClr val="303132"/>
          </a:solidFill>
          <a:ln/>
        </p:spPr>
      </p:sp>
      <p:sp>
        <p:nvSpPr>
          <p:cNvPr id="12" name="Text 10"/>
          <p:cNvSpPr/>
          <p:nvPr/>
        </p:nvSpPr>
        <p:spPr>
          <a:xfrm>
            <a:off x="798552" y="3657540"/>
            <a:ext cx="245031" cy="3063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9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3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1302901" y="3670221"/>
            <a:ext cx="2346841" cy="2551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6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Calculate Eigenvalues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302901" y="4033123"/>
            <a:ext cx="12608600" cy="3369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75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Find principal component directions and magnitudes</a:t>
            </a:r>
            <a:endParaRPr lang="en-US" sz="1750" dirty="0"/>
          </a:p>
        </p:txBody>
      </p:sp>
      <p:sp>
        <p:nvSpPr>
          <p:cNvPr id="15" name="Shape 13"/>
          <p:cNvSpPr/>
          <p:nvPr/>
        </p:nvSpPr>
        <p:spPr>
          <a:xfrm>
            <a:off x="718899" y="4729520"/>
            <a:ext cx="404336" cy="404336"/>
          </a:xfrm>
          <a:prstGeom prst="roundRect">
            <a:avLst>
              <a:gd name="adj" fmla="val 6668"/>
            </a:avLst>
          </a:prstGeom>
          <a:solidFill>
            <a:srgbClr val="303132"/>
          </a:solidFill>
          <a:ln/>
        </p:spPr>
      </p:sp>
      <p:sp>
        <p:nvSpPr>
          <p:cNvPr id="16" name="Text 14"/>
          <p:cNvSpPr/>
          <p:nvPr/>
        </p:nvSpPr>
        <p:spPr>
          <a:xfrm>
            <a:off x="798552" y="4778514"/>
            <a:ext cx="245031" cy="3063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9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4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1302901" y="4791194"/>
            <a:ext cx="2042398" cy="2551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6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Sort Components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302901" y="5154097"/>
            <a:ext cx="12608600" cy="3369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75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Order by eigenvalues (descending)</a:t>
            </a:r>
            <a:endParaRPr lang="en-US" sz="1750" dirty="0"/>
          </a:p>
        </p:txBody>
      </p:sp>
      <p:sp>
        <p:nvSpPr>
          <p:cNvPr id="19" name="Shape 17"/>
          <p:cNvSpPr/>
          <p:nvPr/>
        </p:nvSpPr>
        <p:spPr>
          <a:xfrm>
            <a:off x="718899" y="5850493"/>
            <a:ext cx="404336" cy="404336"/>
          </a:xfrm>
          <a:prstGeom prst="roundRect">
            <a:avLst>
              <a:gd name="adj" fmla="val 6668"/>
            </a:avLst>
          </a:prstGeom>
          <a:solidFill>
            <a:srgbClr val="303132"/>
          </a:solidFill>
          <a:ln/>
        </p:spPr>
      </p:sp>
      <p:sp>
        <p:nvSpPr>
          <p:cNvPr id="20" name="Text 18"/>
          <p:cNvSpPr/>
          <p:nvPr/>
        </p:nvSpPr>
        <p:spPr>
          <a:xfrm>
            <a:off x="798552" y="5899487"/>
            <a:ext cx="245031" cy="3063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9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5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1302901" y="5912168"/>
            <a:ext cx="2042398" cy="2551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6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Select Top K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02901" y="6275070"/>
            <a:ext cx="12608600" cy="3369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75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Choose components capturing desired variance</a:t>
            </a:r>
            <a:endParaRPr lang="en-US" sz="1750" dirty="0"/>
          </a:p>
        </p:txBody>
      </p:sp>
      <p:sp>
        <p:nvSpPr>
          <p:cNvPr id="23" name="Shape 21"/>
          <p:cNvSpPr/>
          <p:nvPr/>
        </p:nvSpPr>
        <p:spPr>
          <a:xfrm>
            <a:off x="718899" y="6971467"/>
            <a:ext cx="404336" cy="404336"/>
          </a:xfrm>
          <a:prstGeom prst="roundRect">
            <a:avLst>
              <a:gd name="adj" fmla="val 6668"/>
            </a:avLst>
          </a:prstGeom>
          <a:solidFill>
            <a:srgbClr val="303132"/>
          </a:solidFill>
          <a:ln/>
        </p:spPr>
      </p:sp>
      <p:sp>
        <p:nvSpPr>
          <p:cNvPr id="24" name="Text 22"/>
          <p:cNvSpPr/>
          <p:nvPr/>
        </p:nvSpPr>
        <p:spPr>
          <a:xfrm>
            <a:off x="798552" y="7020461"/>
            <a:ext cx="245031" cy="3063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900"/>
              </a:lnSpc>
              <a:buNone/>
            </a:pPr>
            <a:r>
              <a:rPr lang="en-US" sz="19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6</a:t>
            </a:r>
            <a:endParaRPr lang="en-US" sz="1900" dirty="0"/>
          </a:p>
        </p:txBody>
      </p:sp>
      <p:sp>
        <p:nvSpPr>
          <p:cNvPr id="25" name="Text 23"/>
          <p:cNvSpPr/>
          <p:nvPr/>
        </p:nvSpPr>
        <p:spPr>
          <a:xfrm>
            <a:off x="1302901" y="7033141"/>
            <a:ext cx="2042398" cy="2551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6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Transform Data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302901" y="7396043"/>
            <a:ext cx="12608600" cy="3369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75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Project onto new basis vectors</a:t>
            </a:r>
            <a:endParaRPr lang="en-US" sz="1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79120" y="398145"/>
            <a:ext cx="4959548" cy="4113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2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PCA Python Implementation</a:t>
            </a:r>
            <a:endParaRPr lang="en-US" sz="2550" dirty="0"/>
          </a:p>
        </p:txBody>
      </p:sp>
      <p:sp>
        <p:nvSpPr>
          <p:cNvPr id="3" name="Text 1"/>
          <p:cNvSpPr/>
          <p:nvPr/>
        </p:nvSpPr>
        <p:spPr>
          <a:xfrm>
            <a:off x="579120" y="1099066"/>
            <a:ext cx="13472160" cy="27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Complete example of PCA for dimensionality reduction: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79120" y="1533406"/>
            <a:ext cx="13472160" cy="6297930"/>
          </a:xfrm>
          <a:prstGeom prst="roundRect">
            <a:avLst>
              <a:gd name="adj" fmla="val 345"/>
            </a:avLst>
          </a:prstGeom>
          <a:solidFill>
            <a:srgbClr val="1E1F20"/>
          </a:solidFill>
          <a:ln/>
        </p:spPr>
      </p:sp>
      <p:sp>
        <p:nvSpPr>
          <p:cNvPr id="5" name="Shape 3"/>
          <p:cNvSpPr/>
          <p:nvPr/>
        </p:nvSpPr>
        <p:spPr>
          <a:xfrm>
            <a:off x="571976" y="1533406"/>
            <a:ext cx="13486448" cy="6297930"/>
          </a:xfrm>
          <a:prstGeom prst="roundRect">
            <a:avLst>
              <a:gd name="adj" fmla="val 345"/>
            </a:avLst>
          </a:prstGeom>
          <a:solidFill>
            <a:srgbClr val="1E1F20"/>
          </a:solidFill>
          <a:ln/>
        </p:spPr>
      </p:sp>
      <p:sp>
        <p:nvSpPr>
          <p:cNvPr id="6" name="Text 4"/>
          <p:cNvSpPr/>
          <p:nvPr/>
        </p:nvSpPr>
        <p:spPr>
          <a:xfrm>
            <a:off x="716756" y="1641991"/>
            <a:ext cx="13196888" cy="6080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10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from sklearn.decomposition import PCA</a:t>
            </a:r>
            <a:endParaRPr lang="en-US" sz="1100" dirty="0"/>
          </a:p>
          <a:p>
            <a:pPr algn="l" indent="0" marL="0">
              <a:lnSpc>
                <a:spcPts val="1700"/>
              </a:lnSpc>
              <a:buNone/>
            </a:pPr>
            <a:r>
              <a:rPr lang="en-US" sz="110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from sklearn.datasets import load_digits</a:t>
            </a:r>
            <a:endParaRPr lang="en-US" sz="1100" dirty="0"/>
          </a:p>
          <a:p>
            <a:pPr algn="l" indent="0" marL="0">
              <a:lnSpc>
                <a:spcPts val="1700"/>
              </a:lnSpc>
              <a:buNone/>
            </a:pPr>
            <a:r>
              <a:rPr lang="en-US" sz="110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import matplotlib.pyplot as plt</a:t>
            </a:r>
            <a:endParaRPr lang="en-US" sz="1100" dirty="0"/>
          </a:p>
          <a:p>
            <a:pPr algn="l" indent="0" marL="0">
              <a:lnSpc>
                <a:spcPts val="1700"/>
              </a:lnSpc>
              <a:buNone/>
            </a:pPr>
            <a:endParaRPr lang="en-US" sz="1100" dirty="0"/>
          </a:p>
          <a:p>
            <a:pPr algn="l" indent="0" marL="0">
              <a:lnSpc>
                <a:spcPts val="1700"/>
              </a:lnSpc>
              <a:buNone/>
            </a:pPr>
            <a:r>
              <a:rPr lang="en-US" sz="110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# Load digits dataset (64 features)</a:t>
            </a:r>
            <a:endParaRPr lang="en-US" sz="1100" dirty="0"/>
          </a:p>
          <a:p>
            <a:pPr algn="l" indent="0" marL="0">
              <a:lnSpc>
                <a:spcPts val="1700"/>
              </a:lnSpc>
              <a:buNone/>
            </a:pPr>
            <a:r>
              <a:rPr lang="en-US" sz="110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digits = load_digits()</a:t>
            </a:r>
            <a:endParaRPr lang="en-US" sz="1100" dirty="0"/>
          </a:p>
          <a:p>
            <a:pPr algn="l" indent="0" marL="0">
              <a:lnSpc>
                <a:spcPts val="1700"/>
              </a:lnSpc>
              <a:buNone/>
            </a:pPr>
            <a:r>
              <a:rPr lang="en-US" sz="110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X = digits.data</a:t>
            </a:r>
            <a:endParaRPr lang="en-US" sz="1100" dirty="0"/>
          </a:p>
          <a:p>
            <a:pPr algn="l" indent="0" marL="0">
              <a:lnSpc>
                <a:spcPts val="1700"/>
              </a:lnSpc>
              <a:buNone/>
            </a:pPr>
            <a:r>
              <a:rPr lang="en-US" sz="110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y = digits.target</a:t>
            </a:r>
            <a:endParaRPr lang="en-US" sz="1100" dirty="0"/>
          </a:p>
          <a:p>
            <a:pPr algn="l" indent="0" marL="0">
              <a:lnSpc>
                <a:spcPts val="1700"/>
              </a:lnSpc>
              <a:buNone/>
            </a:pPr>
            <a:endParaRPr lang="en-US" sz="1100" dirty="0"/>
          </a:p>
          <a:p>
            <a:pPr algn="l" indent="0" marL="0">
              <a:lnSpc>
                <a:spcPts val="1700"/>
              </a:lnSpc>
              <a:buNone/>
            </a:pPr>
            <a:r>
              <a:rPr lang="en-US" sz="110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print("Original shape:", X.shape) # (1797, 64)</a:t>
            </a:r>
            <a:endParaRPr lang="en-US" sz="1100" dirty="0"/>
          </a:p>
          <a:p>
            <a:pPr algn="l" indent="0" marL="0">
              <a:lnSpc>
                <a:spcPts val="1700"/>
              </a:lnSpc>
              <a:buNone/>
            </a:pPr>
            <a:endParaRPr lang="en-US" sz="1100" dirty="0"/>
          </a:p>
          <a:p>
            <a:pPr algn="l" indent="0" marL="0">
              <a:lnSpc>
                <a:spcPts val="1700"/>
              </a:lnSpc>
              <a:buNone/>
            </a:pPr>
            <a:r>
              <a:rPr lang="en-US" sz="110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# Apply PCA to reduce to 2 dimensions</a:t>
            </a:r>
            <a:endParaRPr lang="en-US" sz="1100" dirty="0"/>
          </a:p>
          <a:p>
            <a:pPr algn="l" indent="0" marL="0">
              <a:lnSpc>
                <a:spcPts val="1700"/>
              </a:lnSpc>
              <a:buNone/>
            </a:pPr>
            <a:r>
              <a:rPr lang="en-US" sz="110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pca = PCA(n_components=2)</a:t>
            </a:r>
            <a:endParaRPr lang="en-US" sz="1100" dirty="0"/>
          </a:p>
          <a:p>
            <a:pPr algn="l" indent="0" marL="0">
              <a:lnSpc>
                <a:spcPts val="1700"/>
              </a:lnSpc>
              <a:buNone/>
            </a:pPr>
            <a:r>
              <a:rPr lang="en-US" sz="110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X_pca = pca.fit_transform(X)</a:t>
            </a:r>
            <a:endParaRPr lang="en-US" sz="1100" dirty="0"/>
          </a:p>
          <a:p>
            <a:pPr algn="l" indent="0" marL="0">
              <a:lnSpc>
                <a:spcPts val="1700"/>
              </a:lnSpc>
              <a:buNone/>
            </a:pPr>
            <a:endParaRPr lang="en-US" sz="1100" dirty="0"/>
          </a:p>
          <a:p>
            <a:pPr algn="l" indent="0" marL="0">
              <a:lnSpc>
                <a:spcPts val="1700"/>
              </a:lnSpc>
              <a:buNone/>
            </a:pPr>
            <a:r>
              <a:rPr lang="en-US" sz="110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print("PCA shape:", X_pca.shape) # (1797, 2)</a:t>
            </a:r>
            <a:endParaRPr lang="en-US" sz="1100" dirty="0"/>
          </a:p>
          <a:p>
            <a:pPr algn="l" indent="0" marL="0">
              <a:lnSpc>
                <a:spcPts val="1700"/>
              </a:lnSpc>
              <a:buNone/>
            </a:pPr>
            <a:r>
              <a:rPr lang="en-US" sz="110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print("Explained variance:", pca.explained_variance_ratio_)</a:t>
            </a:r>
            <a:endParaRPr lang="en-US" sz="1100" dirty="0"/>
          </a:p>
          <a:p>
            <a:pPr algn="l" indent="0" marL="0">
              <a:lnSpc>
                <a:spcPts val="1700"/>
              </a:lnSpc>
              <a:buNone/>
            </a:pPr>
            <a:r>
              <a:rPr lang="en-US" sz="110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print("Total variance:", sum(pca.explained_variance_ratio_))</a:t>
            </a:r>
            <a:endParaRPr lang="en-US" sz="1100" dirty="0"/>
          </a:p>
          <a:p>
            <a:pPr algn="l" indent="0" marL="0">
              <a:lnSpc>
                <a:spcPts val="1700"/>
              </a:lnSpc>
              <a:buNone/>
            </a:pPr>
            <a:endParaRPr lang="en-US" sz="1100" dirty="0"/>
          </a:p>
          <a:p>
            <a:pPr algn="l" indent="0" marL="0">
              <a:lnSpc>
                <a:spcPts val="1700"/>
              </a:lnSpc>
              <a:buNone/>
            </a:pPr>
            <a:r>
              <a:rPr lang="en-US" sz="110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# Visualize results</a:t>
            </a:r>
            <a:endParaRPr lang="en-US" sz="1100" dirty="0"/>
          </a:p>
          <a:p>
            <a:pPr algn="l" indent="0" marL="0">
              <a:lnSpc>
                <a:spcPts val="1700"/>
              </a:lnSpc>
              <a:buNone/>
            </a:pPr>
            <a:r>
              <a:rPr lang="en-US" sz="110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plt.figure(figsize=(10, 8))</a:t>
            </a:r>
            <a:endParaRPr lang="en-US" sz="1100" dirty="0"/>
          </a:p>
          <a:p>
            <a:pPr algn="l" indent="0" marL="0">
              <a:lnSpc>
                <a:spcPts val="1700"/>
              </a:lnSpc>
              <a:buNone/>
            </a:pPr>
            <a:r>
              <a:rPr lang="en-US" sz="110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scatter = plt.scatter(X_pca[:, 0], X_pca[:, 1], </a:t>
            </a:r>
            <a:endParaRPr lang="en-US" sz="1100" dirty="0"/>
          </a:p>
          <a:p>
            <a:pPr algn="l" indent="0" marL="0">
              <a:lnSpc>
                <a:spcPts val="1700"/>
              </a:lnSpc>
              <a:buNone/>
            </a:pPr>
            <a:r>
              <a:rPr lang="en-US" sz="110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c=y, cmap='tab10', alpha=0.7)</a:t>
            </a:r>
            <a:endParaRPr lang="en-US" sz="1100" dirty="0"/>
          </a:p>
          <a:p>
            <a:pPr algn="l" indent="0" marL="0">
              <a:lnSpc>
                <a:spcPts val="1700"/>
              </a:lnSpc>
              <a:buNone/>
            </a:pPr>
            <a:r>
              <a:rPr lang="en-US" sz="110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plt.colorbar(scatter)</a:t>
            </a:r>
            <a:endParaRPr lang="en-US" sz="1100" dirty="0"/>
          </a:p>
          <a:p>
            <a:pPr algn="l" indent="0" marL="0">
              <a:lnSpc>
                <a:spcPts val="1700"/>
              </a:lnSpc>
              <a:buNone/>
            </a:pPr>
            <a:r>
              <a:rPr lang="en-US" sz="110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plt.xlabel('First Principal Component')</a:t>
            </a:r>
            <a:endParaRPr lang="en-US" sz="1100" dirty="0"/>
          </a:p>
          <a:p>
            <a:pPr algn="l" indent="0" marL="0">
              <a:lnSpc>
                <a:spcPts val="1700"/>
              </a:lnSpc>
              <a:buNone/>
            </a:pPr>
            <a:r>
              <a:rPr lang="en-US" sz="110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plt.ylabel('Second Principal Component')</a:t>
            </a:r>
            <a:endParaRPr lang="en-US" sz="1100" dirty="0"/>
          </a:p>
          <a:p>
            <a:pPr algn="l" indent="0" marL="0">
              <a:lnSpc>
                <a:spcPts val="1700"/>
              </a:lnSpc>
              <a:buNone/>
            </a:pPr>
            <a:r>
              <a:rPr lang="en-US" sz="110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plt.title('PCA of Digits Dataset')</a:t>
            </a:r>
            <a:endParaRPr lang="en-US" sz="1100" dirty="0"/>
          </a:p>
          <a:p>
            <a:pPr algn="l" indent="0" marL="0">
              <a:lnSpc>
                <a:spcPts val="1700"/>
              </a:lnSpc>
              <a:buNone/>
            </a:pPr>
            <a:r>
              <a:rPr lang="en-US" sz="110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plt.show()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3798" y="644962"/>
            <a:ext cx="8775144" cy="613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385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Choosing Number of Components</a:t>
            </a:r>
            <a:endParaRPr lang="en-US" sz="3850" dirty="0"/>
          </a:p>
        </p:txBody>
      </p:sp>
      <p:sp>
        <p:nvSpPr>
          <p:cNvPr id="3" name="Text 1"/>
          <p:cNvSpPr/>
          <p:nvPr/>
        </p:nvSpPr>
        <p:spPr>
          <a:xfrm>
            <a:off x="863798" y="1776651"/>
            <a:ext cx="6859310" cy="12144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1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Determining the optimal number of principal components is crucial for balancing dimensionality reduction with information preservation.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863798" y="3206948"/>
            <a:ext cx="2852976" cy="3067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Common Approaches: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863798" y="3729514"/>
            <a:ext cx="6859310" cy="809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550"/>
              </a:lnSpc>
              <a:buSzPct val="100000"/>
              <a:buChar char="•"/>
            </a:pPr>
            <a:r>
              <a:rPr lang="en-US" sz="1700" b="1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Cumulative Variance:</a:t>
            </a:r>
            <a:pPr algn="l" indent="0" marL="0">
              <a:lnSpc>
                <a:spcPts val="2550"/>
              </a:lnSpc>
              <a:buNone/>
            </a:pPr>
            <a:r>
              <a:rPr lang="en-US" sz="17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Choose components that explain 95% of variance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863798" y="4614624"/>
            <a:ext cx="6859310" cy="4048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50"/>
              </a:lnSpc>
              <a:buSzPct val="100000"/>
              <a:buChar char="•"/>
            </a:pPr>
            <a:r>
              <a:rPr lang="en-US" sz="1700" b="1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Elbow Method:</a:t>
            </a:r>
            <a:pPr algn="l" indent="0" marL="0">
              <a:lnSpc>
                <a:spcPts val="2550"/>
              </a:lnSpc>
              <a:buNone/>
            </a:pPr>
            <a:r>
              <a:rPr lang="en-US" sz="17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Look for elbow in scree plot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863798" y="5094923"/>
            <a:ext cx="6859310" cy="4048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50"/>
              </a:lnSpc>
              <a:buSzPct val="100000"/>
              <a:buChar char="•"/>
            </a:pPr>
            <a:r>
              <a:rPr lang="en-US" sz="1700" b="1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Kaiser Criterion:</a:t>
            </a:r>
            <a:pPr algn="l" indent="0" marL="0">
              <a:lnSpc>
                <a:spcPts val="2550"/>
              </a:lnSpc>
              <a:buNone/>
            </a:pPr>
            <a:r>
              <a:rPr lang="en-US" sz="17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Keep components with eigenvalue &gt; 1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863798" y="5575221"/>
            <a:ext cx="6859310" cy="4048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50"/>
              </a:lnSpc>
              <a:buSzPct val="100000"/>
              <a:buChar char="•"/>
            </a:pPr>
            <a:r>
              <a:rPr lang="en-US" sz="1700" b="1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Domain Knowledge:</a:t>
            </a:r>
            <a:pPr algn="l" indent="0" marL="0">
              <a:lnSpc>
                <a:spcPts val="2550"/>
              </a:lnSpc>
              <a:buNone/>
            </a:pPr>
            <a:r>
              <a:rPr lang="en-US" sz="17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Based on application requirements</a:t>
            </a:r>
            <a:endParaRPr lang="en-US" sz="1700" dirty="0"/>
          </a:p>
        </p:txBody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57699" y="1825228"/>
            <a:ext cx="5516404" cy="551640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3798" y="2311003"/>
            <a:ext cx="4908471" cy="613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385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PCA Applications</a:t>
            </a:r>
            <a:endParaRPr lang="en-US" sz="3850" dirty="0"/>
          </a:p>
        </p:txBody>
      </p:sp>
      <p:sp>
        <p:nvSpPr>
          <p:cNvPr id="3" name="Shape 1"/>
          <p:cNvSpPr/>
          <p:nvPr/>
        </p:nvSpPr>
        <p:spPr>
          <a:xfrm>
            <a:off x="863798" y="3356372"/>
            <a:ext cx="485894" cy="485894"/>
          </a:xfrm>
          <a:prstGeom prst="roundRect">
            <a:avLst>
              <a:gd name="adj" fmla="val 6667"/>
            </a:avLst>
          </a:prstGeom>
          <a:solidFill>
            <a:srgbClr val="303132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9465" y="3451979"/>
            <a:ext cx="294442" cy="29444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565553" y="3396853"/>
            <a:ext cx="3083719" cy="368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23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Image Compression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1565553" y="3894534"/>
            <a:ext cx="3419237" cy="20240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1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Reduce image storage requirements while maintaining visual quality by keeping only top principal components.</a:t>
            </a:r>
            <a:endParaRPr lang="en-US" sz="2100" dirty="0"/>
          </a:p>
        </p:txBody>
      </p:sp>
      <p:sp>
        <p:nvSpPr>
          <p:cNvPr id="7" name="Shape 4"/>
          <p:cNvSpPr/>
          <p:nvPr/>
        </p:nvSpPr>
        <p:spPr>
          <a:xfrm>
            <a:off x="5254704" y="3356372"/>
            <a:ext cx="485894" cy="485894"/>
          </a:xfrm>
          <a:prstGeom prst="roundRect">
            <a:avLst>
              <a:gd name="adj" fmla="val 6667"/>
            </a:avLst>
          </a:prstGeom>
          <a:solidFill>
            <a:srgbClr val="303132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371" y="3451979"/>
            <a:ext cx="294442" cy="29444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956459" y="3396853"/>
            <a:ext cx="2945130" cy="368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23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Data Visualization</a:t>
            </a:r>
            <a:endParaRPr lang="en-US" sz="2300" dirty="0"/>
          </a:p>
        </p:txBody>
      </p:sp>
      <p:sp>
        <p:nvSpPr>
          <p:cNvPr id="10" name="Text 6"/>
          <p:cNvSpPr/>
          <p:nvPr/>
        </p:nvSpPr>
        <p:spPr>
          <a:xfrm>
            <a:off x="5956459" y="3894534"/>
            <a:ext cx="3419237" cy="12144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1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Project high-dimensional data to 2D or 3D for visualization and pattern discovery.</a:t>
            </a:r>
            <a:endParaRPr lang="en-US" sz="2100" dirty="0"/>
          </a:p>
        </p:txBody>
      </p:sp>
      <p:sp>
        <p:nvSpPr>
          <p:cNvPr id="11" name="Shape 7"/>
          <p:cNvSpPr/>
          <p:nvPr/>
        </p:nvSpPr>
        <p:spPr>
          <a:xfrm>
            <a:off x="9645610" y="3356372"/>
            <a:ext cx="485894" cy="485894"/>
          </a:xfrm>
          <a:prstGeom prst="roundRect">
            <a:avLst>
              <a:gd name="adj" fmla="val 6667"/>
            </a:avLst>
          </a:prstGeom>
          <a:solidFill>
            <a:srgbClr val="303132"/>
          </a:solidFill>
          <a:ln/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1277" y="3451979"/>
            <a:ext cx="294442" cy="294442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0347365" y="3396853"/>
            <a:ext cx="2945130" cy="368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23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Noise Reduction</a:t>
            </a:r>
            <a:endParaRPr lang="en-US" sz="2300" dirty="0"/>
          </a:p>
        </p:txBody>
      </p:sp>
      <p:sp>
        <p:nvSpPr>
          <p:cNvPr id="14" name="Text 9"/>
          <p:cNvSpPr/>
          <p:nvPr/>
        </p:nvSpPr>
        <p:spPr>
          <a:xfrm>
            <a:off x="10347365" y="3894534"/>
            <a:ext cx="3419237" cy="1619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1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Remove noise by eliminating components with low variance that often represent random fluctuations.</a:t>
            </a:r>
            <a:endParaRPr lang="en-US" sz="2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50198" y="2310170"/>
            <a:ext cx="6960275" cy="613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385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Ethics in Machine Learning</a:t>
            </a:r>
            <a:endParaRPr lang="en-US" sz="3850" dirty="0"/>
          </a:p>
        </p:txBody>
      </p:sp>
      <p:sp>
        <p:nvSpPr>
          <p:cNvPr id="4" name="Text 1"/>
          <p:cNvSpPr/>
          <p:nvPr/>
        </p:nvSpPr>
        <p:spPr>
          <a:xfrm>
            <a:off x="6350198" y="3247549"/>
            <a:ext cx="7416403" cy="1619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1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As machine learning systems become increasingly integrated into society, ethical considerations are paramount. Responsible AI development requires addressing bias, ensuring fairness, protecting privacy, and maintaining transparency.</a:t>
            </a:r>
            <a:endParaRPr lang="en-US" sz="2100" dirty="0"/>
          </a:p>
        </p:txBody>
      </p:sp>
      <p:sp>
        <p:nvSpPr>
          <p:cNvPr id="5" name="Text 2"/>
          <p:cNvSpPr/>
          <p:nvPr/>
        </p:nvSpPr>
        <p:spPr>
          <a:xfrm>
            <a:off x="6350198" y="5109686"/>
            <a:ext cx="7416403" cy="809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1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Ethical ML practices build trust, prevent harm, and ensure technology benefits all members of society equitably.</a:t>
            </a:r>
            <a:endParaRPr lang="en-US" sz="2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3798" y="1784747"/>
            <a:ext cx="6015990" cy="613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385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Bias and Fairness in ML</a:t>
            </a:r>
            <a:endParaRPr lang="en-US" sz="3850" dirty="0"/>
          </a:p>
        </p:txBody>
      </p:sp>
      <p:sp>
        <p:nvSpPr>
          <p:cNvPr id="3" name="Shape 1"/>
          <p:cNvSpPr/>
          <p:nvPr/>
        </p:nvSpPr>
        <p:spPr>
          <a:xfrm>
            <a:off x="863798" y="2830116"/>
            <a:ext cx="485894" cy="485894"/>
          </a:xfrm>
          <a:prstGeom prst="roundRect">
            <a:avLst>
              <a:gd name="adj" fmla="val 6667"/>
            </a:avLst>
          </a:prstGeom>
          <a:solidFill>
            <a:srgbClr val="303132"/>
          </a:solidFill>
          <a:ln/>
        </p:spPr>
      </p:sp>
      <p:sp>
        <p:nvSpPr>
          <p:cNvPr id="4" name="Text 2"/>
          <p:cNvSpPr/>
          <p:nvPr/>
        </p:nvSpPr>
        <p:spPr>
          <a:xfrm>
            <a:off x="959465" y="2888933"/>
            <a:ext cx="294442" cy="368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1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1565553" y="2870597"/>
            <a:ext cx="2945130" cy="368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23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Selection Bias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1565553" y="3368278"/>
            <a:ext cx="3419237" cy="20240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1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Training data doesn't represent the real-world population, leading to skewed predictions for underrepresented groups.</a:t>
            </a:r>
            <a:endParaRPr lang="en-US" sz="2100" dirty="0"/>
          </a:p>
        </p:txBody>
      </p:sp>
      <p:sp>
        <p:nvSpPr>
          <p:cNvPr id="7" name="Shape 5"/>
          <p:cNvSpPr/>
          <p:nvPr/>
        </p:nvSpPr>
        <p:spPr>
          <a:xfrm>
            <a:off x="5254704" y="2830116"/>
            <a:ext cx="485894" cy="485894"/>
          </a:xfrm>
          <a:prstGeom prst="roundRect">
            <a:avLst>
              <a:gd name="adj" fmla="val 6667"/>
            </a:avLst>
          </a:prstGeom>
          <a:solidFill>
            <a:srgbClr val="303132"/>
          </a:solidFill>
          <a:ln/>
        </p:spPr>
      </p:sp>
      <p:sp>
        <p:nvSpPr>
          <p:cNvPr id="8" name="Text 6"/>
          <p:cNvSpPr/>
          <p:nvPr/>
        </p:nvSpPr>
        <p:spPr>
          <a:xfrm>
            <a:off x="5350371" y="2888933"/>
            <a:ext cx="294442" cy="368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2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5956459" y="2870597"/>
            <a:ext cx="2945130" cy="368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23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Confirmation Bias</a:t>
            </a:r>
            <a:endParaRPr lang="en-US" sz="2300" dirty="0"/>
          </a:p>
        </p:txBody>
      </p:sp>
      <p:sp>
        <p:nvSpPr>
          <p:cNvPr id="10" name="Text 8"/>
          <p:cNvSpPr/>
          <p:nvPr/>
        </p:nvSpPr>
        <p:spPr>
          <a:xfrm>
            <a:off x="5956459" y="3368278"/>
            <a:ext cx="3419237" cy="1619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1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Models reinforce existing beliefs or stereotypes present in historical data, perpetuating discrimination.</a:t>
            </a:r>
            <a:endParaRPr lang="en-US" sz="2100" dirty="0"/>
          </a:p>
        </p:txBody>
      </p:sp>
      <p:sp>
        <p:nvSpPr>
          <p:cNvPr id="11" name="Shape 9"/>
          <p:cNvSpPr/>
          <p:nvPr/>
        </p:nvSpPr>
        <p:spPr>
          <a:xfrm>
            <a:off x="9645610" y="2830116"/>
            <a:ext cx="485894" cy="485894"/>
          </a:xfrm>
          <a:prstGeom prst="roundRect">
            <a:avLst>
              <a:gd name="adj" fmla="val 6667"/>
            </a:avLst>
          </a:prstGeom>
          <a:solidFill>
            <a:srgbClr val="303132"/>
          </a:solidFill>
          <a:ln/>
        </p:spPr>
      </p:sp>
      <p:sp>
        <p:nvSpPr>
          <p:cNvPr id="12" name="Text 10"/>
          <p:cNvSpPr/>
          <p:nvPr/>
        </p:nvSpPr>
        <p:spPr>
          <a:xfrm>
            <a:off x="9741277" y="2888933"/>
            <a:ext cx="294442" cy="368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3</a:t>
            </a:r>
            <a:endParaRPr lang="en-US" sz="2300" dirty="0"/>
          </a:p>
        </p:txBody>
      </p:sp>
      <p:sp>
        <p:nvSpPr>
          <p:cNvPr id="13" name="Text 11"/>
          <p:cNvSpPr/>
          <p:nvPr/>
        </p:nvSpPr>
        <p:spPr>
          <a:xfrm>
            <a:off x="10347365" y="2870597"/>
            <a:ext cx="2945130" cy="368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23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Algorithmic Bias</a:t>
            </a:r>
            <a:endParaRPr lang="en-US" sz="2300" dirty="0"/>
          </a:p>
        </p:txBody>
      </p:sp>
      <p:sp>
        <p:nvSpPr>
          <p:cNvPr id="14" name="Text 12"/>
          <p:cNvSpPr/>
          <p:nvPr/>
        </p:nvSpPr>
        <p:spPr>
          <a:xfrm>
            <a:off x="10347365" y="3368278"/>
            <a:ext cx="3419237" cy="1619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1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Model design or optimization choices inadvertently favor certain groups over others in outcomes.</a:t>
            </a:r>
            <a:endParaRPr lang="en-US" sz="2100" dirty="0"/>
          </a:p>
        </p:txBody>
      </p:sp>
      <p:sp>
        <p:nvSpPr>
          <p:cNvPr id="15" name="Text 13"/>
          <p:cNvSpPr/>
          <p:nvPr/>
        </p:nvSpPr>
        <p:spPr>
          <a:xfrm>
            <a:off x="863798" y="5635228"/>
            <a:ext cx="12902803" cy="809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1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Fairness metrics include demographic parity (equal positive outcomes across groups), equal opportunity (equal true positive rates), and equalized odds (equal TPR and FPR across groups).</a:t>
            </a:r>
            <a:endParaRPr lang="en-US" sz="21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50198" y="899398"/>
            <a:ext cx="7211973" cy="613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385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Privacy and Data Protection</a:t>
            </a:r>
            <a:endParaRPr lang="en-US" sz="3850" dirty="0"/>
          </a:p>
        </p:txBody>
      </p:sp>
      <p:sp>
        <p:nvSpPr>
          <p:cNvPr id="4" name="Text 1"/>
          <p:cNvSpPr/>
          <p:nvPr/>
        </p:nvSpPr>
        <p:spPr>
          <a:xfrm>
            <a:off x="6350198" y="2052638"/>
            <a:ext cx="2827972" cy="3067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Key Privacy Concerns:</a:t>
            </a:r>
            <a:endParaRPr lang="en-US" sz="1900" dirty="0"/>
          </a:p>
        </p:txBody>
      </p:sp>
      <p:sp>
        <p:nvSpPr>
          <p:cNvPr id="5" name="Text 2"/>
          <p:cNvSpPr/>
          <p:nvPr/>
        </p:nvSpPr>
        <p:spPr>
          <a:xfrm>
            <a:off x="6350198" y="2575203"/>
            <a:ext cx="3444716" cy="12144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550"/>
              </a:lnSpc>
              <a:buSzPct val="100000"/>
              <a:buChar char="•"/>
            </a:pPr>
            <a:r>
              <a:rPr lang="en-US" sz="1700" b="1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Data Collection:</a:t>
            </a:r>
            <a:pPr algn="l" indent="0" marL="0">
              <a:lnSpc>
                <a:spcPts val="2550"/>
              </a:lnSpc>
              <a:buNone/>
            </a:pPr>
            <a:r>
              <a:rPr lang="en-US" sz="17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Informed consent and transparency about data usage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6350198" y="3865126"/>
            <a:ext cx="3444716" cy="12144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550"/>
              </a:lnSpc>
              <a:buSzPct val="100000"/>
              <a:buChar char="•"/>
            </a:pPr>
            <a:r>
              <a:rPr lang="en-US" sz="1700" b="1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Data Storage:</a:t>
            </a:r>
            <a:pPr algn="l" indent="0" marL="0">
              <a:lnSpc>
                <a:spcPts val="2550"/>
              </a:lnSpc>
              <a:buNone/>
            </a:pPr>
            <a:r>
              <a:rPr lang="en-US" sz="17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Secure storage and appropriate retention policies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350198" y="5155049"/>
            <a:ext cx="3444716" cy="12144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550"/>
              </a:lnSpc>
              <a:buSzPct val="100000"/>
              <a:buChar char="•"/>
            </a:pPr>
            <a:r>
              <a:rPr lang="en-US" sz="1700" b="1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Data Usage:</a:t>
            </a:r>
            <a:pPr algn="l" indent="0" marL="0">
              <a:lnSpc>
                <a:spcPts val="2550"/>
              </a:lnSpc>
              <a:buNone/>
            </a:pPr>
            <a:r>
              <a:rPr lang="en-US" sz="17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Purpose limitation and minimal data collection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6350198" y="6444972"/>
            <a:ext cx="3444716" cy="809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550"/>
              </a:lnSpc>
              <a:buSzPct val="100000"/>
              <a:buChar char="•"/>
            </a:pPr>
            <a:r>
              <a:rPr lang="en-US" sz="1700" b="1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Data Sharing:</a:t>
            </a:r>
            <a:pPr algn="l" indent="0" marL="0">
              <a:lnSpc>
                <a:spcPts val="2550"/>
              </a:lnSpc>
              <a:buNone/>
            </a:pPr>
            <a:r>
              <a:rPr lang="en-US" sz="17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Controlled access and anonymization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10329505" y="2052638"/>
            <a:ext cx="3140035" cy="3067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Regulatory Frameworks: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10329505" y="2575203"/>
            <a:ext cx="3444716" cy="809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550"/>
              </a:lnSpc>
              <a:buSzPct val="100000"/>
              <a:buChar char="•"/>
            </a:pPr>
            <a:r>
              <a:rPr lang="en-US" sz="1700" b="1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GDPR:</a:t>
            </a:r>
            <a:pPr algn="l" indent="0" marL="0">
              <a:lnSpc>
                <a:spcPts val="2550"/>
              </a:lnSpc>
              <a:buNone/>
            </a:pPr>
            <a:r>
              <a:rPr lang="en-US" sz="17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General Data Protection Regulation (EU)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10329505" y="3460313"/>
            <a:ext cx="3444716" cy="809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550"/>
              </a:lnSpc>
              <a:buSzPct val="100000"/>
              <a:buChar char="•"/>
            </a:pPr>
            <a:r>
              <a:rPr lang="en-US" sz="1700" b="1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CCPA:</a:t>
            </a:r>
            <a:pPr algn="l" indent="0" marL="0">
              <a:lnSpc>
                <a:spcPts val="2550"/>
              </a:lnSpc>
              <a:buNone/>
            </a:pPr>
            <a:r>
              <a:rPr lang="en-US" sz="17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California Consumer Privacy Act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10329505" y="4345424"/>
            <a:ext cx="3444716" cy="809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550"/>
              </a:lnSpc>
              <a:buSzPct val="100000"/>
              <a:buChar char="•"/>
            </a:pPr>
            <a:r>
              <a:rPr lang="en-US" sz="1700" b="1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HIPAA:</a:t>
            </a:r>
            <a:pPr algn="l" indent="0" marL="0">
              <a:lnSpc>
                <a:spcPts val="2550"/>
              </a:lnSpc>
              <a:buNone/>
            </a:pPr>
            <a:r>
              <a:rPr lang="en-US" sz="17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Health Insurance Portability Act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10329505" y="5230535"/>
            <a:ext cx="3444716" cy="12144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550"/>
              </a:lnSpc>
              <a:buSzPct val="100000"/>
              <a:buChar char="•"/>
            </a:pPr>
            <a:r>
              <a:rPr lang="en-US" sz="1700" b="1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Data Minimization:</a:t>
            </a:r>
            <a:pPr algn="l" indent="0" marL="0">
              <a:lnSpc>
                <a:spcPts val="2550"/>
              </a:lnSpc>
              <a:buNone/>
            </a:pPr>
            <a:r>
              <a:rPr lang="en-US" sz="17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Collect only necessary data</a:t>
            </a:r>
            <a:endParaRPr lang="en-US" sz="17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3798" y="1334095"/>
            <a:ext cx="8205788" cy="613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385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Transparency and Explainability</a:t>
            </a:r>
            <a:endParaRPr lang="en-US" sz="3850" dirty="0"/>
          </a:p>
        </p:txBody>
      </p:sp>
      <p:sp>
        <p:nvSpPr>
          <p:cNvPr id="3" name="Text 1"/>
          <p:cNvSpPr/>
          <p:nvPr/>
        </p:nvSpPr>
        <p:spPr>
          <a:xfrm>
            <a:off x="2136100" y="2804517"/>
            <a:ext cx="2597229" cy="3067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Model Transparency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863798" y="3240762"/>
            <a:ext cx="3869531" cy="809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3150"/>
              </a:lnSpc>
              <a:buNone/>
            </a:pPr>
            <a:r>
              <a:rPr lang="en-US" sz="21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Clear documentation of model architecture and training process</a:t>
            </a:r>
            <a:endParaRPr lang="en-US" sz="21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180" y="2379464"/>
            <a:ext cx="4515922" cy="4515922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44709" y="3182660"/>
            <a:ext cx="323136" cy="32313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896951" y="2804517"/>
            <a:ext cx="2454235" cy="3067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Explainable AI</a:t>
            </a:r>
            <a:endParaRPr lang="en-US" sz="1900" dirty="0"/>
          </a:p>
        </p:txBody>
      </p:sp>
      <p:sp>
        <p:nvSpPr>
          <p:cNvPr id="8" name="Text 4"/>
          <p:cNvSpPr/>
          <p:nvPr/>
        </p:nvSpPr>
        <p:spPr>
          <a:xfrm>
            <a:off x="9896951" y="3240762"/>
            <a:ext cx="3869650" cy="809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1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Techniques like SHAP and LIME to interpret predictions</a:t>
            </a:r>
            <a:endParaRPr lang="en-US" sz="21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7180" y="2379464"/>
            <a:ext cx="4515922" cy="4515922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46651" y="3566993"/>
            <a:ext cx="323136" cy="32313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896951" y="5224343"/>
            <a:ext cx="2557701" cy="3067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Feature Importance</a:t>
            </a:r>
            <a:endParaRPr lang="en-US" sz="1900" dirty="0"/>
          </a:p>
        </p:txBody>
      </p:sp>
      <p:sp>
        <p:nvSpPr>
          <p:cNvPr id="12" name="Text 6"/>
          <p:cNvSpPr/>
          <p:nvPr/>
        </p:nvSpPr>
        <p:spPr>
          <a:xfrm>
            <a:off x="9896951" y="5660588"/>
            <a:ext cx="3869650" cy="809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1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Understanding which features drive model decisions</a:t>
            </a:r>
            <a:endParaRPr lang="en-US" sz="210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57180" y="2379464"/>
            <a:ext cx="4515922" cy="4515922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062317" y="5768935"/>
            <a:ext cx="323136" cy="323136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2145983" y="5224343"/>
            <a:ext cx="2587347" cy="3067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User Understanding</a:t>
            </a:r>
            <a:endParaRPr lang="en-US" sz="1900" dirty="0"/>
          </a:p>
        </p:txBody>
      </p:sp>
      <p:sp>
        <p:nvSpPr>
          <p:cNvPr id="16" name="Text 8"/>
          <p:cNvSpPr/>
          <p:nvPr/>
        </p:nvSpPr>
        <p:spPr>
          <a:xfrm>
            <a:off x="863798" y="5660588"/>
            <a:ext cx="3869531" cy="809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3150"/>
              </a:lnSpc>
              <a:buNone/>
            </a:pPr>
            <a:r>
              <a:rPr lang="en-US" sz="21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Communicating results in accessible language</a:t>
            </a:r>
            <a:endParaRPr lang="en-US" sz="210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57180" y="2379464"/>
            <a:ext cx="4515922" cy="4515922"/>
          </a:xfrm>
          <a:prstGeom prst="rect">
            <a:avLst/>
          </a:prstGeom>
        </p:spPr>
      </p:pic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60375" y="5384602"/>
            <a:ext cx="323136" cy="323136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69962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3798" y="4591050"/>
            <a:ext cx="9050893" cy="613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385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Model Deployment and Production</a:t>
            </a:r>
            <a:endParaRPr lang="en-US" sz="3850" dirty="0"/>
          </a:p>
        </p:txBody>
      </p:sp>
      <p:sp>
        <p:nvSpPr>
          <p:cNvPr id="4" name="Text 1"/>
          <p:cNvSpPr/>
          <p:nvPr/>
        </p:nvSpPr>
        <p:spPr>
          <a:xfrm>
            <a:off x="863798" y="5528429"/>
            <a:ext cx="12902803" cy="809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1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Deploying machine learning models to production requires careful planning, robust infrastructure, and ongoing monitoring. The deployment process transforms research code into reliable, scalable systems that serve real users.</a:t>
            </a:r>
            <a:endParaRPr lang="en-US" sz="21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3798" y="1198245"/>
            <a:ext cx="4908471" cy="613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385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Model Serialization</a:t>
            </a:r>
            <a:endParaRPr lang="en-US" sz="3850" dirty="0"/>
          </a:p>
        </p:txBody>
      </p:sp>
      <p:sp>
        <p:nvSpPr>
          <p:cNvPr id="3" name="Text 1"/>
          <p:cNvSpPr/>
          <p:nvPr/>
        </p:nvSpPr>
        <p:spPr>
          <a:xfrm>
            <a:off x="863798" y="2351484"/>
            <a:ext cx="2454235" cy="3067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Using Pickle: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863798" y="2901077"/>
            <a:ext cx="6187916" cy="3239572"/>
          </a:xfrm>
          <a:prstGeom prst="roundRect">
            <a:avLst>
              <a:gd name="adj" fmla="val 1000"/>
            </a:avLst>
          </a:prstGeom>
          <a:solidFill>
            <a:srgbClr val="1E1F20"/>
          </a:solidFill>
          <a:ln/>
        </p:spPr>
      </p:sp>
      <p:sp>
        <p:nvSpPr>
          <p:cNvPr id="5" name="Shape 3"/>
          <p:cNvSpPr/>
          <p:nvPr/>
        </p:nvSpPr>
        <p:spPr>
          <a:xfrm>
            <a:off x="853083" y="2901077"/>
            <a:ext cx="6209348" cy="3239572"/>
          </a:xfrm>
          <a:prstGeom prst="roundRect">
            <a:avLst>
              <a:gd name="adj" fmla="val 1000"/>
            </a:avLst>
          </a:prstGeom>
          <a:solidFill>
            <a:srgbClr val="1E1F20"/>
          </a:solidFill>
          <a:ln/>
        </p:spPr>
      </p:sp>
      <p:sp>
        <p:nvSpPr>
          <p:cNvPr id="6" name="Text 4"/>
          <p:cNvSpPr/>
          <p:nvPr/>
        </p:nvSpPr>
        <p:spPr>
          <a:xfrm>
            <a:off x="1068943" y="3063002"/>
            <a:ext cx="5777627" cy="2915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70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import pickle</a:t>
            </a:r>
            <a:endParaRPr lang="en-US" sz="1700" dirty="0"/>
          </a:p>
          <a:p>
            <a:pPr algn="l" indent="0" marL="0">
              <a:lnSpc>
                <a:spcPts val="2550"/>
              </a:lnSpc>
              <a:buNone/>
            </a:pPr>
            <a:endParaRPr lang="en-US" sz="1700" dirty="0"/>
          </a:p>
          <a:p>
            <a:pPr algn="l" indent="0" marL="0">
              <a:lnSpc>
                <a:spcPts val="2550"/>
              </a:lnSpc>
              <a:buNone/>
            </a:pPr>
            <a:r>
              <a:rPr lang="en-US" sz="170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# Save model</a:t>
            </a:r>
            <a:endParaRPr lang="en-US" sz="1700" dirty="0"/>
          </a:p>
          <a:p>
            <a:pPr algn="l" indent="0" marL="0">
              <a:lnSpc>
                <a:spcPts val="2550"/>
              </a:lnSpc>
              <a:buNone/>
            </a:pPr>
            <a:r>
              <a:rPr lang="en-US" sz="170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with open('model.pkl', 'wb') as f:</a:t>
            </a:r>
            <a:endParaRPr lang="en-US" sz="1700" dirty="0"/>
          </a:p>
          <a:p>
            <a:pPr algn="l" indent="0" marL="0">
              <a:lnSpc>
                <a:spcPts val="2550"/>
              </a:lnSpc>
              <a:buNone/>
            </a:pPr>
            <a:r>
              <a:rPr lang="en-US" sz="170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   pickle.dump(model, f)</a:t>
            </a:r>
            <a:endParaRPr lang="en-US" sz="1700" dirty="0"/>
          </a:p>
          <a:p>
            <a:pPr algn="l" indent="0" marL="0">
              <a:lnSpc>
                <a:spcPts val="2550"/>
              </a:lnSpc>
              <a:buNone/>
            </a:pPr>
            <a:endParaRPr lang="en-US" sz="1700" dirty="0"/>
          </a:p>
          <a:p>
            <a:pPr algn="l" indent="0" marL="0">
              <a:lnSpc>
                <a:spcPts val="2550"/>
              </a:lnSpc>
              <a:buNone/>
            </a:pPr>
            <a:r>
              <a:rPr lang="en-US" sz="170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# Load model</a:t>
            </a:r>
            <a:endParaRPr lang="en-US" sz="1700" dirty="0"/>
          </a:p>
          <a:p>
            <a:pPr algn="l" indent="0" marL="0">
              <a:lnSpc>
                <a:spcPts val="2550"/>
              </a:lnSpc>
              <a:buNone/>
            </a:pPr>
            <a:r>
              <a:rPr lang="en-US" sz="170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with open('model.pkl', 'rb') as f:</a:t>
            </a:r>
            <a:endParaRPr lang="en-US" sz="1700" dirty="0"/>
          </a:p>
          <a:p>
            <a:pPr algn="l" indent="0" marL="0">
              <a:lnSpc>
                <a:spcPts val="2550"/>
              </a:lnSpc>
              <a:buNone/>
            </a:pPr>
            <a:r>
              <a:rPr lang="en-US" sz="170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   loaded_model = pickle.load(f)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7586305" y="2351484"/>
            <a:ext cx="3871436" cy="3067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Using Joblib (Recommended):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7586305" y="2901077"/>
            <a:ext cx="6187916" cy="2591633"/>
          </a:xfrm>
          <a:prstGeom prst="roundRect">
            <a:avLst>
              <a:gd name="adj" fmla="val 1250"/>
            </a:avLst>
          </a:prstGeom>
          <a:solidFill>
            <a:srgbClr val="1E1F20"/>
          </a:solidFill>
          <a:ln/>
        </p:spPr>
      </p:sp>
      <p:sp>
        <p:nvSpPr>
          <p:cNvPr id="9" name="Shape 7"/>
          <p:cNvSpPr/>
          <p:nvPr/>
        </p:nvSpPr>
        <p:spPr>
          <a:xfrm>
            <a:off x="7575590" y="2901077"/>
            <a:ext cx="6209348" cy="2591633"/>
          </a:xfrm>
          <a:prstGeom prst="roundRect">
            <a:avLst>
              <a:gd name="adj" fmla="val 1250"/>
            </a:avLst>
          </a:prstGeom>
          <a:solidFill>
            <a:srgbClr val="1E1F20"/>
          </a:solidFill>
          <a:ln/>
        </p:spPr>
      </p:sp>
      <p:sp>
        <p:nvSpPr>
          <p:cNvPr id="10" name="Text 8"/>
          <p:cNvSpPr/>
          <p:nvPr/>
        </p:nvSpPr>
        <p:spPr>
          <a:xfrm>
            <a:off x="7791450" y="3063002"/>
            <a:ext cx="5777627" cy="2267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70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from joblib import dump, load</a:t>
            </a:r>
            <a:endParaRPr lang="en-US" sz="1700" dirty="0"/>
          </a:p>
          <a:p>
            <a:pPr algn="l" indent="0" marL="0">
              <a:lnSpc>
                <a:spcPts val="2550"/>
              </a:lnSpc>
              <a:buNone/>
            </a:pPr>
            <a:endParaRPr lang="en-US" sz="1700" dirty="0"/>
          </a:p>
          <a:p>
            <a:pPr algn="l" indent="0" marL="0">
              <a:lnSpc>
                <a:spcPts val="2550"/>
              </a:lnSpc>
              <a:buNone/>
            </a:pPr>
            <a:r>
              <a:rPr lang="en-US" sz="170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# Save model</a:t>
            </a:r>
            <a:endParaRPr lang="en-US" sz="1700" dirty="0"/>
          </a:p>
          <a:p>
            <a:pPr algn="l" indent="0" marL="0">
              <a:lnSpc>
                <a:spcPts val="2550"/>
              </a:lnSpc>
              <a:buNone/>
            </a:pPr>
            <a:r>
              <a:rPr lang="en-US" sz="170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dump(model, 'model.joblib')</a:t>
            </a:r>
            <a:endParaRPr lang="en-US" sz="1700" dirty="0"/>
          </a:p>
          <a:p>
            <a:pPr algn="l" indent="0" marL="0">
              <a:lnSpc>
                <a:spcPts val="2550"/>
              </a:lnSpc>
              <a:buNone/>
            </a:pPr>
            <a:endParaRPr lang="en-US" sz="1700" dirty="0"/>
          </a:p>
          <a:p>
            <a:pPr algn="l" indent="0" marL="0">
              <a:lnSpc>
                <a:spcPts val="2550"/>
              </a:lnSpc>
              <a:buNone/>
            </a:pPr>
            <a:r>
              <a:rPr lang="en-US" sz="170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# Load model</a:t>
            </a:r>
            <a:endParaRPr lang="en-US" sz="1700" dirty="0"/>
          </a:p>
          <a:p>
            <a:pPr algn="l" indent="0" marL="0">
              <a:lnSpc>
                <a:spcPts val="2550"/>
              </a:lnSpc>
              <a:buNone/>
            </a:pPr>
            <a:r>
              <a:rPr lang="en-US" sz="170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loaded_model = load('model.joblib')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863798" y="6626423"/>
            <a:ext cx="12902803" cy="4048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1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Joblib is preferred for large models as it's more efficient with NumPy arrays and provides better compression.</a:t>
            </a:r>
            <a:endParaRPr lang="en-US" sz="21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0188" y="379214"/>
            <a:ext cx="4580334" cy="390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50"/>
              </a:lnSpc>
              <a:buNone/>
            </a:pPr>
            <a:r>
              <a:rPr lang="en-US" sz="245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Creating ML APIs with Flask</a:t>
            </a:r>
            <a:endParaRPr lang="en-US" sz="2450" dirty="0"/>
          </a:p>
        </p:txBody>
      </p:sp>
      <p:sp>
        <p:nvSpPr>
          <p:cNvPr id="3" name="Text 1"/>
          <p:cNvSpPr/>
          <p:nvPr/>
        </p:nvSpPr>
        <p:spPr>
          <a:xfrm>
            <a:off x="550188" y="1045012"/>
            <a:ext cx="13530024" cy="2578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35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Flask enables easy creation of REST APIs for model serving: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550188" y="1457563"/>
            <a:ext cx="13530024" cy="6392704"/>
          </a:xfrm>
          <a:prstGeom prst="roundRect">
            <a:avLst>
              <a:gd name="adj" fmla="val 323"/>
            </a:avLst>
          </a:prstGeom>
          <a:solidFill>
            <a:srgbClr val="1E1F20"/>
          </a:solidFill>
          <a:ln/>
        </p:spPr>
      </p:sp>
      <p:sp>
        <p:nvSpPr>
          <p:cNvPr id="5" name="Shape 3"/>
          <p:cNvSpPr/>
          <p:nvPr/>
        </p:nvSpPr>
        <p:spPr>
          <a:xfrm>
            <a:off x="543401" y="1457563"/>
            <a:ext cx="13543598" cy="6392704"/>
          </a:xfrm>
          <a:prstGeom prst="roundRect">
            <a:avLst>
              <a:gd name="adj" fmla="val 323"/>
            </a:avLst>
          </a:prstGeom>
          <a:solidFill>
            <a:srgbClr val="1E1F20"/>
          </a:solidFill>
          <a:ln/>
        </p:spPr>
      </p:sp>
      <p:sp>
        <p:nvSpPr>
          <p:cNvPr id="6" name="Text 4"/>
          <p:cNvSpPr/>
          <p:nvPr/>
        </p:nvSpPr>
        <p:spPr>
          <a:xfrm>
            <a:off x="680918" y="1560671"/>
            <a:ext cx="13268563" cy="6186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from flask import Flask, request, jsonify</a:t>
            </a:r>
            <a:endParaRPr lang="en-US" sz="1050" dirty="0"/>
          </a:p>
          <a:p>
            <a:pPr algn="l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import joblib</a:t>
            </a:r>
            <a:endParaRPr lang="en-US" sz="1050" dirty="0"/>
          </a:p>
          <a:p>
            <a:pPr algn="l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import numpy as np</a:t>
            </a:r>
            <a:endParaRPr lang="en-US" sz="1050" dirty="0"/>
          </a:p>
          <a:p>
            <a:pPr algn="l" indent="0" marL="0">
              <a:lnSpc>
                <a:spcPts val="1600"/>
              </a:lnSpc>
              <a:buNone/>
            </a:pPr>
            <a:endParaRPr lang="en-US" sz="1050" dirty="0"/>
          </a:p>
          <a:p>
            <a:pPr algn="l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app = Flask(__name__)</a:t>
            </a:r>
            <a:endParaRPr lang="en-US" sz="1050" dirty="0"/>
          </a:p>
          <a:p>
            <a:pPr algn="l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model = joblib.load('model.joblib')</a:t>
            </a:r>
            <a:endParaRPr lang="en-US" sz="1050" dirty="0"/>
          </a:p>
          <a:p>
            <a:pPr algn="l" indent="0" marL="0">
              <a:lnSpc>
                <a:spcPts val="1600"/>
              </a:lnSpc>
              <a:buNone/>
            </a:pPr>
            <a:endParaRPr lang="en-US" sz="1050" dirty="0"/>
          </a:p>
          <a:p>
            <a:pPr algn="l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@app.route('/predict', methods=['POST'])</a:t>
            </a:r>
            <a:endParaRPr lang="en-US" sz="1050" dirty="0"/>
          </a:p>
          <a:p>
            <a:pPr algn="l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def predict():</a:t>
            </a:r>
            <a:endParaRPr lang="en-US" sz="1050" dirty="0"/>
          </a:p>
          <a:p>
            <a:pPr algn="l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try:</a:t>
            </a:r>
            <a:endParaRPr lang="en-US" sz="1050" dirty="0"/>
          </a:p>
          <a:p>
            <a:pPr algn="l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# Get data from request</a:t>
            </a:r>
            <a:endParaRPr lang="en-US" sz="1050" dirty="0"/>
          </a:p>
          <a:p>
            <a:pPr algn="l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data = request.get_json()</a:t>
            </a:r>
            <a:endParaRPr lang="en-US" sz="1050" dirty="0"/>
          </a:p>
          <a:p>
            <a:pPr algn="l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features = np.array(data['features']).reshape(1, -1)</a:t>
            </a:r>
            <a:endParaRPr lang="en-US" sz="1050" dirty="0"/>
          </a:p>
          <a:p>
            <a:pPr algn="l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1050" dirty="0"/>
          </a:p>
          <a:p>
            <a:pPr algn="l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# Make prediction</a:t>
            </a:r>
            <a:endParaRPr lang="en-US" sz="1050" dirty="0"/>
          </a:p>
          <a:p>
            <a:pPr algn="l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prediction = model.predict(features)</a:t>
            </a:r>
            <a:endParaRPr lang="en-US" sz="1050" dirty="0"/>
          </a:p>
          <a:p>
            <a:pPr algn="l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1050" dirty="0"/>
          </a:p>
          <a:p>
            <a:pPr algn="l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# Return result</a:t>
            </a:r>
            <a:endParaRPr lang="en-US" sz="1050" dirty="0"/>
          </a:p>
          <a:p>
            <a:pPr algn="l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return jsonify({</a:t>
            </a:r>
            <a:endParaRPr lang="en-US" sz="1050" dirty="0"/>
          </a:p>
          <a:p>
            <a:pPr algn="l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'prediction': prediction.tolist(),</a:t>
            </a:r>
            <a:endParaRPr lang="en-US" sz="1050" dirty="0"/>
          </a:p>
          <a:p>
            <a:pPr algn="l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'status': 'success'</a:t>
            </a:r>
            <a:endParaRPr lang="en-US" sz="1050" dirty="0"/>
          </a:p>
          <a:p>
            <a:pPr algn="l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})</a:t>
            </a:r>
            <a:endParaRPr lang="en-US" sz="1050" dirty="0"/>
          </a:p>
          <a:p>
            <a:pPr algn="l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except Exception as e:</a:t>
            </a:r>
            <a:endParaRPr lang="en-US" sz="1050" dirty="0"/>
          </a:p>
          <a:p>
            <a:pPr algn="l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return jsonify({</a:t>
            </a:r>
            <a:endParaRPr lang="en-US" sz="1050" dirty="0"/>
          </a:p>
          <a:p>
            <a:pPr algn="l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'error': str(e),</a:t>
            </a:r>
            <a:endParaRPr lang="en-US" sz="1050" dirty="0"/>
          </a:p>
          <a:p>
            <a:pPr algn="l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'status': 'error'</a:t>
            </a:r>
            <a:endParaRPr lang="en-US" sz="1050" dirty="0"/>
          </a:p>
          <a:p>
            <a:pPr algn="l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})</a:t>
            </a:r>
            <a:endParaRPr lang="en-US" sz="1050" dirty="0"/>
          </a:p>
          <a:p>
            <a:pPr algn="l" indent="0" marL="0">
              <a:lnSpc>
                <a:spcPts val="1600"/>
              </a:lnSpc>
              <a:buNone/>
            </a:pPr>
            <a:endParaRPr lang="en-US" sz="1050" dirty="0"/>
          </a:p>
          <a:p>
            <a:pPr algn="l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if __name__ == '__main__':</a:t>
            </a:r>
            <a:endParaRPr lang="en-US" sz="1050" dirty="0"/>
          </a:p>
          <a:p>
            <a:pPr algn="l" indent="0" marL="0">
              <a:lnSpc>
                <a:spcPts val="1600"/>
              </a:lnSpc>
              <a:buNone/>
            </a:pPr>
            <a:r>
              <a:rPr lang="en-US" sz="1050" dirty="0">
                <a:solidFill>
                  <a:srgbClr val="E2E6E9"/>
                </a:solidFill>
                <a:highlight>
                  <a:srgbClr val="1E1F20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 app.run(debug=True, host='0.0.0.0', port=5000)</a:t>
            </a:r>
            <a:endParaRPr lang="en-US" sz="10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4476" y="1204793"/>
            <a:ext cx="6891099" cy="5668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Monitoring and Maintenance</a:t>
            </a:r>
            <a:endParaRPr lang="en-US" sz="3550" dirty="0"/>
          </a:p>
        </p:txBody>
      </p:sp>
      <p:sp>
        <p:nvSpPr>
          <p:cNvPr id="4" name="Shape 1"/>
          <p:cNvSpPr/>
          <p:nvPr/>
        </p:nvSpPr>
        <p:spPr>
          <a:xfrm>
            <a:off x="6508909" y="2070854"/>
            <a:ext cx="22860" cy="4953833"/>
          </a:xfrm>
          <a:prstGeom prst="roundRect">
            <a:avLst>
              <a:gd name="adj" fmla="val 130928"/>
            </a:avLst>
          </a:prstGeom>
          <a:solidFill>
            <a:srgbClr val="494A4B"/>
          </a:solidFill>
          <a:ln/>
        </p:spPr>
      </p:sp>
      <p:sp>
        <p:nvSpPr>
          <p:cNvPr id="5" name="Shape 2"/>
          <p:cNvSpPr/>
          <p:nvPr/>
        </p:nvSpPr>
        <p:spPr>
          <a:xfrm>
            <a:off x="6710482" y="2283857"/>
            <a:ext cx="598527" cy="22860"/>
          </a:xfrm>
          <a:prstGeom prst="roundRect">
            <a:avLst>
              <a:gd name="adj" fmla="val 130928"/>
            </a:avLst>
          </a:prstGeom>
          <a:solidFill>
            <a:srgbClr val="494A4B"/>
          </a:solidFill>
          <a:ln/>
        </p:spPr>
      </p:sp>
      <p:sp>
        <p:nvSpPr>
          <p:cNvPr id="6" name="Shape 3"/>
          <p:cNvSpPr/>
          <p:nvPr/>
        </p:nvSpPr>
        <p:spPr>
          <a:xfrm>
            <a:off x="6284476" y="2070854"/>
            <a:ext cx="448866" cy="448866"/>
          </a:xfrm>
          <a:prstGeom prst="roundRect">
            <a:avLst>
              <a:gd name="adj" fmla="val 6668"/>
            </a:avLst>
          </a:prstGeom>
          <a:solidFill>
            <a:srgbClr val="303132"/>
          </a:solidFill>
          <a:ln/>
        </p:spPr>
      </p:sp>
      <p:sp>
        <p:nvSpPr>
          <p:cNvPr id="7" name="Text 4"/>
          <p:cNvSpPr/>
          <p:nvPr/>
        </p:nvSpPr>
        <p:spPr>
          <a:xfrm>
            <a:off x="6372880" y="2125266"/>
            <a:ext cx="272058" cy="340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21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1</a:t>
            </a:r>
            <a:endParaRPr lang="en-US" sz="2100" dirty="0"/>
          </a:p>
        </p:txBody>
      </p:sp>
      <p:sp>
        <p:nvSpPr>
          <p:cNvPr id="8" name="Text 5"/>
          <p:cNvSpPr/>
          <p:nvPr/>
        </p:nvSpPr>
        <p:spPr>
          <a:xfrm>
            <a:off x="7506533" y="2139434"/>
            <a:ext cx="2924889" cy="283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Performance Monitoring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7506533" y="2542461"/>
            <a:ext cx="6325791" cy="7481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195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Track accuracy, latency, and throughput metrics continuously</a:t>
            </a:r>
            <a:endParaRPr lang="en-US" sz="1950" dirty="0"/>
          </a:p>
        </p:txBody>
      </p:sp>
      <p:sp>
        <p:nvSpPr>
          <p:cNvPr id="10" name="Shape 7"/>
          <p:cNvSpPr/>
          <p:nvPr/>
        </p:nvSpPr>
        <p:spPr>
          <a:xfrm>
            <a:off x="6710482" y="3902631"/>
            <a:ext cx="598527" cy="22860"/>
          </a:xfrm>
          <a:prstGeom prst="roundRect">
            <a:avLst>
              <a:gd name="adj" fmla="val 130928"/>
            </a:avLst>
          </a:prstGeom>
          <a:solidFill>
            <a:srgbClr val="494A4B"/>
          </a:solidFill>
          <a:ln/>
        </p:spPr>
      </p:sp>
      <p:sp>
        <p:nvSpPr>
          <p:cNvPr id="11" name="Shape 8"/>
          <p:cNvSpPr/>
          <p:nvPr/>
        </p:nvSpPr>
        <p:spPr>
          <a:xfrm>
            <a:off x="6284476" y="3689628"/>
            <a:ext cx="448866" cy="448866"/>
          </a:xfrm>
          <a:prstGeom prst="roundRect">
            <a:avLst>
              <a:gd name="adj" fmla="val 6668"/>
            </a:avLst>
          </a:prstGeom>
          <a:solidFill>
            <a:srgbClr val="303132"/>
          </a:solidFill>
          <a:ln/>
        </p:spPr>
      </p:sp>
      <p:sp>
        <p:nvSpPr>
          <p:cNvPr id="12" name="Text 9"/>
          <p:cNvSpPr/>
          <p:nvPr/>
        </p:nvSpPr>
        <p:spPr>
          <a:xfrm>
            <a:off x="6372880" y="3744039"/>
            <a:ext cx="272058" cy="340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21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2</a:t>
            </a:r>
            <a:endParaRPr lang="en-US" sz="2100" dirty="0"/>
          </a:p>
        </p:txBody>
      </p:sp>
      <p:sp>
        <p:nvSpPr>
          <p:cNvPr id="13" name="Text 10"/>
          <p:cNvSpPr/>
          <p:nvPr/>
        </p:nvSpPr>
        <p:spPr>
          <a:xfrm>
            <a:off x="7506533" y="3758208"/>
            <a:ext cx="2404348" cy="283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Data Drift Detection</a:t>
            </a:r>
            <a:endParaRPr lang="en-US" sz="1750" dirty="0"/>
          </a:p>
        </p:txBody>
      </p:sp>
      <p:sp>
        <p:nvSpPr>
          <p:cNvPr id="14" name="Text 11"/>
          <p:cNvSpPr/>
          <p:nvPr/>
        </p:nvSpPr>
        <p:spPr>
          <a:xfrm>
            <a:off x="7506533" y="4161234"/>
            <a:ext cx="6325791" cy="374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195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Monitor input distribution changes that affect predictions</a:t>
            </a:r>
            <a:endParaRPr lang="en-US" sz="1950" dirty="0"/>
          </a:p>
        </p:txBody>
      </p:sp>
      <p:sp>
        <p:nvSpPr>
          <p:cNvPr id="15" name="Shape 12"/>
          <p:cNvSpPr/>
          <p:nvPr/>
        </p:nvSpPr>
        <p:spPr>
          <a:xfrm>
            <a:off x="6710482" y="5147310"/>
            <a:ext cx="598527" cy="22860"/>
          </a:xfrm>
          <a:prstGeom prst="roundRect">
            <a:avLst>
              <a:gd name="adj" fmla="val 130928"/>
            </a:avLst>
          </a:prstGeom>
          <a:solidFill>
            <a:srgbClr val="494A4B"/>
          </a:solidFill>
          <a:ln/>
        </p:spPr>
      </p:sp>
      <p:sp>
        <p:nvSpPr>
          <p:cNvPr id="16" name="Shape 13"/>
          <p:cNvSpPr/>
          <p:nvPr/>
        </p:nvSpPr>
        <p:spPr>
          <a:xfrm>
            <a:off x="6284476" y="4934307"/>
            <a:ext cx="448866" cy="448866"/>
          </a:xfrm>
          <a:prstGeom prst="roundRect">
            <a:avLst>
              <a:gd name="adj" fmla="val 6668"/>
            </a:avLst>
          </a:prstGeom>
          <a:solidFill>
            <a:srgbClr val="303132"/>
          </a:solidFill>
          <a:ln/>
        </p:spPr>
      </p:sp>
      <p:sp>
        <p:nvSpPr>
          <p:cNvPr id="17" name="Text 14"/>
          <p:cNvSpPr/>
          <p:nvPr/>
        </p:nvSpPr>
        <p:spPr>
          <a:xfrm>
            <a:off x="6372880" y="4988719"/>
            <a:ext cx="272058" cy="340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21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3</a:t>
            </a:r>
            <a:endParaRPr lang="en-US" sz="2100" dirty="0"/>
          </a:p>
        </p:txBody>
      </p:sp>
      <p:sp>
        <p:nvSpPr>
          <p:cNvPr id="18" name="Text 15"/>
          <p:cNvSpPr/>
          <p:nvPr/>
        </p:nvSpPr>
        <p:spPr>
          <a:xfrm>
            <a:off x="7506533" y="5002887"/>
            <a:ext cx="2267426" cy="283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Model Retraining</a:t>
            </a:r>
            <a:endParaRPr lang="en-US" sz="1750" dirty="0"/>
          </a:p>
        </p:txBody>
      </p:sp>
      <p:sp>
        <p:nvSpPr>
          <p:cNvPr id="19" name="Text 16"/>
          <p:cNvSpPr/>
          <p:nvPr/>
        </p:nvSpPr>
        <p:spPr>
          <a:xfrm>
            <a:off x="7506533" y="5405914"/>
            <a:ext cx="6325791" cy="374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195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Periodic updates with new data to maintain performance</a:t>
            </a:r>
            <a:endParaRPr lang="en-US" sz="1950" dirty="0"/>
          </a:p>
        </p:txBody>
      </p:sp>
      <p:sp>
        <p:nvSpPr>
          <p:cNvPr id="20" name="Shape 17"/>
          <p:cNvSpPr/>
          <p:nvPr/>
        </p:nvSpPr>
        <p:spPr>
          <a:xfrm>
            <a:off x="6710482" y="6391989"/>
            <a:ext cx="598527" cy="22860"/>
          </a:xfrm>
          <a:prstGeom prst="roundRect">
            <a:avLst>
              <a:gd name="adj" fmla="val 130928"/>
            </a:avLst>
          </a:prstGeom>
          <a:solidFill>
            <a:srgbClr val="494A4B"/>
          </a:solidFill>
          <a:ln/>
        </p:spPr>
      </p:sp>
      <p:sp>
        <p:nvSpPr>
          <p:cNvPr id="21" name="Shape 18"/>
          <p:cNvSpPr/>
          <p:nvPr/>
        </p:nvSpPr>
        <p:spPr>
          <a:xfrm>
            <a:off x="6284476" y="6178987"/>
            <a:ext cx="448866" cy="448866"/>
          </a:xfrm>
          <a:prstGeom prst="roundRect">
            <a:avLst>
              <a:gd name="adj" fmla="val 6668"/>
            </a:avLst>
          </a:prstGeom>
          <a:solidFill>
            <a:srgbClr val="303132"/>
          </a:solidFill>
          <a:ln/>
        </p:spPr>
      </p:sp>
      <p:sp>
        <p:nvSpPr>
          <p:cNvPr id="22" name="Text 19"/>
          <p:cNvSpPr/>
          <p:nvPr/>
        </p:nvSpPr>
        <p:spPr>
          <a:xfrm>
            <a:off x="6372880" y="6233398"/>
            <a:ext cx="272058" cy="340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21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4</a:t>
            </a:r>
            <a:endParaRPr lang="en-US" sz="2100" dirty="0"/>
          </a:p>
        </p:txBody>
      </p:sp>
      <p:sp>
        <p:nvSpPr>
          <p:cNvPr id="23" name="Text 20"/>
          <p:cNvSpPr/>
          <p:nvPr/>
        </p:nvSpPr>
        <p:spPr>
          <a:xfrm>
            <a:off x="7506533" y="6247567"/>
            <a:ext cx="2267426" cy="283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Version Control</a:t>
            </a:r>
            <a:endParaRPr lang="en-US" sz="1750" dirty="0"/>
          </a:p>
        </p:txBody>
      </p:sp>
      <p:sp>
        <p:nvSpPr>
          <p:cNvPr id="24" name="Text 21"/>
          <p:cNvSpPr/>
          <p:nvPr/>
        </p:nvSpPr>
        <p:spPr>
          <a:xfrm>
            <a:off x="7506533" y="6650593"/>
            <a:ext cx="6325791" cy="374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195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Track model versions and enable rollback if needed</a:t>
            </a:r>
            <a:endParaRPr lang="en-US" sz="19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3798" y="1421130"/>
            <a:ext cx="4908471" cy="6135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385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Key Takeaways</a:t>
            </a:r>
            <a:endParaRPr lang="en-US" sz="3850" dirty="0"/>
          </a:p>
        </p:txBody>
      </p:sp>
      <p:sp>
        <p:nvSpPr>
          <p:cNvPr id="3" name="Shape 1"/>
          <p:cNvSpPr/>
          <p:nvPr/>
        </p:nvSpPr>
        <p:spPr>
          <a:xfrm>
            <a:off x="863798" y="2466499"/>
            <a:ext cx="485894" cy="485894"/>
          </a:xfrm>
          <a:prstGeom prst="roundRect">
            <a:avLst>
              <a:gd name="adj" fmla="val 6667"/>
            </a:avLst>
          </a:prstGeom>
          <a:solidFill>
            <a:srgbClr val="303132"/>
          </a:solidFill>
          <a:ln/>
        </p:spPr>
      </p:sp>
      <p:sp>
        <p:nvSpPr>
          <p:cNvPr id="4" name="Text 2"/>
          <p:cNvSpPr/>
          <p:nvPr/>
        </p:nvSpPr>
        <p:spPr>
          <a:xfrm>
            <a:off x="959465" y="2525316"/>
            <a:ext cx="294442" cy="368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1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1565553" y="2506980"/>
            <a:ext cx="3002756" cy="368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23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K-Means Clustering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1565553" y="3004661"/>
            <a:ext cx="5614630" cy="12144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1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Simple and efficient for spherical clusters. Use elbow method or silhouette analysis to choose K. Best for large datasets with clear separation.</a:t>
            </a:r>
            <a:endParaRPr lang="en-US" sz="2100" dirty="0"/>
          </a:p>
        </p:txBody>
      </p:sp>
      <p:sp>
        <p:nvSpPr>
          <p:cNvPr id="7" name="Shape 5"/>
          <p:cNvSpPr/>
          <p:nvPr/>
        </p:nvSpPr>
        <p:spPr>
          <a:xfrm>
            <a:off x="7450098" y="2466499"/>
            <a:ext cx="485894" cy="485894"/>
          </a:xfrm>
          <a:prstGeom prst="roundRect">
            <a:avLst>
              <a:gd name="adj" fmla="val 6667"/>
            </a:avLst>
          </a:prstGeom>
          <a:solidFill>
            <a:srgbClr val="303132"/>
          </a:solidFill>
          <a:ln/>
        </p:spPr>
      </p:sp>
      <p:sp>
        <p:nvSpPr>
          <p:cNvPr id="8" name="Text 6"/>
          <p:cNvSpPr/>
          <p:nvPr/>
        </p:nvSpPr>
        <p:spPr>
          <a:xfrm>
            <a:off x="7545765" y="2525316"/>
            <a:ext cx="294442" cy="368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2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8151852" y="2506980"/>
            <a:ext cx="3520678" cy="368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23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Hierarchical Clustering</a:t>
            </a:r>
            <a:endParaRPr lang="en-US" sz="2300" dirty="0"/>
          </a:p>
        </p:txBody>
      </p:sp>
      <p:sp>
        <p:nvSpPr>
          <p:cNvPr id="10" name="Text 8"/>
          <p:cNvSpPr/>
          <p:nvPr/>
        </p:nvSpPr>
        <p:spPr>
          <a:xfrm>
            <a:off x="8151852" y="3004661"/>
            <a:ext cx="5614749" cy="12144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1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Builds cluster hierarchy without predefined K. Dendrograms visualize relationships. Better for small datasets and exploratory analysis.</a:t>
            </a:r>
            <a:endParaRPr lang="en-US" sz="2100" dirty="0"/>
          </a:p>
        </p:txBody>
      </p:sp>
      <p:sp>
        <p:nvSpPr>
          <p:cNvPr id="11" name="Shape 9"/>
          <p:cNvSpPr/>
          <p:nvPr/>
        </p:nvSpPr>
        <p:spPr>
          <a:xfrm>
            <a:off x="863798" y="4650938"/>
            <a:ext cx="485894" cy="485894"/>
          </a:xfrm>
          <a:prstGeom prst="roundRect">
            <a:avLst>
              <a:gd name="adj" fmla="val 6667"/>
            </a:avLst>
          </a:prstGeom>
          <a:solidFill>
            <a:srgbClr val="303132"/>
          </a:solidFill>
          <a:ln/>
        </p:spPr>
      </p:sp>
      <p:sp>
        <p:nvSpPr>
          <p:cNvPr id="12" name="Text 10"/>
          <p:cNvSpPr/>
          <p:nvPr/>
        </p:nvSpPr>
        <p:spPr>
          <a:xfrm>
            <a:off x="959465" y="4709755"/>
            <a:ext cx="294442" cy="368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3</a:t>
            </a:r>
            <a:endParaRPr lang="en-US" sz="2300" dirty="0"/>
          </a:p>
        </p:txBody>
      </p:sp>
      <p:sp>
        <p:nvSpPr>
          <p:cNvPr id="13" name="Text 11"/>
          <p:cNvSpPr/>
          <p:nvPr/>
        </p:nvSpPr>
        <p:spPr>
          <a:xfrm>
            <a:off x="1565553" y="4691420"/>
            <a:ext cx="2945130" cy="368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23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PCA</a:t>
            </a:r>
            <a:endParaRPr lang="en-US" sz="2300" dirty="0"/>
          </a:p>
        </p:txBody>
      </p:sp>
      <p:sp>
        <p:nvSpPr>
          <p:cNvPr id="14" name="Text 12"/>
          <p:cNvSpPr/>
          <p:nvPr/>
        </p:nvSpPr>
        <p:spPr>
          <a:xfrm>
            <a:off x="1565553" y="5189101"/>
            <a:ext cx="5614630" cy="1619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1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Powerful dimensionality reduction preserving variance. Essential for visualization and preprocessing. Choose components explaining 95% variance.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7450098" y="4650938"/>
            <a:ext cx="485894" cy="485894"/>
          </a:xfrm>
          <a:prstGeom prst="roundRect">
            <a:avLst>
              <a:gd name="adj" fmla="val 6667"/>
            </a:avLst>
          </a:prstGeom>
          <a:solidFill>
            <a:srgbClr val="303132"/>
          </a:solidFill>
          <a:ln/>
        </p:spPr>
      </p:sp>
      <p:sp>
        <p:nvSpPr>
          <p:cNvPr id="16" name="Text 14"/>
          <p:cNvSpPr/>
          <p:nvPr/>
        </p:nvSpPr>
        <p:spPr>
          <a:xfrm>
            <a:off x="7545765" y="4709755"/>
            <a:ext cx="294442" cy="368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4</a:t>
            </a:r>
            <a:endParaRPr lang="en-US" sz="2300" dirty="0"/>
          </a:p>
        </p:txBody>
      </p:sp>
      <p:sp>
        <p:nvSpPr>
          <p:cNvPr id="17" name="Text 15"/>
          <p:cNvSpPr/>
          <p:nvPr/>
        </p:nvSpPr>
        <p:spPr>
          <a:xfrm>
            <a:off x="8151852" y="4691420"/>
            <a:ext cx="3239810" cy="368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2300" b="1" dirty="0">
                <a:solidFill>
                  <a:srgbClr val="E2E6E9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Ethics &amp; Deployment</a:t>
            </a:r>
            <a:endParaRPr lang="en-US" sz="2300" dirty="0"/>
          </a:p>
        </p:txBody>
      </p:sp>
      <p:sp>
        <p:nvSpPr>
          <p:cNvPr id="18" name="Text 16"/>
          <p:cNvSpPr/>
          <p:nvPr/>
        </p:nvSpPr>
        <p:spPr>
          <a:xfrm>
            <a:off x="8151852" y="5189101"/>
            <a:ext cx="5614749" cy="12144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1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Address bias, ensure fairness, protect privacy. Serialize models, create APIs, monitor performance. Responsible AI is crucial.</a:t>
            </a:r>
            <a:endParaRPr lang="en-US" sz="21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9614" y="708898"/>
            <a:ext cx="5202079" cy="5110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Exam Preparation Guide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719614" y="1669613"/>
            <a:ext cx="2695575" cy="3065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Short Answer Topics:</a:t>
            </a:r>
            <a:endParaRPr lang="en-US" sz="1900" dirty="0"/>
          </a:p>
        </p:txBody>
      </p:sp>
      <p:sp>
        <p:nvSpPr>
          <p:cNvPr id="5" name="Text 2"/>
          <p:cNvSpPr/>
          <p:nvPr/>
        </p:nvSpPr>
        <p:spPr>
          <a:xfrm>
            <a:off x="719614" y="2156103"/>
            <a:ext cx="3632954" cy="674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Define unsupervised learning with examples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719614" y="2893576"/>
            <a:ext cx="3632954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Explain K-Means algorithm steps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719614" y="3293745"/>
            <a:ext cx="3632954" cy="674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Describe elbow method for choosing K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19614" y="4031218"/>
            <a:ext cx="3632954" cy="674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Compare agglomerative vs divisive clustering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19614" y="4768691"/>
            <a:ext cx="3632954" cy="674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Explain silhouette coefficient interpretation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19614" y="5506164"/>
            <a:ext cx="3632954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Define PCA and its applications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719614" y="5906333"/>
            <a:ext cx="3632954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Discuss ethical concerns in ML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4799052" y="1669613"/>
            <a:ext cx="2558177" cy="3065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Practical Questions:</a:t>
            </a:r>
            <a:endParaRPr lang="en-US" sz="1900" dirty="0"/>
          </a:p>
        </p:txBody>
      </p:sp>
      <p:sp>
        <p:nvSpPr>
          <p:cNvPr id="13" name="Text 10"/>
          <p:cNvSpPr/>
          <p:nvPr/>
        </p:nvSpPr>
        <p:spPr>
          <a:xfrm>
            <a:off x="4799052" y="2156103"/>
            <a:ext cx="3632954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Implement K-Means on iris dataset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4799052" y="2556272"/>
            <a:ext cx="3632954" cy="674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Create dendrogram for hierarchical clustering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4799052" y="3293745"/>
            <a:ext cx="3632954" cy="674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Apply PCA for dimensionality reduction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4799052" y="4031218"/>
            <a:ext cx="3632954" cy="674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Evaluate clustering using silhouette analysis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4799052" y="4768691"/>
            <a:ext cx="3632954" cy="3373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Serialize and deploy ML model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4799052" y="5168860"/>
            <a:ext cx="3632954" cy="674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Calculate WCSS and explained variance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719614" y="6508790"/>
            <a:ext cx="7704773" cy="1011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50"/>
              </a:lnSpc>
              <a:buNone/>
            </a:pPr>
            <a:r>
              <a:rPr lang="en-US" sz="1750" b="1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Remember:</a:t>
            </a:r>
            <a:pPr algn="l" indent="0" marL="0">
              <a:lnSpc>
                <a:spcPts val="2650"/>
              </a:lnSpc>
              <a:buNone/>
            </a:pPr>
            <a:r>
              <a:rPr lang="en-US" sz="1750" dirty="0">
                <a:solidFill>
                  <a:srgbClr val="E2E6E9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Practice coding examples, understand mathematical foundations, and focus on real-world applications. Master evaluation metrics and ethical considerations for comprehensive understanding.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35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2025-12-25T17:35:19Z</dcterms:created>
  <dcterms:modified xsi:type="dcterms:W3CDTF">2025-12-25T17:35:19Z</dcterms:modified>
</cp:coreProperties>
</file>