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charts/chart1.xml" ContentType="application/vnd.openxmlformats-officedocument.drawingml.chart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63840c2f1641cb" /><Relationship Type="http://schemas.openxmlformats.org/officeDocument/2006/relationships/extended-properties" Target="/docProps/app.xml" Id="Rfd2ba3e625f04c5f" /><Relationship Type="http://schemas.openxmlformats.org/officeDocument/2006/relationships/officeDocument" Target="/ppt/presentation.xml" Id="Ra67a9959f89e47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8494a797ac4e12"/>
  </p:sldMasterIdLst>
  <p:notesMasterIdLst>
    <p:notesMasterId xmlns:r="http://schemas.openxmlformats.org/officeDocument/2006/relationships" r:id="R395a783ef48d4964"/>
  </p:notesMasterIdLst>
  <p:sldIdLst>
    <p:sldId xmlns:r="http://schemas.openxmlformats.org/officeDocument/2006/relationships" id="256" r:id="R03b6e1b187344cc0"/>
    <p:sldId xmlns:r="http://schemas.openxmlformats.org/officeDocument/2006/relationships" id="257" r:id="Rcf02f5c8bc094495"/>
    <p:sldId xmlns:r="http://schemas.openxmlformats.org/officeDocument/2006/relationships" id="258" r:id="R8fbccd62882f4a75"/>
    <p:sldId xmlns:r="http://schemas.openxmlformats.org/officeDocument/2006/relationships" id="259" r:id="Red504471eda744a9"/>
    <p:sldId xmlns:r="http://schemas.openxmlformats.org/officeDocument/2006/relationships" id="260" r:id="R86694ff4e27d4eb7"/>
    <p:sldId xmlns:r="http://schemas.openxmlformats.org/officeDocument/2006/relationships" id="261" r:id="R4b412d0111c04e31"/>
    <p:sldId xmlns:r="http://schemas.openxmlformats.org/officeDocument/2006/relationships" id="262" r:id="R0140715a739442b5"/>
    <p:sldId xmlns:r="http://schemas.openxmlformats.org/officeDocument/2006/relationships" id="263" r:id="R02db494ead2e43f4"/>
    <p:sldId xmlns:r="http://schemas.openxmlformats.org/officeDocument/2006/relationships" id="264" r:id="Ra6fca521e45e4fc5"/>
    <p:sldId xmlns:r="http://schemas.openxmlformats.org/officeDocument/2006/relationships" id="265" r:id="R81c86a0c7c8b40bd"/>
    <p:sldId xmlns:r="http://schemas.openxmlformats.org/officeDocument/2006/relationships" id="266" r:id="Rf484876ae215429c"/>
    <p:sldId xmlns:r="http://schemas.openxmlformats.org/officeDocument/2006/relationships" id="267" r:id="Rbfc94eb37d584629"/>
    <p:sldId xmlns:r="http://schemas.openxmlformats.org/officeDocument/2006/relationships" id="268" r:id="Rfb451b3e65704005"/>
    <p:sldId xmlns:r="http://schemas.openxmlformats.org/officeDocument/2006/relationships" id="269" r:id="Rbaad740b27db41cf"/>
    <p:sldId xmlns:r="http://schemas.openxmlformats.org/officeDocument/2006/relationships" id="270" r:id="Rf5ae2b31c19d438a"/>
    <p:sldId xmlns:r="http://schemas.openxmlformats.org/officeDocument/2006/relationships" id="271" r:id="R5eae14cfb4e044c1"/>
    <p:sldId xmlns:r="http://schemas.openxmlformats.org/officeDocument/2006/relationships" id="272" r:id="R05ec56efd5064c8d"/>
    <p:sldId xmlns:r="http://schemas.openxmlformats.org/officeDocument/2006/relationships" id="273" r:id="R425335de031d409c"/>
    <p:sldId xmlns:r="http://schemas.openxmlformats.org/officeDocument/2006/relationships" id="274" r:id="R806ffb2925044acf"/>
    <p:sldId xmlns:r="http://schemas.openxmlformats.org/officeDocument/2006/relationships" id="275" r:id="R7a427752b92f43a7"/>
    <p:sldId xmlns:r="http://schemas.openxmlformats.org/officeDocument/2006/relationships" id="276" r:id="R1830ef0c9a2444e0"/>
    <p:sldId xmlns:r="http://schemas.openxmlformats.org/officeDocument/2006/relationships" id="277" r:id="R3ee2050fa8ef4f24"/>
    <p:sldId xmlns:r="http://schemas.openxmlformats.org/officeDocument/2006/relationships" id="278" r:id="R952f8d1fafc04cc5"/>
    <p:sldId xmlns:r="http://schemas.openxmlformats.org/officeDocument/2006/relationships" id="279" r:id="R0bb123ddb7994b8a"/>
    <p:sldId xmlns:r="http://schemas.openxmlformats.org/officeDocument/2006/relationships" id="280" r:id="Rbd10bef4842c4ec3"/>
    <p:sldId xmlns:r="http://schemas.openxmlformats.org/officeDocument/2006/relationships" id="281" r:id="R59ad4cb8292e4d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4b0a5ea50741bd" /><Relationship Type="http://schemas.openxmlformats.org/officeDocument/2006/relationships/slideMaster" Target="/ppt/slideMasters/slideMaster1.xml" Id="R398494a797ac4e12" /><Relationship Type="http://schemas.openxmlformats.org/officeDocument/2006/relationships/notesMaster" Target="/ppt/notesMasters/notesMaster1.xml" Id="R395a783ef48d4964" /><Relationship Type="http://schemas.openxmlformats.org/officeDocument/2006/relationships/presProps" Target="/ppt/presProps.xml" Id="R4bddc7f640fd4321" /><Relationship Type="http://schemas.openxmlformats.org/officeDocument/2006/relationships/tableStyles" Target="/ppt/tableStyles.xml" Id="Rbe2d0b8c64f54eb5" /><Relationship Type="http://schemas.openxmlformats.org/officeDocument/2006/relationships/slide" Target="/ppt/slides/slide1.xml" Id="R03b6e1b187344cc0" /><Relationship Type="http://schemas.openxmlformats.org/officeDocument/2006/relationships/slide" Target="/ppt/slides/slide2.xml" Id="Rcf02f5c8bc094495" /><Relationship Type="http://schemas.openxmlformats.org/officeDocument/2006/relationships/slide" Target="/ppt/slides/slide3.xml" Id="R8fbccd62882f4a75" /><Relationship Type="http://schemas.openxmlformats.org/officeDocument/2006/relationships/slide" Target="/ppt/slides/slide4.xml" Id="Red504471eda744a9" /><Relationship Type="http://schemas.openxmlformats.org/officeDocument/2006/relationships/slide" Target="/ppt/slides/slide5.xml" Id="R86694ff4e27d4eb7" /><Relationship Type="http://schemas.openxmlformats.org/officeDocument/2006/relationships/slide" Target="/ppt/slides/slide6.xml" Id="R4b412d0111c04e31" /><Relationship Type="http://schemas.openxmlformats.org/officeDocument/2006/relationships/slide" Target="/ppt/slides/slide7.xml" Id="R0140715a739442b5" /><Relationship Type="http://schemas.openxmlformats.org/officeDocument/2006/relationships/slide" Target="/ppt/slides/slide8.xml" Id="R02db494ead2e43f4" /><Relationship Type="http://schemas.openxmlformats.org/officeDocument/2006/relationships/slide" Target="/ppt/slides/slide9.xml" Id="Ra6fca521e45e4fc5" /><Relationship Type="http://schemas.openxmlformats.org/officeDocument/2006/relationships/slide" Target="/ppt/slides/slide10.xml" Id="R81c86a0c7c8b40bd" /><Relationship Type="http://schemas.openxmlformats.org/officeDocument/2006/relationships/slide" Target="/ppt/slides/slide11.xml" Id="Rf484876ae215429c" /><Relationship Type="http://schemas.openxmlformats.org/officeDocument/2006/relationships/slide" Target="/ppt/slides/slide12.xml" Id="Rbfc94eb37d584629" /><Relationship Type="http://schemas.openxmlformats.org/officeDocument/2006/relationships/slide" Target="/ppt/slides/slide13.xml" Id="Rfb451b3e65704005" /><Relationship Type="http://schemas.openxmlformats.org/officeDocument/2006/relationships/slide" Target="/ppt/slides/slide14.xml" Id="Rbaad740b27db41cf" /><Relationship Type="http://schemas.openxmlformats.org/officeDocument/2006/relationships/slide" Target="/ppt/slides/slide15.xml" Id="Rf5ae2b31c19d438a" /><Relationship Type="http://schemas.openxmlformats.org/officeDocument/2006/relationships/slide" Target="/ppt/slides/slide16.xml" Id="R5eae14cfb4e044c1" /><Relationship Type="http://schemas.openxmlformats.org/officeDocument/2006/relationships/slide" Target="/ppt/slides/slide17.xml" Id="R05ec56efd5064c8d" /><Relationship Type="http://schemas.openxmlformats.org/officeDocument/2006/relationships/slide" Target="/ppt/slides/slide18.xml" Id="R425335de031d409c" /><Relationship Type="http://schemas.openxmlformats.org/officeDocument/2006/relationships/slide" Target="/ppt/slides/slide19.xml" Id="R806ffb2925044acf" /><Relationship Type="http://schemas.openxmlformats.org/officeDocument/2006/relationships/slide" Target="/ppt/slides/slide20.xml" Id="R7a427752b92f43a7" /><Relationship Type="http://schemas.openxmlformats.org/officeDocument/2006/relationships/slide" Target="/ppt/slides/slide21.xml" Id="R1830ef0c9a2444e0" /><Relationship Type="http://schemas.openxmlformats.org/officeDocument/2006/relationships/slide" Target="/ppt/slides/slide22.xml" Id="R3ee2050fa8ef4f24" /><Relationship Type="http://schemas.openxmlformats.org/officeDocument/2006/relationships/slide" Target="/ppt/slides/slide23.xml" Id="R952f8d1fafc04cc5" /><Relationship Type="http://schemas.openxmlformats.org/officeDocument/2006/relationships/slide" Target="/ppt/slides/slide24.xml" Id="R0bb123ddb7994b8a" /><Relationship Type="http://schemas.openxmlformats.org/officeDocument/2006/relationships/slide" Target="/ppt/slides/slide25.xml" Id="Rbd10bef4842c4ec3" /><Relationship Type="http://schemas.openxmlformats.org/officeDocument/2006/relationships/slide" Target="/ppt/slides/slide26.xml" Id="R59ad4cb8292e4d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292bdd639448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438162ee3c445e" /><Relationship Type="http://schemas.openxmlformats.org/officeDocument/2006/relationships/notesMaster" Target="/ppt/notesMasters/notesMaster1.xml" Id="R4421539600c346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b2eec26f81490f" /><Relationship Type="http://schemas.openxmlformats.org/officeDocument/2006/relationships/notesMaster" Target="/ppt/notesMasters/notesMaster1.xml" Id="R780b03cebede46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5e9a918fab4eb4" /><Relationship Type="http://schemas.openxmlformats.org/officeDocument/2006/relationships/notesMaster" Target="/ppt/notesMasters/notesMaster1.xml" Id="Re49ff20e5c0247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ec685b3823470c" /><Relationship Type="http://schemas.openxmlformats.org/officeDocument/2006/relationships/notesMaster" Target="/ppt/notesMasters/notesMaster1.xml" Id="Ra8df6aa7e00d46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937c16b3704643" /><Relationship Type="http://schemas.openxmlformats.org/officeDocument/2006/relationships/notesMaster" Target="/ppt/notesMasters/notesMaster1.xml" Id="Rc98b845bed724d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f3197ca3f949dd" /><Relationship Type="http://schemas.openxmlformats.org/officeDocument/2006/relationships/notesMaster" Target="/ppt/notesMasters/notesMaster1.xml" Id="R29eb26b856d240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fd135477744b72" /><Relationship Type="http://schemas.openxmlformats.org/officeDocument/2006/relationships/notesMaster" Target="/ppt/notesMasters/notesMaster1.xml" Id="R8f7c3595f9b241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a62dc272964416" /><Relationship Type="http://schemas.openxmlformats.org/officeDocument/2006/relationships/notesMaster" Target="/ppt/notesMasters/notesMaster1.xml" Id="R5bfae48a1d794e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fe17fe453f4cd3" /><Relationship Type="http://schemas.openxmlformats.org/officeDocument/2006/relationships/notesMaster" Target="/ppt/notesMasters/notesMaster1.xml" Id="R206e937622134b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0af007fdd44f77" /><Relationship Type="http://schemas.openxmlformats.org/officeDocument/2006/relationships/notesMaster" Target="/ppt/notesMasters/notesMaster1.xml" Id="R663a37e340024c8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4dfc0153234d67" /><Relationship Type="http://schemas.openxmlformats.org/officeDocument/2006/relationships/notesMaster" Target="/ppt/notesMasters/notesMaster1.xml" Id="Rf231fa3f185e41a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1a883eb16fa4f9f" /><Relationship Type="http://schemas.openxmlformats.org/officeDocument/2006/relationships/notesMaster" Target="/ppt/notesMasters/notesMaster1.xml" Id="Ra2a295849e3644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26a569ca9d4d96" /><Relationship Type="http://schemas.openxmlformats.org/officeDocument/2006/relationships/notesMaster" Target="/ppt/notesMasters/notesMaster1.xml" Id="R3f165715656e448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12655d182a74d53" /><Relationship Type="http://schemas.openxmlformats.org/officeDocument/2006/relationships/notesMaster" Target="/ppt/notesMasters/notesMaster1.xml" Id="R5908eaa7ced948d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d34132b2fb24bb5" /><Relationship Type="http://schemas.openxmlformats.org/officeDocument/2006/relationships/notesMaster" Target="/ppt/notesMasters/notesMaster1.xml" Id="R18bde70cb1494a7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1e0f0c372e2481a" /><Relationship Type="http://schemas.openxmlformats.org/officeDocument/2006/relationships/notesMaster" Target="/ppt/notesMasters/notesMaster1.xml" Id="R83f87b71c9314ac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f07e4fb3c2e456d" /><Relationship Type="http://schemas.openxmlformats.org/officeDocument/2006/relationships/notesMaster" Target="/ppt/notesMasters/notesMaster1.xml" Id="R7f3782d58f474b8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76f93392b524ccf" /><Relationship Type="http://schemas.openxmlformats.org/officeDocument/2006/relationships/notesMaster" Target="/ppt/notesMasters/notesMaster1.xml" Id="Rdd82e0054f434bb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be6b2f5fdeb4d3c" /><Relationship Type="http://schemas.openxmlformats.org/officeDocument/2006/relationships/notesMaster" Target="/ppt/notesMasters/notesMaster1.xml" Id="R0cc94aa6c5fb423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f33a44816f0485c" /><Relationship Type="http://schemas.openxmlformats.org/officeDocument/2006/relationships/notesMaster" Target="/ppt/notesMasters/notesMaster1.xml" Id="R91346774ecd8415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2d988bf7ce04943" /><Relationship Type="http://schemas.openxmlformats.org/officeDocument/2006/relationships/notesMaster" Target="/ppt/notesMasters/notesMaster1.xml" Id="R2963d6408f394a2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e364e3bc77b435c" /><Relationship Type="http://schemas.openxmlformats.org/officeDocument/2006/relationships/notesMaster" Target="/ppt/notesMasters/notesMaster1.xml" Id="R6a3ef29013a94b5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299ade09e1042bb" /><Relationship Type="http://schemas.openxmlformats.org/officeDocument/2006/relationships/notesMaster" Target="/ppt/notesMasters/notesMaster1.xml" Id="Rffc28d45e4824a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bacca8ffa4c4c59" /><Relationship Type="http://schemas.openxmlformats.org/officeDocument/2006/relationships/notesMaster" Target="/ppt/notesMasters/notesMaster1.xml" Id="R83ce099fc09b49f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b7437fb6f394af1" /><Relationship Type="http://schemas.openxmlformats.org/officeDocument/2006/relationships/notesMaster" Target="/ppt/notesMasters/notesMaster1.xml" Id="R7a436205a6b1426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b8052b3919144c2" /><Relationship Type="http://schemas.openxmlformats.org/officeDocument/2006/relationships/notesMaster" Target="/ppt/notesMasters/notesMaster1.xml" Id="R289f24106fb14f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09:00. Ask learners what they have built with Python. Show the workspace.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09:05. Ask who would use an alert and what action they could take.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09:15. Demonstrate extracting the ZIP. Keep data/ beside notebooks/.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09:20. Preserve 75 break minutes and 405 learning minutes.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09:30. Ask which approach would suit a fixed billing formula. College Unit1 slides3–6 informed this explanation.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09:35. College Unit1 slides9–10. Ask learners to classify three familiar problems.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09:45. This slide contains the editable workflow. Cite https://scikit-learn.org/stable/common_pitfalls.html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09:50. Explain these are assumed planning inputs in fictional scenarios. Real input availability requires an audit.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10:00–10:45. Pause every10 minutes to collect common errors. Use runbook for five-minute cues.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10:20. College Unit2 slides7–10,23–26. https://scikit-learn.org/stable/common_pitfalls.html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11:00–12:00. College Unit4 slides18–19,25. Ask for a prediction before running.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11:30. Hand calculation is part of the student worksheet. Do not project private answer notes.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11:40. Values from the executed synthetic notebook, seed202601, split42. Not real campus performance.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12:00–12:45. College Unit4 slides20–21. Keep the label definition separate from the decision threshold.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12:25. Ask learners whether all applications should use0.5. Do not present probabilities as certainty.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13:30–14:15. College Unit4 slides23–26. https://scikit-learn.org/stable/modules/classification_threshold.html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13:35. Draw a2×2 matrix with labels0,1. Ask which cell is most costly for the stated decision.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13:50. Teaching cost units, not money or a college policy. Tie-break chooses the lower threshold in supplied notebook.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14:15–15:00. College Unit4 tree section. Decision trees can overfit; deeper is not automatically better.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14:35. Ask why cross-validation can help in later work.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15:15. Ask pairs to investigate before opening final-test code.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15:50. Repeated tuning on test needs fresh evaluation data. This is a classroom workflow, not deployment validation.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16:15. Invite three short pair explanations. Every learner records an individual contribution.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16:40. Give quiet time, then collect privately. Participation depends on verified attendance, not marks.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16:50. Explain the seven-day extension, no placement or accreditation promise.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16:55. Attendance is verified by the organiser. Participation templates are unissued until approved.</a:t>
            </a:r>
          </a:p>
          <a:p xmlns:a="http://schemas.openxmlformats.org/drawingml/2006/main">
            <a:r>
              <a:t>Public facilitation notes only. Full private runbook includes answer guide and source-slide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9d17c7f04b4d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656e7c63244ef7" /><Relationship Type="http://schemas.openxmlformats.org/officeDocument/2006/relationships/slideLayout" Target="/ppt/slideLayouts/slideLayout1.xml" Id="Rec22322c92af4bf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22322c92af4bf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a41acf8ee48f1" /><Relationship Type="http://schemas.openxmlformats.org/officeDocument/2006/relationships/image" Target="/ppt/media/image.png" Id="R13118cd12f004287" /><Relationship Type="http://schemas.openxmlformats.org/officeDocument/2006/relationships/notesSlide" Target="/ppt/notesSlides/notesSlide1.xml" Id="Rebd2f94a333441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46730bfb2a44e6" /><Relationship Type="http://schemas.openxmlformats.org/officeDocument/2006/relationships/notesSlide" Target="/ppt/notesSlides/notesSlide2.xml" Id="R99cc03882def40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1e6fd98c1c4a1f" /><Relationship Type="http://schemas.openxmlformats.org/officeDocument/2006/relationships/notesSlide" Target="/ppt/notesSlides/notesSlide3.xml" Id="Rb7eab96e75ac4d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765f8c6104be2" /><Relationship Type="http://schemas.openxmlformats.org/officeDocument/2006/relationships/notesSlide" Target="/ppt/notesSlides/notesSlide4.xml" Id="R56fea5a4d79d4f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466865c3849c0" /><Relationship Type="http://schemas.openxmlformats.org/officeDocument/2006/relationships/notesSlide" Target="/ppt/notesSlides/notesSlide5.xml" Id="Rbbc1a86cbe0445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e776017ff460a" /><Relationship Type="http://schemas.openxmlformats.org/officeDocument/2006/relationships/notesSlide" Target="/ppt/notesSlides/notesSlide6.xml" Id="R7f7f28c70b7145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673a4b0b041f2" /><Relationship Type="http://schemas.openxmlformats.org/officeDocument/2006/relationships/notesSlide" Target="/ppt/notesSlides/notesSlide7.xml" Id="Reb266cc15b7646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8727d1e694ace" /><Relationship Type="http://schemas.openxmlformats.org/officeDocument/2006/relationships/notesSlide" Target="/ppt/notesSlides/notesSlide8.xml" Id="R22d21b8793ff48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bb18e3da3a437d" /><Relationship Type="http://schemas.openxmlformats.org/officeDocument/2006/relationships/notesSlide" Target="/ppt/notesSlides/notesSlide9.xml" Id="R276dbd5b132541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bd69118f8e4f50" /><Relationship Type="http://schemas.openxmlformats.org/officeDocument/2006/relationships/notesSlide" Target="/ppt/notesSlides/notesSlide10.xml" Id="Rc1fbe2a36f6744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0eefa8f356446e" /><Relationship Type="http://schemas.openxmlformats.org/officeDocument/2006/relationships/notesSlide" Target="/ppt/notesSlides/notesSlide11.xml" Id="Rbfa09ae87ace44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3b26401a245d7" /><Relationship Type="http://schemas.openxmlformats.org/officeDocument/2006/relationships/notesSlide" Target="/ppt/notesSlides/notesSlide12.xml" Id="Rfa343432b7ce414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34ba3b7ee453d" /><Relationship Type="http://schemas.openxmlformats.org/officeDocument/2006/relationships/chart" Target="/ppt/slides/charts/chart1.xml" Id="Raa2ed1c2eb5d4791" /><Relationship Type="http://schemas.openxmlformats.org/officeDocument/2006/relationships/notesSlide" Target="/ppt/notesSlides/notesSlide13.xml" Id="R71244eab70f548c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adb4952166408b" /><Relationship Type="http://schemas.openxmlformats.org/officeDocument/2006/relationships/notesSlide" Target="/ppt/notesSlides/notesSlide14.xml" Id="R449adedcc0bb4a8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405d62a3340d8" /><Relationship Type="http://schemas.openxmlformats.org/officeDocument/2006/relationships/notesSlide" Target="/ppt/notesSlides/notesSlide15.xml" Id="Rfd64a348bde9419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82b2ff2b74017" /><Relationship Type="http://schemas.openxmlformats.org/officeDocument/2006/relationships/notesSlide" Target="/ppt/notesSlides/notesSlide16.xml" Id="R9362d06ff0c9429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a888c029f4723" /><Relationship Type="http://schemas.openxmlformats.org/officeDocument/2006/relationships/notesSlide" Target="/ppt/notesSlides/notesSlide17.xml" Id="Rd8491e42d07343f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5653e79c74cbf" /><Relationship Type="http://schemas.openxmlformats.org/officeDocument/2006/relationships/notesSlide" Target="/ppt/notesSlides/notesSlide18.xml" Id="R794ccc5339ff4ed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9ef7781444157" /><Relationship Type="http://schemas.openxmlformats.org/officeDocument/2006/relationships/notesSlide" Target="/ppt/notesSlides/notesSlide19.xml" Id="Rdaefa608733144d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bf63c0815499a" /><Relationship Type="http://schemas.openxmlformats.org/officeDocument/2006/relationships/notesSlide" Target="/ppt/notesSlides/notesSlide20.xml" Id="R18352f6323df440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21ce8ab9f4d44" /><Relationship Type="http://schemas.openxmlformats.org/officeDocument/2006/relationships/notesSlide" Target="/ppt/notesSlides/notesSlide21.xml" Id="R61d60f27352a4fa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c48a0a98d4bc7" /><Relationship Type="http://schemas.openxmlformats.org/officeDocument/2006/relationships/notesSlide" Target="/ppt/notesSlides/notesSlide22.xml" Id="R91cff77f739d48c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5701b036f2450b" /><Relationship Type="http://schemas.openxmlformats.org/officeDocument/2006/relationships/notesSlide" Target="/ppt/notesSlides/notesSlide23.xml" Id="R8d9244d6919a47c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bc8fa1bf74074" /><Relationship Type="http://schemas.openxmlformats.org/officeDocument/2006/relationships/notesSlide" Target="/ppt/notesSlides/notesSlide24.xml" Id="R3ccc2d0548d04eb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069254eb64805" /><Relationship Type="http://schemas.openxmlformats.org/officeDocument/2006/relationships/notesSlide" Target="/ppt/notesSlides/notesSlide25.xml" Id="R52bb2838ec3e438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7dd87ae1224e0c" /><Relationship Type="http://schemas.openxmlformats.org/officeDocument/2006/relationships/notesSlide" Target="/ppt/notesSlides/notesSlide26.xml" Id="Ra03449220049418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Validation MAE (kWh)</c:v>
          </c:tx>
          <c:spPr>
            <a:solidFill xmlns:a="http://schemas.openxmlformats.org/drawingml/2006/main">
              <a:srgbClr val="315D83"/>
            </a:solidFill>
          </c:spPr>
          <c:cat>
            <c:strRef>
              <c:f>'Chart Data'!$A$2:$A$3</c:f>
              <c:strCache>
                <c:ptCount val="2"/>
                <c:pt idx="0">
                  <c:v>Mean baseline</c:v>
                </c:pt>
                <c:pt idx="1">
                  <c:v>Linear regression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19.533</c:v>
                </c:pt>
                <c:pt idx="1">
                  <c:v>7.462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8B3005-5400-41E6-9F9C-D28F6DC7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5A527E-CC9D-47D4-9A2F-30A13353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3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Machine Learning:</a:t>
            </a:r>
          </a:p>
          <a:p xmlns:a="http://schemas.openxmlformats.org/drawingml/2006/main">
            <a:pPr>
              <a:defRPr sz="43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3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From Data to Decisions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D63D9-FF0E-484F-B8DB-1C0438623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81375"/>
            <a:ext cx="619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Workshop 01</a:t>
            </a:r>
          </a:p>
          <a:p xmlns:a="http://schemas.openxmlformats.org/drawingml/2006/main">
            <a:pPr>
              <a:defRPr sz="232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Third-year engineering</a:t>
            </a:r>
          </a:p>
          <a:p xmlns:a="http://schemas.openxmlformats.org/drawingml/2006/main">
            <a:pPr>
              <a:defRPr sz="232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Programme faculty: Akash Chatake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118cd12f004287"/>
          <a:srcRect xmlns:a="http://schemas.openxmlformats.org/drawingml/2006/main" l="0" t="2273" r="0" b="22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29500" y="2857500"/>
            <a:ext cx="4191000" cy="2667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B5B70-85AA-4959-99BB-1CCECD63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5DEEA-5268-46D1-B5FE-0648B0375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515541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EDE7DB-5EEB-499A-AE84-021E9143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6C295-3102-4D9F-BA89-1A3F356C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campus-energy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0A293-FE5E-463A-BC5F-DA5C5F6A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Before the day begins, estimate energy use.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Flag scenarios that may exceed 125 kWh.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All examples today are synthetic.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F7A25-66D5-4DE4-8FFB-168A209F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FADB5-F73A-4EC4-AD40-F63D8277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870976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57226-3A50-49C6-BF03-E5EE153D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73DE2-3409-4C60-8F15-1D1BEB67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Today’s working files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4BEA53-FED7-419A-BAD5-593C287E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Six independent notebooks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One CSV and a model card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practical record and individual exit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3E88C-82C9-4779-8C6D-43B9C9C3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16C01-1E89-4670-98AE-F878C34A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195431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AD2BC-B38B-4C49-B6B5-5BC5AFF2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5C2E12-D00A-430E-A8EC-DD34F59C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day at a glance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BDEEA9-B126-4E5D-8FB8-A5302D95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Morning: data, regression and classification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Afternoon: evaluation, trees and leakage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Breaks: 10:45, 12:45 and 15:00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Close: 17:00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6B026-8C6C-4155-825D-171CB020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ECB5F7-9B85-4FDC-B487-EAD9886C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182261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5FF92-D815-42BC-92D0-391F111B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BCDA3-CC56-42EB-8D86-769A5523F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Rules and learned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0BE736-FD00-46D7-9FE4-D910BCCF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rule executes a decision we specify.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An ML model estimates a pattern from examples.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generative model produces content.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Every output still needs a suitable check.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F4EA35-E085-4518-B469-201AAA90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DCA69-0FBC-4B9C-A4BB-2E57835B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349373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91F707-B9AA-4234-8183-35D37804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02E67-8D05-4328-A396-4D596A3F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Regression and classification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4D5420-D537-4D8A-8DE4-998DF869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Regression: how many kWh?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Classification: high demand or normal?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choice of target determines the task.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6BC476-7B66-47C9-87CB-4239B8C0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E391E4-25D4-43BF-9DB4-34557927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382828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7E055C-F00D-4D98-82B6-18E70901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77EA1-F137-4F9A-B579-37EDB841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experiment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1EAE6D-EB65-48B1-875B-0B52DEBD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38375"/>
            <a:ext cx="10763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Training fits the model.</a:t>
            </a:r>
          </a:p>
          <a:p xmlns:a="http://schemas.openxmlformats.org/drawingml/2006/main">
            <a:pPr>
              <a:def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Validation chooses a setting.</a:t>
            </a:r>
          </a:p>
          <a:p xmlns:a="http://schemas.openxmlformats.org/drawingml/2006/main">
            <a:pPr>
              <a:def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held-out test reports the final result.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42403-7C38-422F-82CC-F6A12F9D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2286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DD"/>
          </a:solidFill>
          <a:ln xmlns:a="http://schemas.openxmlformats.org/drawingml/2006/main" w="9525">
            <a:solidFill>
              <a:srgbClr val="AE734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715D99-C007-4729-AB6E-0068A00E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438650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Define inputs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74198-D3FC-4B25-B871-DECA50B4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429125"/>
            <a:ext cx="361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E3124E-72A5-492B-9B47-45731C8A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191000"/>
            <a:ext cx="2286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DD"/>
          </a:solidFill>
          <a:ln xmlns:a="http://schemas.openxmlformats.org/drawingml/2006/main" w="9525">
            <a:solidFill>
              <a:srgbClr val="AE734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F075A-1E4A-4FD0-AAFB-5192E500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438650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Train 360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0EA4E5-518D-45EA-93EC-4D0FD4A6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429125"/>
            <a:ext cx="361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C40282-A039-4F80-A841-06059E8F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191000"/>
            <a:ext cx="2286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DD"/>
          </a:solidFill>
          <a:ln xmlns:a="http://schemas.openxmlformats.org/drawingml/2006/main" w="9525">
            <a:solidFill>
              <a:srgbClr val="AE734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8AA2A-CE4E-4C31-9C7B-AEC8A8F2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38650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Validate 120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363A54-AD2A-4284-91EF-93562008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4429125"/>
            <a:ext cx="361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D2FBA-E7DC-45B3-BE85-BB1027CE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191000"/>
            <a:ext cx="2286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DD"/>
          </a:solidFill>
          <a:ln xmlns:a="http://schemas.openxmlformats.org/drawingml/2006/main" w="9525">
            <a:solidFill>
              <a:srgbClr val="AE734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B76960-2948-4537-9C07-18083C86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438650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Test 120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FD1607-A735-4683-B661-830DFF3D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10A0D0-CC07-4B30-83FC-28371A8F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712735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FE1A1-FFD3-4AF6-B43D-5198BC826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EDA640-8864-4202-BA51-4BF19F4A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Prediction-time availability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38FAA8-4C0A-4863-9A9C-441DBB04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Available inputs: temperature, occupancy,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operating hours and area.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Observed energy arrives after the day ends.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An identifier is not a measurement.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DDE7B-4782-40C3-8601-69169653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9D91B-AD65-48DA-84E6-352856F0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337027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CA94EB-0B2D-485B-AD35-253AE669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50AB8-0E94-46A0-A9B2-08204B21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Practical 01: Data preparation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E1F53-E98B-4D51-BF73-82D00F24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Open notebook 01. Run the setup cell.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Inspect training rows and missing values.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Write an input/target table.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Explain the split to your partner.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6505B-F4BA-47A9-9759-7164DFFCA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05878-8FB3-4DA6-8E9B-623DC4AB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953563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DA70FD-EC58-47E4-850F-9793F63D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4690E-BCF7-4C68-81C6-AD4EDC45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Missingness and preprocessing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862C22-E259-47EE-BEC5-0CD4F228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Unknown occupancy differs from zero occupancy.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Training medians fill missing values.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Validation reuses those medians.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Pipeline carries fitted steps into prediction.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A76D9-C82D-4F67-BE85-75565ABF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BA109-84B7-472D-9F32-02A7A271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126897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699A7-2D15-4A51-BACD-1531585C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375B31-B2A9-4560-915A-B5C00238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Practical 02: Numerical prediction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A9A10E-97BB-4C00-BA3F-F07149661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Fit a training-mean baseline.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Fit linear regression on the same training rows.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Compare validation MAE in kWh.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Inspect the prediction plot.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1AECDE-AF15-4F59-8306-F181BA71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A93AE-BF48-4FA4-B237-4FFC4AF4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768267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C4B8E-5772-441C-8DCF-C9DB7BA3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AA100-0E46-4D75-B8FC-33602A15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Mean absolute error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50725-92DE-4B60-B99D-022DA08E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Actual: 100, 120, 140 kWh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Predicted: 110, 115, 135 kWh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MAE = mean of the absolute errors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Calculate it before running the model.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DA8D6-6802-4035-B3A8-06BF67B0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90038-FD16-48D0-93E2-FD57C7E09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6728029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7CA3D8-F631-45EE-952D-3067EFC6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C98C0-5D1A-4296-9D8F-E1C1386D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Validation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23A34-EAF0-4A67-AAFF-4B36C2A3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43125"/>
            <a:ext cx="49530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Same 120 validation scenarios</a:t>
            </a:r>
          </a:p>
          <a:p xmlns:a="http://schemas.openxmlformats.org/drawingml/2006/main">
            <a:pPr>
              <a:def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Same four allowed inputs</a:t>
            </a:r>
          </a:p>
          <a:p xmlns:a="http://schemas.openxmlformats.org/drawingml/2006/main">
            <a:pPr>
              <a:def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Lower MAE means smaller average error here.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096000" y="2286000"/>
          <a:ext xmlns:a="http://schemas.openxmlformats.org/drawingml/2006/main" cx="5238750" cy="3048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a2ed1c2eb5d4791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041635-117C-4C3A-AF35-38E7DB85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4EB36-E191-4D39-98B0-B28FDB97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1004326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68326-174D-409B-8EF9-7A174400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E85064-B4FC-4D52-A764-023CE562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Practical 03: High-demand classification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552E2D-7513-4F90-8ACB-D53F5F96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Label: observed energy at least 125 kWh.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Model: logistic regression.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Prediction: probability followed by a threshold.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Compare a majority-class baseline.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E92FA-05CC-4513-834A-E33562F5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853174-F60E-4DF7-91A2-9A96F97D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873803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292890-37EA-4231-B36C-9408480C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3E909D-AB86-4361-981D-E798E3A1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Probability and action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3010D7-DFB0-4E78-91B2-05EEF98D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probability is a model estimate.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threshold converts it into an alert.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choice depends on missed events and false alarms.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66482-BFE9-4C35-ADC3-3EB680F3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BFE9A-CFF2-4C69-9C61-DE44B366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707812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512359-D925-4A75-8B72-534D8ACF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69E79-F553-4994-B5AC-5867C456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Practical 04: Evaluation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D76ADF-B13C-4B54-8BE4-EFEF385D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Read the confusion counts.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Calculate accuracy, precision and recall.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Compare thresholds using validation only.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80414-911A-4A16-AB12-AB808000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259B1-A22F-4E19-AFF5-0AA6F2B1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210446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7ABD4-D5BD-49B1-AA8A-60751713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17BF8-0953-4819-B13E-9579C8AB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Confusion matrix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016A2-F129-45FA-AF68-B726CB84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Actual rows and predicted columns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TN: correct normal        FP: false alarm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FN: missed high demand   TP: correct alert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437D4-37E1-4101-BB89-AB149045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829BCD-5BF9-4DAE-95B0-2867F773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468993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CC8C5-674A-4F8A-908F-3D07C3FC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67F2A-D1D0-4AB4-BC4E-1D4B7764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threshold needs a stated assumption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DA101C-9C36-4228-9ECF-A795CB47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Classroom cost = 5 × missed events + false alarms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Compare 0.3, 0.4, 0.5, 0.6 and 0.7.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Freeze the choice before looking at test data.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4286E-4A4F-4D68-BCD4-ABBDC410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0C805B-4EB2-4EAC-9B61-C5841B77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72342567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3B3AA-33BC-44B3-A9BC-A2740639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02A00-E319-4819-BA4B-9C6CCCD2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Practical 05: Decision trees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890520-8101-4A82-9EEA-7E4CB6AA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Compare depths 1, 2, 3, 5 and unrestricted.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Record training and validation F1.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Explain one training/validation gap.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EE5E6-EA3F-495F-BFF5-CE5BF582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64A2AC-482B-4B04-B38A-1EDFB226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8010216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77775-2757-4895-B1DC-5F5CDF6F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BAE04E-DA78-4EB1-8D94-CE4393E77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Complexity and unseen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3BBCF-95B4-465F-8C36-7A8BFC66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 model can memorise noise.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Training fit is insufficient evidence.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Validation supports the complexity choice.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One split still carries sampling uncertainty.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E582E7-9196-45C3-9459-E12F2D1D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9318B-AA9F-43BD-B4EB-2218EC1A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7673298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79996-878E-49C3-98EF-E0F457D6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8F04A-4B47-447D-A5EA-3EB1B5C7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Practical 06: A suspicious result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C1D03-97E0-4813-A217-56AE79F6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An extra column produces an excellent score.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Audit when each input becomes available.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Repair the experiment and freeze the choice.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6E792A-3FCB-434B-86B0-090BDC3B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5452B7-F74F-40FF-A4C3-73EE4900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74214149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F0A94-0E62-405F-BA7E-664A48B5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7F3B0-C55E-4468-9870-42E9082B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Final held-out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F563E-2A36-4CE0-9905-580AC49B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Record the frozen features and settings.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Run the final test once.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Keep the result even when it disappoints.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Describe a failure and the limits of synthetic data.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B6940A-C89D-45A1-B75E-8C3B66A8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5FA846-5362-4D15-A776-B060E37B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74699379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224B8-9F4F-4E44-950D-A9405FF8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DD8A1B-D18B-433F-A764-ACC3AE3E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The model card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C265EA-195C-4567-B635-CCB9B1B0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Decision and input availability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Data, split and baseline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Validation choice and final metrics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Failure, limitation and next experiment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F6F349-DA9E-4089-BB25-94F7965A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D841B-6774-4ECE-AEF9-A116AE7A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38640041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50D90-8A1C-4A97-9BE9-DBCCC4FF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5261CE-6D14-4B3D-B474-3C597261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Individual exit response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884279-140B-4FEE-9DE7-A93DE88E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Feature or target?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Why train-only imputation?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What is a false negative?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When does the test set open?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Why can a perfect score mislead?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3739F-F006-4860-9B44-1162B29B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00BCBD-58EA-41A4-B2E2-E144C1A1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51506234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0799D-31FD-4EE8-A78D-12F11D9D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B17A4-94DA-4CD9-92D0-F489DFF0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After today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0AF1AE-00C3-4ED9-8450-64C5434B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Reproduce the experiment.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Document one improvement and one failure.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Keep your notebook and model card.</a:t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Use the optional podcasts for revision.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3AA80-58A5-466B-AC5E-B6928E6F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B4B02B-1A5E-4340-AD15-B588119B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50709201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FE24C6-96EE-4179-A06A-668F7C275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JIGYASA  /  WORKSHOP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40A0F8-167E-4BB9-8C8E-36EF8D6E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668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Workshop resources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C308B-A9AD-4C62-BBAA-E7D88E38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learn.mindforgeai.co.in/workshops/workshop-01/index.html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edusphere@chatakeinnoworks.com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172D4B"/>
                </a:solidFill>
                <a:latin typeface="Liberation Sans"/>
                <a:ea typeface="Liberation Sans"/>
                <a:cs typeface="Liberation Sans"/>
              </a:rPr>
              <a:t>Jigyasa by MindForgeAI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B291C-BC4E-4963-9568-7E709F2F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58677A"/>
                </a:solidFill>
                <a:latin typeface="Liberation Sans"/>
                <a:ea typeface="Liberation Sans"/>
                <a:cs typeface="Liberation Sans"/>
              </a:rPr>
              <a:t>MindForgeAI Learn · Synthetic teaching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55A2A-F990-4CAA-BE77-83D158D7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1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>
                <a:solidFill>
                  <a:srgbClr val="AE734E"/>
                </a:solidFill>
                <a:latin typeface="Liberation Sans"/>
                <a:ea typeface="Liberation Sans"/>
                <a:cs typeface="Liberation Sans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7937859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2026-10-13T09:05:27.1920000Z</dcterms:created>
  <dcterms:modified xsi:type="dcterms:W3CDTF">2026-10-13T09:05:27.1930000Z</dcterms:modified>
</coreProperties>
</file>